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t>22/03/2021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775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t>22/03/2021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30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t>22/03/2021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45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EF70A-5EB9-422B-B753-18534D630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091480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t>22/03/2021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63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t>22/03/2021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31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t>22/03/2021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70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t>22/03/2021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74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t>22/03/2021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151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t>22/03/2021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51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t>22/03/2021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t>22/03/2021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458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0BDB8-5010-4CC9-9816-B1582EA7A599}" type="datetimeFigureOut">
              <a:rPr lang="en-US" smtClean="0"/>
              <a:t>22/03/2021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2EEFA-58A9-49C7-BB02-5C5DC9D20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3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12-04-58\Toan\Tuan-27\27-3\Beethoven's%20Symphony%20No.%209%20(Scherzo).wma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37866"/>
            <a:ext cx="8153400" cy="6191534"/>
          </a:xfrm>
          <a:prstGeom prst="rect">
            <a:avLst/>
          </a:prstGeom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2438400" y="1447800"/>
            <a:ext cx="49530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 dirty="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Verdana"/>
                <a:ea typeface="Verdana"/>
                <a:cs typeface="Verdana"/>
              </a:rPr>
              <a:t>TOÁN </a:t>
            </a:r>
            <a:r>
              <a:rPr lang="en-US" sz="3600" b="1" i="1" kern="10" dirty="0" smtClean="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Verdana"/>
                <a:ea typeface="Verdana"/>
                <a:cs typeface="Verdana"/>
              </a:rPr>
              <a:t>LỚP 5</a:t>
            </a:r>
            <a:endParaRPr lang="en-US" sz="3600" b="1" i="1" kern="10" dirty="0">
              <a:ln w="9525">
                <a:solidFill>
                  <a:schemeClr val="folHlink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Verdana"/>
              <a:ea typeface="Verdana"/>
              <a:cs typeface="Verdana"/>
            </a:endParaRPr>
          </a:p>
        </p:txBody>
      </p:sp>
      <p:sp>
        <p:nvSpPr>
          <p:cNvPr id="6" name="WordArt 4" descr="Divot"/>
          <p:cNvSpPr>
            <a:spLocks noChangeArrowheads="1" noChangeShapeType="1" noTextEdit="1"/>
          </p:cNvSpPr>
          <p:nvPr/>
        </p:nvSpPr>
        <p:spPr bwMode="auto">
          <a:xfrm>
            <a:off x="2286000" y="3048000"/>
            <a:ext cx="6244988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Flat3" dir="t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3600" b="1" kern="10" dirty="0" err="1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kern="10" dirty="0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600" b="1" kern="10" dirty="0">
              <a:ln w="9525">
                <a:round/>
                <a:headEnd/>
                <a:tailEnd/>
              </a:ln>
              <a:pattFill prst="divot">
                <a:fgClr>
                  <a:srgbClr val="FFFF00"/>
                </a:fgClr>
                <a:bgClr>
                  <a:srgbClr val="FF00FF"/>
                </a:bgClr>
              </a:patt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24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04800" y="685800"/>
            <a:ext cx="85344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dirty="0" err="1">
                <a:solidFill>
                  <a:srgbClr val="FF00FF"/>
                </a:solidFill>
                <a:latin typeface="Times New Roman" pitchFamily="18" charset="0"/>
              </a:rPr>
              <a:t>Bài</a:t>
            </a:r>
            <a:r>
              <a:rPr lang="en-US" sz="3600" dirty="0">
                <a:solidFill>
                  <a:srgbClr val="FF00FF"/>
                </a:solidFill>
                <a:latin typeface="Times New Roman" pitchFamily="18" charset="0"/>
              </a:rPr>
              <a:t> 4: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Kăng-gu-ru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có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thể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di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chuyển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(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vừa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chạy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vừa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nhảy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)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với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vận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tốc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14m/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giây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.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Tính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quãng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đường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di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chuyển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được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của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kăng-gu-ru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trong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1phút 15giây.</a:t>
            </a:r>
            <a:endParaRPr lang="en-US" sz="3600" dirty="0">
              <a:solidFill>
                <a:srgbClr val="FF00FF"/>
              </a:solidFill>
              <a:latin typeface="Times New Roman" pitchFamily="18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295400" y="3280093"/>
            <a:ext cx="2514600" cy="64633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1500m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4876800" y="3263329"/>
            <a:ext cx="2514600" cy="64633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1005m</a:t>
            </a:r>
          </a:p>
        </p:txBody>
      </p:sp>
      <p:sp>
        <p:nvSpPr>
          <p:cNvPr id="12294" name="Text Box 14"/>
          <p:cNvSpPr txBox="1">
            <a:spLocks noChangeArrowheads="1"/>
          </p:cNvSpPr>
          <p:nvPr/>
        </p:nvSpPr>
        <p:spPr bwMode="auto">
          <a:xfrm>
            <a:off x="3352800" y="4716991"/>
            <a:ext cx="2514600" cy="64633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1050m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3352800" y="4727073"/>
            <a:ext cx="2514600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1050m</a:t>
            </a:r>
          </a:p>
        </p:txBody>
      </p:sp>
    </p:spTree>
    <p:extLst>
      <p:ext uri="{BB962C8B-B14F-4D97-AF65-F5344CB8AC3E}">
        <p14:creationId xmlns:p14="http://schemas.microsoft.com/office/powerpoint/2010/main" val="2027493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u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94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194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a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94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194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a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4"/>
                  </p:tgtEl>
                </p:cond>
              </p:nextCondLst>
            </p:seq>
          </p:childTnLst>
        </p:cTn>
      </p:par>
    </p:tnLst>
    <p:bldLst>
      <p:bldP spid="19463" grpId="0" animBg="1"/>
      <p:bldP spid="19464" grpId="0" animBg="1"/>
      <p:bldP spid="1947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304800" y="304800"/>
            <a:ext cx="8534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dirty="0" err="1">
                <a:solidFill>
                  <a:srgbClr val="FF00FF"/>
                </a:solidFill>
                <a:latin typeface="Arial" charset="0"/>
              </a:rPr>
              <a:t>Bài</a:t>
            </a:r>
            <a:r>
              <a:rPr lang="en-US" sz="3200" dirty="0">
                <a:solidFill>
                  <a:srgbClr val="FF00FF"/>
                </a:solidFill>
                <a:latin typeface="Arial" charset="0"/>
              </a:rPr>
              <a:t> 4: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1840150"/>
            <a:ext cx="8610600" cy="2590800"/>
          </a:xfrm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</a:pPr>
            <a:r>
              <a:rPr lang="en-US" sz="3600" dirty="0" smtClean="0">
                <a:latin typeface="Times New Roman" pitchFamily="18" charset="0"/>
              </a:rPr>
              <a:t>1phút 15giây = 75giây</a:t>
            </a:r>
          </a:p>
          <a:p>
            <a:pPr algn="ctr" eaLnBrk="1" hangingPunct="1">
              <a:buFontTx/>
              <a:buNone/>
            </a:pPr>
            <a:r>
              <a:rPr lang="en-US" sz="3600" dirty="0" err="1" smtClean="0">
                <a:latin typeface="Times New Roman" pitchFamily="18" charset="0"/>
              </a:rPr>
              <a:t>Quãng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đường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đi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được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kăng-gu-ru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</a:rPr>
              <a:t>:</a:t>
            </a:r>
          </a:p>
          <a:p>
            <a:pPr algn="ctr" eaLnBrk="1" hangingPunct="1">
              <a:buFontTx/>
              <a:buNone/>
            </a:pPr>
            <a:r>
              <a:rPr lang="en-US" sz="3600" dirty="0" smtClean="0">
                <a:latin typeface="Times New Roman" pitchFamily="18" charset="0"/>
              </a:rPr>
              <a:t>14 x 75 = 1050(m)</a:t>
            </a:r>
          </a:p>
          <a:p>
            <a:pPr algn="ctr" eaLnBrk="1" hangingPunct="1">
              <a:buFontTx/>
              <a:buNone/>
            </a:pPr>
            <a:r>
              <a:rPr lang="en-US" sz="3600" dirty="0" err="1" smtClean="0">
                <a:latin typeface="Times New Roman" pitchFamily="18" charset="0"/>
              </a:rPr>
              <a:t>Đáp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</a:rPr>
              <a:t>: 1050m</a:t>
            </a:r>
          </a:p>
        </p:txBody>
      </p:sp>
      <p:sp>
        <p:nvSpPr>
          <p:cNvPr id="13317" name="WordArt 8"/>
          <p:cNvSpPr>
            <a:spLocks noChangeArrowheads="1" noChangeShapeType="1" noTextEdit="1"/>
          </p:cNvSpPr>
          <p:nvPr/>
        </p:nvSpPr>
        <p:spPr bwMode="auto">
          <a:xfrm>
            <a:off x="3733800" y="1079287"/>
            <a:ext cx="1323975" cy="381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Giải</a:t>
            </a:r>
            <a:r>
              <a:rPr lang="en-US" sz="3600" b="1" kern="10" dirty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67934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0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4000" u="sng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524000"/>
            <a:ext cx="6858000" cy="2819400"/>
          </a:xfrm>
        </p:spPr>
        <p:txBody>
          <a:bodyPr>
            <a:normAutofit/>
          </a:bodyPr>
          <a:lstStyle/>
          <a:p>
            <a:pPr eaLnBrk="1" hangingPunct="1">
              <a:buFontTx/>
              <a:buBlip>
                <a:blip r:embed="rId2"/>
              </a:buBlip>
            </a:pPr>
            <a:r>
              <a:rPr lang="en-US" sz="3600" dirty="0" err="1" smtClean="0">
                <a:latin typeface="Times New Roman" pitchFamily="18" charset="0"/>
              </a:rPr>
              <a:t>Ôn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tập</a:t>
            </a:r>
            <a:r>
              <a:rPr lang="en-US" sz="3600" dirty="0" smtClean="0">
                <a:latin typeface="Times New Roman" pitchFamily="18" charset="0"/>
              </a:rPr>
              <a:t>:</a:t>
            </a:r>
          </a:p>
          <a:p>
            <a:pPr lvl="3" eaLnBrk="1" hangingPunct="1">
              <a:buFontTx/>
              <a:buBlip>
                <a:blip r:embed="rId2"/>
              </a:buBlip>
            </a:pPr>
            <a:r>
              <a:rPr lang="en-US" sz="3600" dirty="0" err="1" smtClean="0">
                <a:solidFill>
                  <a:srgbClr val="00FFFF"/>
                </a:solidFill>
                <a:latin typeface="Times New Roman" pitchFamily="18" charset="0"/>
              </a:rPr>
              <a:t>Quãng</a:t>
            </a:r>
            <a:r>
              <a:rPr lang="en-US" sz="3600" dirty="0" smtClean="0">
                <a:solidFill>
                  <a:srgbClr val="00FFFF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FFFF"/>
                </a:solidFill>
                <a:latin typeface="Times New Roman" pitchFamily="18" charset="0"/>
              </a:rPr>
              <a:t>đường</a:t>
            </a:r>
            <a:r>
              <a:rPr lang="en-US" sz="3600" dirty="0" smtClean="0">
                <a:solidFill>
                  <a:srgbClr val="00FFFF"/>
                </a:solidFill>
                <a:latin typeface="Times New Roman" pitchFamily="18" charset="0"/>
              </a:rPr>
              <a:t>.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3600" dirty="0" err="1" smtClean="0">
                <a:latin typeface="Times New Roman" pitchFamily="18" charset="0"/>
              </a:rPr>
              <a:t>Chuẩn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bị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bài</a:t>
            </a:r>
            <a:r>
              <a:rPr lang="en-US" sz="3600" dirty="0" smtClean="0">
                <a:latin typeface="Times New Roman" pitchFamily="18" charset="0"/>
              </a:rPr>
              <a:t>:</a:t>
            </a:r>
          </a:p>
          <a:p>
            <a:pPr lvl="3" eaLnBrk="1" hangingPunct="1">
              <a:buFontTx/>
              <a:buBlip>
                <a:blip r:embed="rId2"/>
              </a:buBlip>
            </a:pPr>
            <a:r>
              <a:rPr lang="en-US" sz="3600" dirty="0" err="1" smtClean="0">
                <a:solidFill>
                  <a:srgbClr val="00FFFF"/>
                </a:solidFill>
                <a:latin typeface="Times New Roman" pitchFamily="18" charset="0"/>
              </a:rPr>
              <a:t>Thời</a:t>
            </a:r>
            <a:r>
              <a:rPr lang="en-US" sz="3600" dirty="0" smtClean="0">
                <a:solidFill>
                  <a:srgbClr val="00FFFF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FFFF"/>
                </a:solidFill>
                <a:latin typeface="Times New Roman" pitchFamily="18" charset="0"/>
              </a:rPr>
              <a:t>gian</a:t>
            </a:r>
            <a:r>
              <a:rPr lang="en-US" sz="3600" dirty="0" smtClean="0">
                <a:solidFill>
                  <a:srgbClr val="00FFFF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4959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291988" y="1261365"/>
            <a:ext cx="6324600" cy="1219200"/>
          </a:xfrm>
          <a:noFill/>
        </p:spPr>
        <p:txBody>
          <a:bodyPr>
            <a:normAutofit/>
          </a:bodyPr>
          <a:lstStyle/>
          <a:p>
            <a:pPr algn="ctr" eaLnBrk="1" hangingPunct="1"/>
            <a:r>
              <a:rPr lang="en-US" dirty="0" err="1" smtClean="0">
                <a:latin typeface="Times New Roman" pitchFamily="18" charset="0"/>
              </a:rPr>
              <a:t>Muốn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quãng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</a:rPr>
              <a:t> ta </a:t>
            </a:r>
            <a:r>
              <a:rPr lang="en-US" dirty="0" err="1" smtClean="0">
                <a:latin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như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thế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nào</a:t>
            </a:r>
            <a:r>
              <a:rPr lang="en-US" dirty="0" smtClean="0">
                <a:latin typeface="Times New Roman" pitchFamily="18" charset="0"/>
              </a:rPr>
              <a:t>?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28600" y="2480565"/>
            <a:ext cx="8610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FontTx/>
              <a:buChar char="•"/>
            </a:pP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Muốn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tính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quãng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ta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lấy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vận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tốc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nhân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thời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gian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S = v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x 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18764" y="533400"/>
            <a:ext cx="3744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42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build="p"/>
      <p:bldP spid="102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4" descr="Divot"/>
          <p:cNvSpPr>
            <a:spLocks noChangeArrowheads="1" noChangeShapeType="1" noTextEdit="1"/>
          </p:cNvSpPr>
          <p:nvPr/>
        </p:nvSpPr>
        <p:spPr bwMode="auto">
          <a:xfrm>
            <a:off x="765412" y="2209800"/>
            <a:ext cx="7696200" cy="251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Flat3" dir="t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3600" b="1" kern="10" dirty="0" err="1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kern="10" dirty="0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600" b="1" kern="10" dirty="0">
              <a:ln w="9525">
                <a:round/>
                <a:headEnd/>
                <a:tailEnd/>
              </a:ln>
              <a:pattFill prst="divot">
                <a:fgClr>
                  <a:srgbClr val="FFFF00"/>
                </a:fgClr>
                <a:bgClr>
                  <a:srgbClr val="FF00FF"/>
                </a:bgClr>
              </a:patt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6172200" y="5715000"/>
            <a:ext cx="2362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 eaLnBrk="1" hangingPunct="1"/>
            <a:r>
              <a:rPr lang="en-US" sz="4000" dirty="0" err="1">
                <a:latin typeface="Times New Roman" pitchFamily="18" charset="0"/>
              </a:rPr>
              <a:t>Trang</a:t>
            </a:r>
            <a:r>
              <a:rPr lang="en-US" sz="4000" dirty="0">
                <a:latin typeface="Times New Roman" pitchFamily="18" charset="0"/>
              </a:rPr>
              <a:t> 141</a:t>
            </a:r>
          </a:p>
        </p:txBody>
      </p:sp>
    </p:spTree>
    <p:extLst>
      <p:ext uri="{BB962C8B-B14F-4D97-AF65-F5344CB8AC3E}">
        <p14:creationId xmlns:p14="http://schemas.microsoft.com/office/powerpoint/2010/main" val="1594066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90776" y="685800"/>
            <a:ext cx="7696200" cy="1143000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en-US" sz="40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km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2346" name="Group 5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54065197"/>
              </p:ext>
            </p:extLst>
          </p:nvPr>
        </p:nvGraphicFramePr>
        <p:xfrm>
          <a:off x="152400" y="2462761"/>
          <a:ext cx="8686800" cy="1920876"/>
        </p:xfrm>
        <a:graphic>
          <a:graphicData uri="http://schemas.openxmlformats.org/drawingml/2006/table">
            <a:tbl>
              <a:tblPr/>
              <a:tblGrid>
                <a:gridCol w="631825"/>
                <a:gridCol w="2606675"/>
                <a:gridCol w="2921000"/>
                <a:gridCol w="2527300"/>
              </a:tblGrid>
              <a:tr h="640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32,5km/</a:t>
                      </a:r>
                      <a:r>
                        <a:rPr kumimoji="0" lang="en-US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giờ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210m/</a:t>
                      </a:r>
                      <a:r>
                        <a:rPr kumimoji="0" lang="en-US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36km/giờ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4giờ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7phút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40phút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6159500" y="3758161"/>
            <a:ext cx="2527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24km</a:t>
            </a:r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auto">
          <a:xfrm>
            <a:off x="3238500" y="3758161"/>
            <a:ext cx="292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1,47km</a:t>
            </a:r>
          </a:p>
        </p:txBody>
      </p:sp>
      <p:sp>
        <p:nvSpPr>
          <p:cNvPr id="12323" name="Rectangle 35"/>
          <p:cNvSpPr>
            <a:spLocks noChangeArrowheads="1"/>
          </p:cNvSpPr>
          <p:nvPr/>
        </p:nvSpPr>
        <p:spPr bwMode="auto">
          <a:xfrm>
            <a:off x="631825" y="3758161"/>
            <a:ext cx="2606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130km</a:t>
            </a:r>
          </a:p>
        </p:txBody>
      </p:sp>
    </p:spTree>
    <p:extLst>
      <p:ext uri="{BB962C8B-B14F-4D97-AF65-F5344CB8AC3E}">
        <p14:creationId xmlns:p14="http://schemas.microsoft.com/office/powerpoint/2010/main" val="2548271085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12321" grpId="0"/>
      <p:bldP spid="12322" grpId="0"/>
      <p:bldP spid="123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1371600" y="3116262"/>
            <a:ext cx="609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1380699" y="288766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7391400" y="2872581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066800" y="2430462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A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7086600" y="2430462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B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381000" y="3268662"/>
            <a:ext cx="2209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7giờ30phút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6629400" y="3344862"/>
            <a:ext cx="236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12giờ15phút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3048000" y="3268662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V = 46km/giờ</a:t>
            </a:r>
          </a:p>
        </p:txBody>
      </p:sp>
      <p:sp>
        <p:nvSpPr>
          <p:cNvPr id="27661" name="AutoShape 13"/>
          <p:cNvSpPr>
            <a:spLocks/>
          </p:cNvSpPr>
          <p:nvPr/>
        </p:nvSpPr>
        <p:spPr bwMode="auto">
          <a:xfrm rot="-5400000">
            <a:off x="4229100" y="182562"/>
            <a:ext cx="228600" cy="5638800"/>
          </a:xfrm>
          <a:prstGeom prst="rightBracket">
            <a:avLst>
              <a:gd name="adj" fmla="val 1233333"/>
            </a:avLst>
          </a:prstGeom>
          <a:noFill/>
          <a:ln w="9525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/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162300" y="2141880"/>
            <a:ext cx="236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</a:rPr>
              <a:t>?km</a:t>
            </a:r>
          </a:p>
        </p:txBody>
      </p:sp>
      <p:sp>
        <p:nvSpPr>
          <p:cNvPr id="7181" name="Rectangle 15"/>
          <p:cNvSpPr>
            <a:spLocks noChangeArrowheads="1"/>
          </p:cNvSpPr>
          <p:nvPr/>
        </p:nvSpPr>
        <p:spPr bwMode="auto">
          <a:xfrm>
            <a:off x="303213" y="373062"/>
            <a:ext cx="8763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dirty="0" err="1">
                <a:solidFill>
                  <a:srgbClr val="FF00FF"/>
                </a:solidFill>
                <a:latin typeface="Times New Roman" pitchFamily="18" charset="0"/>
              </a:rPr>
              <a:t>Bài</a:t>
            </a:r>
            <a:r>
              <a:rPr lang="en-US" sz="3200" dirty="0">
                <a:solidFill>
                  <a:srgbClr val="FF00FF"/>
                </a:solidFill>
                <a:latin typeface="Times New Roman" pitchFamily="18" charset="0"/>
              </a:rPr>
              <a:t> 2: </a:t>
            </a:r>
            <a:r>
              <a:rPr lang="en-US" sz="3200" dirty="0" err="1">
                <a:latin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ôtô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đi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từ</a:t>
            </a:r>
            <a:r>
              <a:rPr lang="en-US" sz="3200" dirty="0">
                <a:latin typeface="Times New Roman" pitchFamily="18" charset="0"/>
              </a:rPr>
              <a:t> A </a:t>
            </a:r>
            <a:r>
              <a:rPr lang="en-US" sz="3200" dirty="0" err="1">
                <a:latin typeface="Times New Roman" pitchFamily="18" charset="0"/>
              </a:rPr>
              <a:t>lúc</a:t>
            </a:r>
            <a:r>
              <a:rPr lang="en-US" sz="3200" dirty="0">
                <a:latin typeface="Times New Roman" pitchFamily="18" charset="0"/>
              </a:rPr>
              <a:t> 7giờ30phút, </a:t>
            </a:r>
            <a:r>
              <a:rPr lang="en-US" sz="3200" dirty="0" err="1">
                <a:latin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</a:rPr>
              <a:t> B </a:t>
            </a:r>
            <a:r>
              <a:rPr lang="en-US" sz="3200" dirty="0" err="1">
                <a:latin typeface="Times New Roman" pitchFamily="18" charset="0"/>
              </a:rPr>
              <a:t>lúc</a:t>
            </a:r>
            <a:r>
              <a:rPr lang="en-US" sz="3200" dirty="0">
                <a:latin typeface="Times New Roman" pitchFamily="18" charset="0"/>
              </a:rPr>
              <a:t> 12 </a:t>
            </a:r>
            <a:r>
              <a:rPr lang="en-US" sz="3200" dirty="0" err="1">
                <a:latin typeface="Times New Roman" pitchFamily="18" charset="0"/>
              </a:rPr>
              <a:t>giờ</a:t>
            </a:r>
            <a:r>
              <a:rPr lang="en-US" sz="3200" dirty="0">
                <a:latin typeface="Times New Roman" pitchFamily="18" charset="0"/>
              </a:rPr>
              <a:t> 15phút </a:t>
            </a:r>
            <a:r>
              <a:rPr lang="en-US" sz="3200" dirty="0" err="1">
                <a:latin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vận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tốc</a:t>
            </a:r>
            <a:r>
              <a:rPr lang="en-US" sz="3200" dirty="0">
                <a:latin typeface="Times New Roman" pitchFamily="18" charset="0"/>
              </a:rPr>
              <a:t> 46km/</a:t>
            </a:r>
            <a:r>
              <a:rPr lang="en-US" sz="3200" dirty="0" err="1">
                <a:latin typeface="Times New Roman" pitchFamily="18" charset="0"/>
              </a:rPr>
              <a:t>giờ</a:t>
            </a:r>
            <a:r>
              <a:rPr lang="en-US" sz="3200" dirty="0">
                <a:latin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</a:rPr>
              <a:t>Tính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độ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dài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quãng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</a:rPr>
              <a:t> AB.</a:t>
            </a:r>
            <a:endParaRPr lang="en-US" sz="3200" dirty="0">
              <a:solidFill>
                <a:srgbClr val="FF00FF"/>
              </a:solidFill>
              <a:latin typeface="Times New Roman" pitchFamily="18" charset="0"/>
            </a:endParaRPr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9066213" y="-1066800"/>
            <a:ext cx="1587" cy="296862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5" name="Line 19"/>
          <p:cNvSpPr>
            <a:spLocks noChangeShapeType="1"/>
          </p:cNvSpPr>
          <p:nvPr/>
        </p:nvSpPr>
        <p:spPr bwMode="auto">
          <a:xfrm>
            <a:off x="9066213" y="-1066800"/>
            <a:ext cx="1587" cy="296862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AutoShape 15"/>
          <p:cNvSpPr>
            <a:spLocks/>
          </p:cNvSpPr>
          <p:nvPr/>
        </p:nvSpPr>
        <p:spPr bwMode="auto">
          <a:xfrm rot="-5400000">
            <a:off x="4283691" y="-103188"/>
            <a:ext cx="342900" cy="5981700"/>
          </a:xfrm>
          <a:prstGeom prst="rightBracket">
            <a:avLst>
              <a:gd name="adj" fmla="val 473103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0324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2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2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2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000"/>
                            </p:stCondLst>
                            <p:childTnLst>
                              <p:par>
                                <p:cTn id="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27654" grpId="0" animBg="1"/>
      <p:bldP spid="27655" grpId="0" animBg="1"/>
      <p:bldP spid="27656" grpId="0"/>
      <p:bldP spid="27657" grpId="0"/>
      <p:bldP spid="27658" grpId="0"/>
      <p:bldP spid="27659" grpId="0"/>
      <p:bldP spid="27660" grpId="0"/>
      <p:bldP spid="27661" grpId="0" animBg="1"/>
      <p:bldP spid="27662" grpId="0"/>
      <p:bldP spid="7181" grpId="0"/>
      <p:bldP spid="27666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124200"/>
            <a:ext cx="8610600" cy="35814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</a:rPr>
              <a:t>Thời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gian</a:t>
            </a:r>
            <a:r>
              <a:rPr lang="en-US" dirty="0" smtClean="0">
                <a:latin typeface="Times New Roman" pitchFamily="18" charset="0"/>
              </a:rPr>
              <a:t> ô </a:t>
            </a:r>
            <a:r>
              <a:rPr lang="en-US" dirty="0" err="1" smtClean="0">
                <a:latin typeface="Times New Roman" pitchFamily="18" charset="0"/>
              </a:rPr>
              <a:t>tô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đi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</a:rPr>
              <a:t> A </a:t>
            </a:r>
            <a:r>
              <a:rPr lang="en-US" dirty="0" err="1" smtClean="0">
                <a:latin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</a:rPr>
              <a:t> B </a:t>
            </a:r>
            <a:r>
              <a:rPr lang="en-US" dirty="0" err="1" smtClean="0">
                <a:latin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</a:rPr>
              <a:t>	  12giờ 15phút – 7giờ 30phút = 4giờ 45phút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</a:rPr>
              <a:t>			4giờ 45phút = 4,75giờ.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</a:rPr>
              <a:t>Quãng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</a:rPr>
              <a:t> A </a:t>
            </a:r>
            <a:r>
              <a:rPr lang="en-US" dirty="0" err="1" smtClean="0">
                <a:latin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</a:rPr>
              <a:t> B </a:t>
            </a:r>
            <a:r>
              <a:rPr lang="en-US" dirty="0" err="1" smtClean="0">
                <a:latin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</a:rPr>
              <a:t>	          46 x 4,75 = 218,5(km)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</a:rPr>
              <a:t>					</a:t>
            </a:r>
            <a:r>
              <a:rPr lang="en-US" dirty="0" err="1" smtClean="0">
                <a:latin typeface="Times New Roman" pitchFamily="18" charset="0"/>
              </a:rPr>
              <a:t>Đáp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</a:rPr>
              <a:t>: 218,5km</a:t>
            </a:r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>
            <a:off x="820738" y="1752600"/>
            <a:ext cx="6799262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7"/>
          <p:cNvSpPr>
            <a:spLocks noChangeShapeType="1"/>
          </p:cNvSpPr>
          <p:nvPr/>
        </p:nvSpPr>
        <p:spPr bwMode="auto">
          <a:xfrm>
            <a:off x="820738" y="15255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8"/>
          <p:cNvSpPr>
            <a:spLocks noChangeShapeType="1"/>
          </p:cNvSpPr>
          <p:nvPr/>
        </p:nvSpPr>
        <p:spPr bwMode="auto">
          <a:xfrm>
            <a:off x="7620000" y="1524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592138" y="111204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7413009" y="109276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533400" y="1905000"/>
            <a:ext cx="2209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7giờ30phút</a:t>
            </a:r>
          </a:p>
        </p:txBody>
      </p:sp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6508750" y="1981200"/>
            <a:ext cx="26352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12giờ15phút</a:t>
            </a:r>
          </a:p>
        </p:txBody>
      </p:sp>
      <p:sp>
        <p:nvSpPr>
          <p:cNvPr id="8204" name="Text Box 13"/>
          <p:cNvSpPr txBox="1">
            <a:spLocks noChangeArrowheads="1"/>
          </p:cNvSpPr>
          <p:nvPr/>
        </p:nvSpPr>
        <p:spPr bwMode="auto">
          <a:xfrm>
            <a:off x="3155950" y="1905000"/>
            <a:ext cx="26352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V = 46km/giờ</a:t>
            </a:r>
          </a:p>
        </p:txBody>
      </p:sp>
      <p:sp>
        <p:nvSpPr>
          <p:cNvPr id="8206" name="Text Box 15"/>
          <p:cNvSpPr txBox="1">
            <a:spLocks noChangeArrowheads="1"/>
          </p:cNvSpPr>
          <p:nvPr/>
        </p:nvSpPr>
        <p:spPr bwMode="auto">
          <a:xfrm>
            <a:off x="3079750" y="1174750"/>
            <a:ext cx="26352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</a:rPr>
              <a:t>?km</a:t>
            </a:r>
          </a:p>
        </p:txBody>
      </p:sp>
      <p:sp>
        <p:nvSpPr>
          <p:cNvPr id="8207" name="Rectangle 16"/>
          <p:cNvSpPr>
            <a:spLocks noChangeArrowheads="1"/>
          </p:cNvSpPr>
          <p:nvPr/>
        </p:nvSpPr>
        <p:spPr bwMode="auto">
          <a:xfrm>
            <a:off x="304800" y="761206"/>
            <a:ext cx="13795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FF00FF"/>
                </a:solidFill>
              </a:rPr>
              <a:t>Bài</a:t>
            </a:r>
            <a:r>
              <a:rPr lang="en-US" sz="3200" b="1" dirty="0">
                <a:solidFill>
                  <a:srgbClr val="FF00FF"/>
                </a:solidFill>
              </a:rPr>
              <a:t> 2: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73475" y="2560638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AutoShape 15"/>
          <p:cNvSpPr>
            <a:spLocks/>
          </p:cNvSpPr>
          <p:nvPr/>
        </p:nvSpPr>
        <p:spPr bwMode="auto">
          <a:xfrm rot="-5400000">
            <a:off x="4048919" y="-1874043"/>
            <a:ext cx="342900" cy="6799262"/>
          </a:xfrm>
          <a:prstGeom prst="rightBracket">
            <a:avLst>
              <a:gd name="adj" fmla="val 473103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1441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2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700"/>
                            </p:stCondLst>
                            <p:childTnLst>
                              <p:par>
                                <p:cTn id="29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5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312761" y="609600"/>
            <a:ext cx="7924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dirty="0" err="1">
                <a:solidFill>
                  <a:srgbClr val="FF00FF"/>
                </a:solidFill>
                <a:latin typeface="Times New Roman" pitchFamily="18" charset="0"/>
              </a:rPr>
              <a:t>Bài</a:t>
            </a:r>
            <a:r>
              <a:rPr lang="en-US" sz="3600" dirty="0">
                <a:solidFill>
                  <a:srgbClr val="FF00FF"/>
                </a:solidFill>
                <a:latin typeface="Times New Roman" pitchFamily="18" charset="0"/>
              </a:rPr>
              <a:t> 3: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Ong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mật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có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thể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bay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được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với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vận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tốc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8km/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giờ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.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Tính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quãng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đường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của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ong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mật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bay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trong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15phút.</a:t>
            </a:r>
            <a:endParaRPr lang="en-US" sz="3600" dirty="0">
              <a:solidFill>
                <a:srgbClr val="FF00FF"/>
              </a:solidFill>
              <a:latin typeface="Times New Roman" pitchFamily="18" charset="0"/>
            </a:endParaRPr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1676400" y="3467669"/>
            <a:ext cx="6248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3352800" y="3620069"/>
            <a:ext cx="3733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= 8km/giờ</a:t>
            </a:r>
          </a:p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t = 15 phút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3581400" y="2400869"/>
            <a:ext cx="2209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 = ? km</a:t>
            </a:r>
          </a:p>
        </p:txBody>
      </p:sp>
      <p:sp>
        <p:nvSpPr>
          <p:cNvPr id="17423" name="AutoShape 15"/>
          <p:cNvSpPr>
            <a:spLocks/>
          </p:cNvSpPr>
          <p:nvPr/>
        </p:nvSpPr>
        <p:spPr bwMode="auto">
          <a:xfrm rot="-5400000">
            <a:off x="4629150" y="133919"/>
            <a:ext cx="342900" cy="6248400"/>
          </a:xfrm>
          <a:prstGeom prst="rightBracket">
            <a:avLst>
              <a:gd name="adj" fmla="val 473103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7125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0" grpId="0" animBg="1"/>
      <p:bldP spid="17421" grpId="0"/>
      <p:bldP spid="17422" grpId="0"/>
      <p:bldP spid="174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124200"/>
            <a:ext cx="9144000" cy="3124200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en-US" sz="3600" dirty="0" smtClean="0">
                <a:latin typeface="Times New Roman" pitchFamily="18" charset="0"/>
              </a:rPr>
              <a:t>15phút = 0,25giờ</a:t>
            </a:r>
          </a:p>
          <a:p>
            <a:pPr algn="ctr" eaLnBrk="1" hangingPunct="1">
              <a:buFontTx/>
              <a:buNone/>
            </a:pPr>
            <a:r>
              <a:rPr lang="en-US" sz="3600" dirty="0" err="1" smtClean="0">
                <a:latin typeface="Times New Roman" pitchFamily="18" charset="0"/>
              </a:rPr>
              <a:t>Quãng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đường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ong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mật</a:t>
            </a:r>
            <a:r>
              <a:rPr lang="en-US" sz="3600" dirty="0" smtClean="0">
                <a:latin typeface="Times New Roman" pitchFamily="18" charset="0"/>
              </a:rPr>
              <a:t> bay </a:t>
            </a:r>
            <a:r>
              <a:rPr lang="en-US" sz="3600" dirty="0" err="1" smtClean="0">
                <a:latin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</a:rPr>
              <a:t> 15phút:</a:t>
            </a:r>
          </a:p>
          <a:p>
            <a:pPr algn="ctr" eaLnBrk="1" hangingPunct="1">
              <a:buFontTx/>
              <a:buNone/>
            </a:pPr>
            <a:r>
              <a:rPr lang="en-US" sz="3600" dirty="0" smtClean="0">
                <a:latin typeface="Times New Roman" pitchFamily="18" charset="0"/>
              </a:rPr>
              <a:t>8 x 0,25 = 2(km)</a:t>
            </a:r>
          </a:p>
          <a:p>
            <a:pPr algn="ctr" eaLnBrk="1" hangingPunct="1">
              <a:buFontTx/>
              <a:buNone/>
            </a:pPr>
            <a:r>
              <a:rPr lang="en-US" sz="3600" dirty="0" smtClean="0">
                <a:latin typeface="Times New Roman" pitchFamily="18" charset="0"/>
              </a:rPr>
              <a:t>				</a:t>
            </a:r>
            <a:r>
              <a:rPr lang="en-US" sz="3600" dirty="0" err="1" smtClean="0">
                <a:latin typeface="Times New Roman" pitchFamily="18" charset="0"/>
              </a:rPr>
              <a:t>Đáp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</a:rPr>
              <a:t>: 2km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228600"/>
            <a:ext cx="1447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FF"/>
                </a:solidFill>
                <a:latin typeface="Arial" charset="0"/>
              </a:rPr>
              <a:t>Bài 3:</a:t>
            </a:r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4115913" y="2667000"/>
            <a:ext cx="1323975" cy="381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Giải</a:t>
            </a:r>
            <a:r>
              <a:rPr lang="en-US" sz="3600" b="1" kern="10" dirty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:</a:t>
            </a:r>
          </a:p>
        </p:txBody>
      </p:sp>
      <p:sp>
        <p:nvSpPr>
          <p:cNvPr id="10246" name="Line 13"/>
          <p:cNvSpPr>
            <a:spLocks noChangeShapeType="1"/>
          </p:cNvSpPr>
          <p:nvPr/>
        </p:nvSpPr>
        <p:spPr bwMode="auto">
          <a:xfrm>
            <a:off x="1676400" y="1966913"/>
            <a:ext cx="6375400" cy="15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Text Box 14"/>
          <p:cNvSpPr txBox="1">
            <a:spLocks noChangeArrowheads="1"/>
          </p:cNvSpPr>
          <p:nvPr/>
        </p:nvSpPr>
        <p:spPr bwMode="auto">
          <a:xfrm>
            <a:off x="2819400" y="2209800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V = 8km/giờ     t = 15 phút</a:t>
            </a:r>
          </a:p>
        </p:txBody>
      </p:sp>
      <p:sp>
        <p:nvSpPr>
          <p:cNvPr id="10248" name="Text Box 15"/>
          <p:cNvSpPr txBox="1">
            <a:spLocks noChangeArrowheads="1"/>
          </p:cNvSpPr>
          <p:nvPr/>
        </p:nvSpPr>
        <p:spPr bwMode="auto">
          <a:xfrm>
            <a:off x="3650776" y="1185579"/>
            <a:ext cx="2254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 = ? km</a:t>
            </a:r>
          </a:p>
        </p:txBody>
      </p:sp>
      <p:sp>
        <p:nvSpPr>
          <p:cNvPr id="10249" name="AutoShape 16"/>
          <p:cNvSpPr>
            <a:spLocks/>
          </p:cNvSpPr>
          <p:nvPr/>
        </p:nvSpPr>
        <p:spPr bwMode="auto">
          <a:xfrm rot="-5400000">
            <a:off x="4692650" y="-1430337"/>
            <a:ext cx="342900" cy="6375400"/>
          </a:xfrm>
          <a:prstGeom prst="rightBracket">
            <a:avLst>
              <a:gd name="adj" fmla="val 482719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13601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15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2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000" b="1" smtClean="0">
                <a:latin typeface="Times New Roman" pitchFamily="18" charset="0"/>
              </a:rPr>
              <a:t>Trò chơi</a:t>
            </a: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533400" y="1905000"/>
            <a:ext cx="7772400" cy="2895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4505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50000">
                      <a:srgbClr val="FFFF00"/>
                    </a:gs>
                    <a:gs pos="100000">
                      <a:srgbClr val="FF00FF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Ai nhanh nhất</a:t>
            </a:r>
          </a:p>
        </p:txBody>
      </p:sp>
      <p:pic>
        <p:nvPicPr>
          <p:cNvPr id="11268" name="Picture 6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626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7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9436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8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4102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9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58674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10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3340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1" name="Beethoven's Symphony No. 9 (Scherzo)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867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8013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75742" fill="hold"/>
                                        <p:tgtEl>
                                          <p:spTgt spid="204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491"/>
                </p:tgtEl>
              </p:cMediaNode>
            </p:audio>
          </p:childTnLst>
        </p:cTn>
      </p:par>
    </p:tnLst>
    <p:bldLst>
      <p:bldP spid="2048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ac839e03d2dfe9fe37fdf79da4364eab8b7722b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69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1&quot;/&gt;&lt;/object&gt;&lt;object type=&quot;3&quot; unique_id=&quot;10008&quot;&gt;&lt;property id=&quot;20148&quot; value=&quot;5&quot;/&gt;&lt;property id=&quot;20300&quot; value=&quot;Slide 6&quot;/&gt;&lt;property id=&quot;20307&quot; value=&quot;262&quot;/&gt;&lt;/object&gt;&lt;object type=&quot;3&quot; unique_id=&quot;10009&quot;&gt;&lt;property id=&quot;20148&quot; value=&quot;5&quot;/&gt;&lt;property id=&quot;20300&quot; value=&quot;Slide 7&quot;/&gt;&lt;property id=&quot;20307&quot; value=&quot;263&quot;/&gt;&lt;/object&gt;&lt;object type=&quot;3&quot; unique_id=&quot;10010&quot;&gt;&lt;property id=&quot;20148&quot; value=&quot;5&quot;/&gt;&lt;property id=&quot;20300&quot; value=&quot;Slide 8&quot;/&gt;&lt;property id=&quot;20307&quot; value=&quot;264&quot;/&gt;&lt;/object&gt;&lt;object type=&quot;3&quot; unique_id=&quot;10011&quot;&gt;&lt;property id=&quot;20148&quot; value=&quot;5&quot;/&gt;&lt;property id=&quot;20300&quot; value=&quot;Slide 9 - &amp;quot;Trò chơi&amp;quot;&quot;/&gt;&lt;property id=&quot;20307&quot; value=&quot;265&quot;/&gt;&lt;/object&gt;&lt;object type=&quot;3&quot; unique_id=&quot;10012&quot;&gt;&lt;property id=&quot;20148&quot; value=&quot;5&quot;/&gt;&lt;property id=&quot;20300&quot; value=&quot;Slide 10&quot;/&gt;&lt;property id=&quot;20307&quot; value=&quot;266&quot;/&gt;&lt;/object&gt;&lt;object type=&quot;3&quot; unique_id=&quot;10013&quot;&gt;&lt;property id=&quot;20148&quot; value=&quot;5&quot;/&gt;&lt;property id=&quot;20300&quot; value=&quot;Slide 11&quot;/&gt;&lt;property id=&quot;20307&quot; value=&quot;267&quot;/&gt;&lt;/object&gt;&lt;object type=&quot;3&quot; unique_id=&quot;10014&quot;&gt;&lt;property id=&quot;20148&quot; value=&quot;5&quot;/&gt;&lt;property id=&quot;20300&quot; value=&quot;Slide 12 - &amp;quot;Dặn dò&amp;quot;&quot;/&gt;&lt;property id=&quot;20307&quot; value=&quot;268&quot;/&gt;&lt;/object&gt;&lt;/object&gt;&lt;object type=&quot;8&quot; unique_id=&quot;10028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284</Words>
  <Application>Microsoft Office PowerPoint</Application>
  <PresentationFormat>On-screen Show (4:3)</PresentationFormat>
  <Paragraphs>72</Paragraphs>
  <Slides>12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Trò chơi</vt:lpstr>
      <vt:lpstr>PowerPoint Presentation</vt:lpstr>
      <vt:lpstr>PowerPoint Presentation</vt:lpstr>
      <vt:lpstr>Dặn dò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</dc:creator>
  <cp:lastModifiedBy>MTC</cp:lastModifiedBy>
  <cp:revision>10</cp:revision>
  <dcterms:created xsi:type="dcterms:W3CDTF">2016-02-25T15:40:36Z</dcterms:created>
  <dcterms:modified xsi:type="dcterms:W3CDTF">2021-03-22T12:25:12Z</dcterms:modified>
</cp:coreProperties>
</file>