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07" r:id="rId2"/>
    <p:sldId id="308" r:id="rId3"/>
    <p:sldId id="313" r:id="rId4"/>
    <p:sldId id="314" r:id="rId5"/>
    <p:sldId id="274" r:id="rId6"/>
    <p:sldId id="296" r:id="rId7"/>
    <p:sldId id="295" r:id="rId8"/>
    <p:sldId id="257" r:id="rId9"/>
    <p:sldId id="304" r:id="rId10"/>
    <p:sldId id="262" r:id="rId11"/>
    <p:sldId id="259" r:id="rId12"/>
    <p:sldId id="299" r:id="rId13"/>
    <p:sldId id="316" r:id="rId14"/>
    <p:sldId id="317" r:id="rId15"/>
    <p:sldId id="318" r:id="rId16"/>
    <p:sldId id="319" r:id="rId17"/>
    <p:sldId id="320" r:id="rId18"/>
    <p:sldId id="321" r:id="rId19"/>
    <p:sldId id="294" r:id="rId20"/>
  </p:sldIdLst>
  <p:sldSz cx="12192000" cy="6858000"/>
  <p:notesSz cx="6858000" cy="9144000"/>
  <p:embeddedFontLst>
    <p:embeddedFont>
      <p:font typeface=".VnArial" panose="020B7200000000000000" pitchFamily="34" charset="0"/>
      <p:regular r:id="rId22"/>
      <p:bold r:id="rId23"/>
      <p:italic r:id="rId24"/>
      <p:boldItalic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UTM Cookies" panose="02040603050506020204" pitchFamily="18" charset="0"/>
      <p:regular r:id="rId28"/>
    </p:embeddedFont>
    <p:embeddedFont>
      <p:font typeface="SimSun" panose="02010600030101010101" pitchFamily="2" charset="-122"/>
      <p:regular r:id="rId29"/>
    </p:embeddedFont>
    <p:embeddedFont>
      <p:font typeface="UTM Neutra" panose="02040603050506020204" pitchFamily="18" charset="0"/>
      <p:regular r:id="rId30"/>
    </p:embeddedFont>
    <p:embeddedFont>
      <p:font typeface="黑体" panose="02010609060101010101" pitchFamily="49" charset="-122"/>
      <p:regular r:id="rId31"/>
    </p:embeddedFont>
    <p:embeddedFont>
      <p:font typeface="Arial Unicode MS" panose="020B0604020202020204" pitchFamily="34" charset="-128"/>
      <p:regular r:id="rId32"/>
    </p:embeddedFont>
    <p:embeddedFont>
      <p:font typeface="Batang" panose="02030600000101010101" pitchFamily="18" charset="-127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865B3E"/>
    <a:srgbClr val="B09278"/>
    <a:srgbClr val="B09277"/>
    <a:srgbClr val="A5C0A4"/>
    <a:srgbClr val="FFFDEE"/>
    <a:srgbClr val="F9ED32"/>
    <a:srgbClr val="C8D85B"/>
    <a:srgbClr val="A6C0A4"/>
    <a:srgbClr val="F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70" d="100"/>
          <a:sy n="70" d="100"/>
        </p:scale>
        <p:origin x="216" y="24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21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24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88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1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8E0C9-7DCA-4BBC-85DD-C37CF1EF84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567" y="0"/>
            <a:ext cx="1518208" cy="13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Chu_voi_con_o_ban_Don_-_Pham_Tuyen.mp3" TargetMode="Externa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5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5" y="4718178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686C5-8876-417B-B66D-E1E6F8B45B1F}"/>
              </a:ext>
            </a:extLst>
          </p:cNvPr>
          <p:cNvSpPr txBox="1"/>
          <p:nvPr/>
        </p:nvSpPr>
        <p:spPr>
          <a:xfrm>
            <a:off x="393036" y="641386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KTUTS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991233" y="1535055"/>
            <a:ext cx="6462584" cy="206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29A5B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603980" y="-90250"/>
            <a:ext cx="3625042" cy="1512692"/>
          </a:xfrm>
          <a:prstGeom prst="rect">
            <a:avLst/>
          </a:prstGeom>
        </p:spPr>
      </p:pic>
      <p:sp>
        <p:nvSpPr>
          <p:cNvPr id="45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559412" y="539540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32905" y="6071478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-201401" y="5036605"/>
            <a:ext cx="473998" cy="473998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34237" y="25400"/>
            <a:ext cx="780528" cy="597134"/>
          </a:xfrm>
          <a:prstGeom prst="rect">
            <a:avLst/>
          </a:prstGeom>
        </p:spPr>
      </p:pic>
      <p:sp>
        <p:nvSpPr>
          <p:cNvPr id="29" name="Rectangle 4"/>
          <p:cNvSpPr txBox="1">
            <a:spLocks noChangeArrowheads="1"/>
          </p:cNvSpPr>
          <p:nvPr/>
        </p:nvSpPr>
        <p:spPr>
          <a:xfrm>
            <a:off x="10856505" y="6486424"/>
            <a:ext cx="990599" cy="304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>
          <a:xfrm>
            <a:off x="733925" y="6484201"/>
            <a:ext cx="3859795" cy="3048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31" name="Rectangle 6"/>
          <p:cNvSpPr txBox="1">
            <a:spLocks noChangeArrowheads="1"/>
          </p:cNvSpPr>
          <p:nvPr/>
        </p:nvSpPr>
        <p:spPr>
          <a:xfrm>
            <a:off x="10558107" y="388092"/>
            <a:ext cx="838199" cy="767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 </a:t>
            </a:r>
          </a:p>
        </p:txBody>
      </p:sp>
      <p:sp>
        <p:nvSpPr>
          <p:cNvPr id="24" name="Text Box 6148"/>
          <p:cNvSpPr txBox="1">
            <a:spLocks noChangeArrowheads="1"/>
          </p:cNvSpPr>
          <p:nvPr/>
        </p:nvSpPr>
        <p:spPr bwMode="auto">
          <a:xfrm>
            <a:off x="1663337" y="25400"/>
            <a:ext cx="9193167" cy="6740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     (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nghiêng</a:t>
            </a:r>
            <a:r>
              <a:rPr lang="en-US" altLang="en-US" sz="2400" b="1" dirty="0">
                <a:latin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thơm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bay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ngắm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thơm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Đắk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Lắk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lộng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lẫy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khiết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Theo Thu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M 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thơm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ngọt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mùi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gió</a:t>
            </a:r>
            <a:r>
              <a:rPr lang="en-US" altLang="en-US" sz="2400" b="1" dirty="0">
                <a:latin typeface="Times New Roman" panose="02020603050405020304" pitchFamily="18" charset="0"/>
              </a:rPr>
              <a:t> bay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xa</a:t>
            </a:r>
            <a:r>
              <a:rPr lang="en-US" altLang="en-US" sz="2400" b="1" dirty="0">
                <a:latin typeface="Times New Roman" panose="02020603050405020304" pitchFamily="18" charset="0"/>
              </a:rPr>
              <a:t> .</a:t>
            </a:r>
            <a:r>
              <a:rPr lang="en-US" altLang="en-US" sz="2000" b="1" dirty="0"/>
              <a:t>                     </a:t>
            </a:r>
          </a:p>
        </p:txBody>
      </p:sp>
      <p:sp>
        <p:nvSpPr>
          <p:cNvPr id="25" name="Text Box 6150"/>
          <p:cNvSpPr txBox="1">
            <a:spLocks noChangeArrowheads="1"/>
          </p:cNvSpPr>
          <p:nvPr/>
        </p:nvSpPr>
        <p:spPr bwMode="auto">
          <a:xfrm>
            <a:off x="9969138" y="569913"/>
            <a:ext cx="628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vi-VN" altLang="en-US"/>
          </a:p>
        </p:txBody>
      </p:sp>
      <p:sp>
        <p:nvSpPr>
          <p:cNvPr id="26" name="Straight Connector 6200"/>
          <p:cNvSpPr>
            <a:spLocks noChangeShapeType="1"/>
          </p:cNvSpPr>
          <p:nvPr/>
        </p:nvSpPr>
        <p:spPr bwMode="auto">
          <a:xfrm>
            <a:off x="2717438" y="395288"/>
            <a:ext cx="168541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Straight Connector 6201"/>
          <p:cNvSpPr>
            <a:spLocks noChangeShapeType="1"/>
          </p:cNvSpPr>
          <p:nvPr/>
        </p:nvSpPr>
        <p:spPr bwMode="auto">
          <a:xfrm>
            <a:off x="5625738" y="422275"/>
            <a:ext cx="26813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Straight Connector 6202"/>
          <p:cNvSpPr>
            <a:spLocks noChangeShapeType="1"/>
          </p:cNvSpPr>
          <p:nvPr/>
        </p:nvSpPr>
        <p:spPr bwMode="auto">
          <a:xfrm>
            <a:off x="8570551" y="407988"/>
            <a:ext cx="10709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Straight Connector 6203"/>
          <p:cNvSpPr>
            <a:spLocks noChangeShapeType="1"/>
          </p:cNvSpPr>
          <p:nvPr/>
        </p:nvSpPr>
        <p:spPr bwMode="auto">
          <a:xfrm>
            <a:off x="1891937" y="762000"/>
            <a:ext cx="199185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4330338" y="1349375"/>
            <a:ext cx="45965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5320938" y="1295400"/>
            <a:ext cx="53626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>
            <a:off x="2120537" y="1676400"/>
            <a:ext cx="30643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>
            <a:off x="5562237" y="2590800"/>
            <a:ext cx="3830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4127137" y="3695700"/>
            <a:ext cx="3830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5397138" y="3708400"/>
            <a:ext cx="61287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9562738" y="4787900"/>
            <a:ext cx="114914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3034937" y="5511800"/>
            <a:ext cx="3830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4711338" y="5511800"/>
            <a:ext cx="45965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>
            <a:off x="6895738" y="5513388"/>
            <a:ext cx="53626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60" y="2286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23073" y="6019800"/>
            <a:ext cx="2144712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20490"/>
          <p:cNvSpPr>
            <a:spLocks noChangeArrowheads="1"/>
          </p:cNvSpPr>
          <p:nvPr/>
        </p:nvSpPr>
        <p:spPr bwMode="auto">
          <a:xfrm>
            <a:off x="1289820" y="1334857"/>
            <a:ext cx="8839200" cy="885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>
                <a:latin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</a:rPr>
              <a:t>Hãy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ngữ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miêu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tả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mức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độ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khác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nhau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đặc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</a:rPr>
              <a:t>: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đỏ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vui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4947420" y="1776182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19085"/>
              </p:ext>
            </p:extLst>
          </p:nvPr>
        </p:nvGraphicFramePr>
        <p:xfrm>
          <a:off x="1200920" y="2268307"/>
          <a:ext cx="8991600" cy="3608388"/>
        </p:xfrm>
        <a:graphic>
          <a:graphicData uri="http://schemas.openxmlformats.org/drawingml/2006/table">
            <a:tbl>
              <a:tblPr/>
              <a:tblGrid>
                <a:gridCol w="344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đỏ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Tạo ra các </a:t>
                      </a: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ghép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hoặc </a:t>
                      </a: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láy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với tính từ đã cho.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Thêm các từ </a:t>
                      </a:r>
                      <a:r>
                        <a:rPr kumimoji="0" 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rất, quá, lắm,..</a:t>
                      </a: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Vào trước hoặc sau tính từ.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Tạo ra phép so sánh.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3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9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0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301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2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490"/>
          <p:cNvSpPr>
            <a:spLocks noChangeArrowheads="1"/>
          </p:cNvSpPr>
          <p:nvPr/>
        </p:nvSpPr>
        <p:spPr bwMode="auto">
          <a:xfrm>
            <a:off x="1468218" y="0"/>
            <a:ext cx="8839200" cy="885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>
                <a:latin typeface="Times New Roman" pitchFamily="18" charset="0"/>
              </a:rPr>
              <a:t>2. </a:t>
            </a:r>
            <a:r>
              <a:rPr lang="en-US" sz="2600" b="1" dirty="0" err="1">
                <a:latin typeface="Times New Roman" pitchFamily="18" charset="0"/>
              </a:rPr>
              <a:t>Hãy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tìm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những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ngữ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miêu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tả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mức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độ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khác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nhau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đặc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sau</a:t>
            </a:r>
            <a:r>
              <a:rPr lang="en-US" sz="2600" b="1" dirty="0">
                <a:latin typeface="Times New Roman" pitchFamily="18" charset="0"/>
              </a:rPr>
              <a:t>: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đỏ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</a:t>
            </a:r>
            <a:r>
              <a:rPr lang="en-US" sz="2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vui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5202018" y="442913"/>
            <a:ext cx="3657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87946"/>
              </p:ext>
            </p:extLst>
          </p:nvPr>
        </p:nvGraphicFramePr>
        <p:xfrm>
          <a:off x="1379318" y="809625"/>
          <a:ext cx="8991600" cy="6091238"/>
        </p:xfrm>
        <a:graphic>
          <a:graphicData uri="http://schemas.openxmlformats.org/drawingml/2006/table">
            <a:tbl>
              <a:tblPr/>
              <a:tblGrid>
                <a:gridCol w="199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đỏ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Tạo ra các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ghép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hoặc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từ láy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với tính từ đã cho.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Thêm các từ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rất, quá, lắm,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.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..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Vào trước hoặc sau tính từ.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Tạo ra phép so sánh.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25618" y="1366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- đo đỏ, </a:t>
            </a:r>
            <a:endParaRPr lang="en-GB" altLang="en-US" sz="24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68618" y="1366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rực, </a:t>
            </a:r>
            <a:endParaRPr lang="en-GB" altLang="en-US" sz="2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9418" y="1824038"/>
            <a:ext cx="142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hồng, </a:t>
            </a:r>
            <a:endParaRPr lang="en-GB" altLang="en-US" sz="2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4818" y="1828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chót, </a:t>
            </a:r>
            <a:endParaRPr lang="en-GB" altLang="en-US" sz="2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25618" y="2286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chói, </a:t>
            </a:r>
            <a:endParaRPr lang="en-GB" altLang="en-US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68618" y="2286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choét, </a:t>
            </a:r>
            <a:endParaRPr lang="en-GB" altLang="en-US" sz="24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6418" y="1371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- cao cao, </a:t>
            </a:r>
            <a:endParaRPr lang="en-GB" altLang="en-US" sz="24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1218" y="18367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vút, </a:t>
            </a:r>
            <a:endParaRPr lang="en-GB" altLang="en-US" sz="24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6418" y="230346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chót vót, </a:t>
            </a:r>
            <a:endParaRPr lang="en-GB" altLang="en-US" sz="24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1418" y="1389063"/>
            <a:ext cx="1341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- vui vui, </a:t>
            </a:r>
            <a:endParaRPr lang="en-GB" altLang="en-US" sz="24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40618" y="1371600"/>
            <a:ext cx="1157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vẻ, </a:t>
            </a:r>
            <a:endParaRPr lang="en-GB" altLang="en-US" sz="24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21418" y="18288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sướng, </a:t>
            </a:r>
            <a:endParaRPr lang="en-GB" altLang="en-US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67456" y="231616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mừng, </a:t>
            </a:r>
            <a:endParaRPr lang="en-GB" altLang="en-US" sz="24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97618" y="2743200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sướng vui, </a:t>
            </a:r>
            <a:endParaRPr lang="en-GB" altLang="en-US" sz="24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49418" y="3429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rất đỏ, </a:t>
            </a:r>
            <a:endParaRPr lang="en-GB" altLang="en-US" sz="24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40018" y="34290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lắm, </a:t>
            </a:r>
            <a:endParaRPr lang="en-GB" altLang="en-US" sz="24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0993" y="3890963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quá, </a:t>
            </a:r>
            <a:endParaRPr lang="en-GB" altLang="en-US" sz="24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17793" y="3890963"/>
            <a:ext cx="147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quá đỏ, </a:t>
            </a:r>
            <a:endParaRPr lang="en-GB" altLang="en-US" sz="24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49418" y="4352925"/>
            <a:ext cx="2209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vô cùng, …</a:t>
            </a:r>
            <a:endParaRPr lang="en-GB" alt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373218" y="2743200"/>
            <a:ext cx="102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tía, </a:t>
            </a:r>
            <a:endParaRPr lang="en-GB" altLang="en-US" sz="24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25718" y="276066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thắm,… </a:t>
            </a:r>
            <a:endParaRPr lang="en-GB" altLang="en-US" sz="24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17993" y="3421063"/>
            <a:ext cx="1317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rất cao, </a:t>
            </a:r>
            <a:endParaRPr lang="en-GB" altLang="en-US" sz="24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16418" y="387985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quá, </a:t>
            </a:r>
            <a:endParaRPr lang="en-GB" altLang="en-US" sz="240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64018" y="43561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lắm, </a:t>
            </a:r>
            <a:endParaRPr lang="en-GB" altLang="en-US" sz="24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10056" y="4818063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quá cao , … </a:t>
            </a:r>
            <a:endParaRPr lang="en-GB" altLang="en-US" sz="240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097618" y="34178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rất vui, </a:t>
            </a:r>
            <a:endParaRPr lang="en-GB" altLang="en-US" sz="24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134256" y="343376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lắm, </a:t>
            </a:r>
            <a:endParaRPr lang="en-GB" altLang="en-US" sz="24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15081" y="3890963"/>
            <a:ext cx="124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quá, </a:t>
            </a:r>
            <a:endParaRPr lang="en-GB" altLang="en-US" sz="2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075393" y="4341813"/>
            <a:ext cx="1690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quá vui, … </a:t>
            </a:r>
            <a:endParaRPr lang="en-GB" altLang="en-US" sz="240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040218" y="27559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vợi, </a:t>
            </a:r>
            <a:endParaRPr lang="en-GB" altLang="en-US" sz="24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49418" y="5410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hơn, </a:t>
            </a:r>
            <a:endParaRPr lang="en-GB" altLang="en-US" sz="24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54318" y="5410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nhất, </a:t>
            </a:r>
            <a:endParaRPr lang="en-GB" altLang="en-US" sz="2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51006" y="579120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như son, </a:t>
            </a:r>
            <a:endParaRPr lang="en-GB" altLang="en-US" sz="2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25618" y="61722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đỏ hơn son, … </a:t>
            </a:r>
            <a:endParaRPr lang="en-GB" altLang="en-US" sz="2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17993" y="5410200"/>
            <a:ext cx="139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hơn, </a:t>
            </a:r>
            <a:endParaRPr lang="en-GB" altLang="en-US" sz="240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59268" y="5872163"/>
            <a:ext cx="150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nhất, </a:t>
            </a:r>
            <a:endParaRPr lang="en-GB" altLang="en-US" sz="240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17993" y="6334125"/>
            <a:ext cx="205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cao như núi, </a:t>
            </a:r>
            <a:endParaRPr lang="en-GB" altLang="en-US" sz="240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067456" y="5410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hơn, </a:t>
            </a:r>
            <a:endParaRPr lang="en-GB" altLang="en-US" sz="240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156356" y="5862638"/>
            <a:ext cx="1541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nhất, </a:t>
            </a:r>
            <a:endParaRPr lang="en-GB" altLang="en-US" sz="240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156356" y="6289675"/>
            <a:ext cx="1998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vui hơn Tết, </a:t>
            </a: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13843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490"/>
          <p:cNvSpPr>
            <a:spLocks noChangeArrowheads="1"/>
          </p:cNvSpPr>
          <p:nvPr/>
        </p:nvSpPr>
        <p:spPr bwMode="auto">
          <a:xfrm>
            <a:off x="996174" y="685800"/>
            <a:ext cx="8458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latin typeface="Times New Roman" panose="02020603050405020304" pitchFamily="18" charset="0"/>
              </a:rPr>
              <a:t>3. Đặt câu với một từ ngữ em vừa tìm được ở bài tập 2. 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453374" y="11430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053574" y="1143000"/>
            <a:ext cx="15732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949174" y="11430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53374" y="14478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53374" y="1971675"/>
            <a:ext cx="2819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Mặt rời đỏ chói.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53374" y="2501900"/>
            <a:ext cx="3505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Bầu trời cao vời vợi.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53374" y="3019425"/>
            <a:ext cx="403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Mẹ về làm em vui quá.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53374" y="3541713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Mũi chú hề đỏ chót.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53374" y="4065588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Bầu trời cao vót.</a:t>
            </a:r>
          </a:p>
        </p:txBody>
      </p:sp>
      <p:sp>
        <p:nvSpPr>
          <p:cNvPr id="12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0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44"/>
          <p:cNvSpPr txBox="1">
            <a:spLocks noChangeArrowheads="1"/>
          </p:cNvSpPr>
          <p:nvPr/>
        </p:nvSpPr>
        <p:spPr bwMode="auto">
          <a:xfrm>
            <a:off x="1481226" y="1297263"/>
            <a:ext cx="8382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sẫm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A.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2400" b="1" dirty="0">
                <a:latin typeface="Times New Roman" panose="02020603050405020304" pitchFamily="18" charset="0"/>
              </a:rPr>
              <a:t>                  B.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nâu</a:t>
            </a:r>
            <a:r>
              <a:rPr lang="en-US" altLang="en-US" sz="2400" b="1" dirty="0">
                <a:latin typeface="Times New Roman" panose="02020603050405020304" pitchFamily="18" charset="0"/>
              </a:rPr>
              <a:t>.                      C.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sẫm</a:t>
            </a:r>
            <a:r>
              <a:rPr lang="en-US" altLang="en-US" sz="2400" b="1" dirty="0">
                <a:latin typeface="Times New Roman" panose="02020603050405020304" pitchFamily="18" charset="0"/>
              </a:rPr>
              <a:t>.                      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Tìm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A.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quá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B.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xám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cong.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C.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xám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tuyết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7424826" y="2964138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43226" y="4573863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5" name="Picture 10253" descr="1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63" y="338590"/>
            <a:ext cx="884237" cy="11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01226" y="4464326"/>
            <a:ext cx="1303338" cy="5080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CC66"/>
            </a:solidFill>
            <a:miter lim="800000"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3300"/>
                </a:solidFill>
                <a:latin typeface=".VnArial" panose="020B7200000000000000" pitchFamily="34" charset="0"/>
              </a:rPr>
              <a:t>HÕt giê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9153614" y="4078563"/>
            <a:ext cx="1211262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9167901" y="4078563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9167901" y="4049988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153614" y="4023001"/>
            <a:ext cx="1211262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9140914" y="4049988"/>
            <a:ext cx="1211262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9363164" y="5377138"/>
            <a:ext cx="855662" cy="706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rgbClr val="FF0000"/>
                </a:solidFill>
              </a:rPr>
              <a:t>Thời</a:t>
            </a:r>
          </a:p>
          <a:p>
            <a:pPr algn="ctr"/>
            <a:r>
              <a:rPr lang="en-US" altLang="en-US" sz="1500">
                <a:solidFill>
                  <a:srgbClr val="FF0000"/>
                </a:solidFill>
              </a:rPr>
              <a:t>gian</a:t>
            </a:r>
            <a:endParaRPr lang="vi-VN" altLang="en-US" sz="1500">
              <a:solidFill>
                <a:srgbClr val="FF0000"/>
              </a:solidFill>
            </a:endParaRPr>
          </a:p>
        </p:txBody>
      </p:sp>
      <p:sp>
        <p:nvSpPr>
          <p:cNvPr id="13" name="Rectangle 20490"/>
          <p:cNvSpPr>
            <a:spLocks noChangeArrowheads="1"/>
          </p:cNvSpPr>
          <p:nvPr/>
        </p:nvSpPr>
        <p:spPr bwMode="auto">
          <a:xfrm>
            <a:off x="1742303" y="658300"/>
            <a:ext cx="742559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accent6"/>
                </a:solidFill>
                <a:latin typeface="Times New Roman" pitchFamily="18" charset="0"/>
              </a:rPr>
              <a:t>TRÒ CHƠI: AI NHANH AI ĐÚNG</a:t>
            </a:r>
            <a:endParaRPr lang="en-US" sz="36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45172" y="1167168"/>
            <a:ext cx="8534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3/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rùa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tuyết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núi.xanh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B.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rùa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sẫm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C.  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ngắt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440372" y="3224568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pic>
        <p:nvPicPr>
          <p:cNvPr id="4" name="Picture 11270" descr="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20" y="337682"/>
            <a:ext cx="1066429" cy="1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15885" y="4561243"/>
            <a:ext cx="1303337" cy="5080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CC66"/>
            </a:solidFill>
            <a:miter lim="800000"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HÕt</a:t>
            </a:r>
            <a:r>
              <a:rPr lang="en-US" altLang="en-US" sz="2600" b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giê</a:t>
            </a:r>
            <a:endParaRPr lang="en-US" altLang="en-US" sz="2600" b="1" dirty="0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8768272" y="4175481"/>
            <a:ext cx="1211263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8782560" y="4175481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8782560" y="4146906"/>
            <a:ext cx="1209675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8768272" y="4119918"/>
            <a:ext cx="1211263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8755572" y="4146906"/>
            <a:ext cx="1211263" cy="12350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182" tIns="43091" rIns="86182" bIns="43091" anchor="ctr"/>
          <a:lstStyle/>
          <a:p>
            <a:pPr algn="ctr">
              <a:defRPr/>
            </a:pPr>
            <a:r>
              <a:rPr lang="en-US" sz="57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8977822" y="5474056"/>
            <a:ext cx="855663" cy="708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6182" tIns="43091" rIns="86182" bIns="4309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500">
                <a:solidFill>
                  <a:srgbClr val="FF0000"/>
                </a:solidFill>
              </a:rPr>
              <a:t>Thời</a:t>
            </a:r>
          </a:p>
          <a:p>
            <a:pPr algn="ctr"/>
            <a:r>
              <a:rPr lang="en-US" altLang="en-US" sz="1500">
                <a:solidFill>
                  <a:srgbClr val="FF0000"/>
                </a:solidFill>
              </a:rPr>
              <a:t>gian</a:t>
            </a:r>
            <a:endParaRPr lang="vi-VN" altLang="en-US" sz="1500">
              <a:solidFill>
                <a:srgbClr val="FF0000"/>
              </a:solidFill>
            </a:endParaRPr>
          </a:p>
        </p:txBody>
      </p:sp>
      <p:sp>
        <p:nvSpPr>
          <p:cNvPr id="12" name="Rectangle 20490"/>
          <p:cNvSpPr>
            <a:spLocks noChangeArrowheads="1"/>
          </p:cNvSpPr>
          <p:nvPr/>
        </p:nvSpPr>
        <p:spPr bwMode="auto">
          <a:xfrm>
            <a:off x="1742303" y="658300"/>
            <a:ext cx="742559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accent6"/>
                </a:solidFill>
                <a:latin typeface="Times New Roman" pitchFamily="18" charset="0"/>
              </a:rPr>
              <a:t>TRÒ CHƠI: AI NHANH AI ĐÚNG</a:t>
            </a:r>
            <a:endParaRPr lang="en-US" sz="3600" b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15889" y="2913063"/>
            <a:ext cx="4781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8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8014" y="3048000"/>
            <a:ext cx="1295400" cy="38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8014" y="3878263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8014" y="4779963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4839" y="3063875"/>
            <a:ext cx="1295400" cy="37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0239" y="3878263"/>
            <a:ext cx="12954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0239" y="4779963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44439" y="1066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ngữ biểu thị mức độ của đặc điểm, tính chất trong những câu sau:</a:t>
            </a: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0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_voi_con_o_ban_Don_-_Pham_Tuy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2" y="6458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73042" y="1175586"/>
            <a:ext cx="8381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</a:t>
            </a:r>
            <a:r>
              <a:rPr lang="en-US" sz="60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</a:t>
            </a:r>
            <a:r>
              <a:rPr lang="en-US" sz="60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88260" y="2496041"/>
            <a:ext cx="8381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20646" y="3583237"/>
            <a:ext cx="8381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" y="3757023"/>
            <a:ext cx="1687955" cy="3100977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82" y="4717717"/>
            <a:ext cx="1165020" cy="2140283"/>
          </a:xfrm>
          <a:prstGeom prst="rect">
            <a:avLst/>
          </a:prstGeom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20" y="4438239"/>
            <a:ext cx="1317149" cy="24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598511" y="0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90" y="361065"/>
            <a:ext cx="4535365" cy="6858000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8558" y="361065"/>
            <a:ext cx="4535365" cy="68580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114097" y="0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85" y="2854318"/>
            <a:ext cx="3676018" cy="23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171326" y="-487254"/>
            <a:ext cx="8022998" cy="5769909"/>
            <a:chOff x="1958443" y="-335112"/>
            <a:chExt cx="8022998" cy="576990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1958443" y="-335112"/>
              <a:ext cx="8022998" cy="5769909"/>
              <a:chOff x="1958443" y="-335112"/>
              <a:chExt cx="8022998" cy="5769909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1958443" y="2548947"/>
                <a:ext cx="8022998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527255" y="60500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293417" y="386200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3543653" y="2540051"/>
            <a:ext cx="5646576" cy="20140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2966908" y="2724370"/>
            <a:ext cx="64710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865B3E"/>
                </a:solidFill>
                <a:latin typeface="UTM Cookies" panose="02040603050506020204" pitchFamily="18" charset="0"/>
                <a:ea typeface="微软雅黑" panose="020B0503020204020204" pitchFamily="34" charset="-122"/>
              </a:rPr>
              <a:t>HÁT BÀI:</a:t>
            </a:r>
          </a:p>
          <a:p>
            <a:pPr algn="ctr"/>
            <a:r>
              <a:rPr lang="en-US" altLang="zh-CN" sz="4000" b="1" dirty="0" smtClean="0">
                <a:solidFill>
                  <a:srgbClr val="F29A5B"/>
                </a:solidFill>
                <a:latin typeface="UTM Cookies" panose="02040603050506020204" pitchFamily="18" charset="0"/>
                <a:ea typeface="微软雅黑" panose="020B0503020204020204" pitchFamily="34" charset="-122"/>
              </a:rPr>
              <a:t>“LỚP CHÚNG TA ĐOÀN KẾT”</a:t>
            </a:r>
            <a:endParaRPr lang="zh-CN" altLang="en-US" sz="4000" b="1" dirty="0">
              <a:solidFill>
                <a:srgbClr val="F29A5B"/>
              </a:solidFill>
              <a:latin typeface="UTM Cookies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5" y="4718178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4383176" y="1057103"/>
            <a:ext cx="4917989" cy="8930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29A5B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3311611" y="2323069"/>
            <a:ext cx="7327557" cy="15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 TỪ (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3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527255" y="60500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293417" y="386200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6543" y="2602576"/>
            <a:ext cx="504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UTM Neutra" panose="02040603050506020204" pitchFamily="18" charset="0"/>
              </a:rPr>
              <a:t>NHẬN XÉT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533457" y="432898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12651" y="483503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869656" y="133346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865B3E"/>
                </a:solidFill>
                <a:latin typeface="UTM Cookies" panose="02040603050506020204" pitchFamily="18" charset="0"/>
                <a:ea typeface="微软雅黑" panose="020B0503020204020204" pitchFamily="34" charset="-122"/>
              </a:rPr>
              <a:t>NHẬN XÉT</a:t>
            </a:r>
            <a:endParaRPr lang="zh-CN" altLang="en-US" sz="2400" b="1" dirty="0">
              <a:solidFill>
                <a:srgbClr val="865B3E"/>
              </a:solidFill>
              <a:latin typeface="UTM Cookies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10585712" y="493628"/>
            <a:ext cx="838199" cy="767687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pic>
        <p:nvPicPr>
          <p:cNvPr id="32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01208" y="806314"/>
            <a:ext cx="9096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miêu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600" b="1" dirty="0"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a)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b)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c)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tinh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  <a:endParaRPr lang="vi-VN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>
            <a:off x="3066570" y="2012814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>
            <a:off x="3142770" y="2393814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9"/>
          <p:cNvSpPr>
            <a:spLocks noChangeShapeType="1"/>
          </p:cNvSpPr>
          <p:nvPr/>
        </p:nvSpPr>
        <p:spPr bwMode="auto">
          <a:xfrm flipV="1">
            <a:off x="3066570" y="2851014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62170" y="1631814"/>
            <a:ext cx="2971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Mức độ trung bình</a:t>
            </a:r>
            <a:endParaRPr lang="en-US" altLang="en-US" sz="26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047770" y="1936614"/>
            <a:ext cx="8382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62170" y="2027102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Mức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thấp</a:t>
            </a:r>
            <a:endParaRPr lang="en-US" altLang="en-US" sz="26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047770" y="2317614"/>
            <a:ext cx="8382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62170" y="2393814"/>
            <a:ext cx="2098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Mức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cao</a:t>
            </a:r>
            <a:endParaRPr lang="en-US" altLang="en-US" sz="26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047770" y="2698614"/>
            <a:ext cx="8382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05983" y="4578214"/>
            <a:ext cx="8866187" cy="1320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tờ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giấy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láy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>
                <a:solidFill>
                  <a:srgbClr val="161645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161645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solidFill>
                  <a:srgbClr val="161645"/>
                </a:solidFill>
                <a:latin typeface="Times New Roman" panose="02020603050405020304" pitchFamily="18" charset="0"/>
              </a:rPr>
              <a:t>.  </a:t>
            </a:r>
            <a:endParaRPr lang="en-US" altLang="en-US" sz="2600" dirty="0">
              <a:solidFill>
                <a:srgbClr val="161645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161570" y="2927214"/>
            <a:ext cx="815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có nhận xét gì về các từ chỉ đặc điểm của tờ giấy?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3470" y="3349489"/>
            <a:ext cx="8153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5370" y="3765414"/>
            <a:ext cx="69723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85370" y="4146414"/>
            <a:ext cx="7375525" cy="4921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5" grpId="0"/>
      <p:bldP spid="37" grpId="0"/>
      <p:bldP spid="39" grpId="0" animBg="1"/>
      <p:bldP spid="40" grpId="0"/>
      <p:bldP spid="41" grpId="0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47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814049" y="-90250"/>
            <a:ext cx="3625042" cy="1512692"/>
          </a:xfrm>
          <a:prstGeom prst="rect">
            <a:avLst/>
          </a:prstGeom>
        </p:spPr>
      </p:pic>
      <p:sp>
        <p:nvSpPr>
          <p:cNvPr id="48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51692" y="218867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90264" y="156369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780528" y="2358157"/>
            <a:ext cx="473998" cy="473998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325118" y="1143000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miêu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134473"/>
              </p:ext>
            </p:extLst>
          </p:nvPr>
        </p:nvGraphicFramePr>
        <p:xfrm>
          <a:off x="1401318" y="2311400"/>
          <a:ext cx="8763000" cy="2194104"/>
        </p:xfrm>
        <a:graphic>
          <a:graphicData uri="http://schemas.openxmlformats.org/drawingml/2006/table">
            <a:tbl>
              <a:tblPr/>
              <a:tblGrid>
                <a:gridCol w="3787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2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Câu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Mức độ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Thể hiện mức độ bằng cách</a:t>
                      </a: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Tờ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b)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Tờ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c)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Tờ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này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1" marR="91441" marT="45663" marB="456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3382518" y="3505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>
            <a:off x="3534918" y="39751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>
            <a:off x="3382518" y="44196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185918" y="3200400"/>
            <a:ext cx="238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Mức độ trung bình</a:t>
            </a:r>
            <a:endParaRPr lang="en-US" altLang="en-US" sz="20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5287518" y="360045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Mức độ thấp</a:t>
            </a:r>
            <a:endParaRPr lang="en-US" altLang="en-US" sz="20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5287518" y="4038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Mức độ cao</a:t>
            </a:r>
            <a:endParaRPr lang="en-US" altLang="en-US" sz="200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802118" y="315436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Từ đơn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</a:t>
            </a:r>
            <a:endParaRPr lang="en-US" altLang="en-US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51306" y="3629025"/>
            <a:ext cx="2436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Từ láy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trăng trắng</a:t>
            </a:r>
            <a:endParaRPr lang="en-US" altLang="en-US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49718" y="40735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Từ ghép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trắng tinh</a:t>
            </a:r>
            <a:endParaRPr lang="en-US" altLang="en-US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29918" y="4699000"/>
            <a:ext cx="8305800" cy="1320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161645"/>
                </a:solidFill>
                <a:latin typeface="Times New Roman" panose="02020603050405020304" pitchFamily="18" charset="0"/>
              </a:rPr>
              <a:t>     Mức độ đặc điểm của các tờ giấy có thể được thể hiện bằng cách tạo ra các từ ghép ( </a:t>
            </a:r>
            <a:r>
              <a:rPr lang="en-US" alt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trắng tinh</a:t>
            </a:r>
            <a:r>
              <a:rPr lang="en-US" altLang="en-US" sz="2600" b="1">
                <a:solidFill>
                  <a:srgbClr val="161645"/>
                </a:solidFill>
                <a:latin typeface="Times New Roman" panose="02020603050405020304" pitchFamily="18" charset="0"/>
              </a:rPr>
              <a:t>) hoặc từ láy </a:t>
            </a:r>
            <a:r>
              <a:rPr lang="en-US" altLang="en-US" sz="2600" b="1" i="1">
                <a:solidFill>
                  <a:srgbClr val="161645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trăng trắng</a:t>
            </a:r>
            <a:r>
              <a:rPr lang="en-US" altLang="en-US" sz="2600" b="1">
                <a:solidFill>
                  <a:srgbClr val="161645"/>
                </a:solidFill>
                <a:latin typeface="Times New Roman" panose="02020603050405020304" pitchFamily="18" charset="0"/>
              </a:rPr>
              <a:t>) từ tính từ </a:t>
            </a:r>
            <a:r>
              <a:rPr lang="en-US" altLang="en-US" sz="2600" b="1" i="1">
                <a:solidFill>
                  <a:srgbClr val="FF0000"/>
                </a:solidFill>
                <a:latin typeface="Times New Roman" panose="02020603050405020304" pitchFamily="18" charset="0"/>
              </a:rPr>
              <a:t>trắng </a:t>
            </a:r>
            <a:r>
              <a:rPr lang="en-US" altLang="en-US" sz="2600" b="1">
                <a:solidFill>
                  <a:srgbClr val="161645"/>
                </a:solidFill>
                <a:latin typeface="Times New Roman" panose="02020603050405020304" pitchFamily="18" charset="0"/>
              </a:rPr>
              <a:t>đã cho.  </a:t>
            </a:r>
            <a:endParaRPr lang="en-US" altLang="en-US" sz="2600">
              <a:solidFill>
                <a:srgbClr val="161645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869656" y="133346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865B3E"/>
                </a:solidFill>
                <a:latin typeface="UTM Cookies" panose="02040603050506020204" pitchFamily="18" charset="0"/>
                <a:ea typeface="微软雅黑" panose="020B0503020204020204" pitchFamily="34" charset="-122"/>
              </a:rPr>
              <a:t>NHẬN XÉT</a:t>
            </a:r>
            <a:endParaRPr lang="zh-CN" altLang="en-US" sz="2400" b="1" dirty="0">
              <a:solidFill>
                <a:srgbClr val="865B3E"/>
              </a:solidFill>
              <a:latin typeface="UTM Cookies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8" name="MH_Other_9"/>
          <p:cNvSpPr/>
          <p:nvPr>
            <p:custDataLst>
              <p:tags r:id="rId2"/>
            </p:custDataLst>
          </p:nvPr>
        </p:nvSpPr>
        <p:spPr>
          <a:xfrm>
            <a:off x="349219" y="634356"/>
            <a:ext cx="570826" cy="570826"/>
          </a:xfrm>
          <a:prstGeom prst="ellipse">
            <a:avLst/>
          </a:prstGeom>
          <a:solidFill>
            <a:srgbClr val="F29A5B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MH_Other_11"/>
          <p:cNvSpPr/>
          <p:nvPr>
            <p:custDataLst>
              <p:tags r:id="rId3"/>
            </p:custDataLst>
          </p:nvPr>
        </p:nvSpPr>
        <p:spPr>
          <a:xfrm>
            <a:off x="823722" y="1417264"/>
            <a:ext cx="570826" cy="570826"/>
          </a:xfrm>
          <a:prstGeom prst="ellipse">
            <a:avLst/>
          </a:prstGeom>
          <a:solidFill>
            <a:srgbClr val="B09277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MH_Other_7"/>
          <p:cNvSpPr/>
          <p:nvPr>
            <p:custDataLst>
              <p:tags r:id="rId4"/>
            </p:custDataLst>
          </p:nvPr>
        </p:nvSpPr>
        <p:spPr>
          <a:xfrm>
            <a:off x="1394555" y="2181977"/>
            <a:ext cx="560682" cy="560680"/>
          </a:xfrm>
          <a:prstGeom prst="ellipse">
            <a:avLst/>
          </a:prstGeom>
          <a:solidFill>
            <a:srgbClr val="C8D85B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4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8814049" y="-90250"/>
            <a:ext cx="3625042" cy="1512692"/>
          </a:xfrm>
          <a:prstGeom prst="rect">
            <a:avLst/>
          </a:prstGeom>
        </p:spPr>
      </p:pic>
      <p:sp>
        <p:nvSpPr>
          <p:cNvPr id="48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114414" y="4515385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504678" y="5309851"/>
            <a:ext cx="473998" cy="473998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 Box 18436"/>
          <p:cNvSpPr txBox="1">
            <a:spLocks noChangeArrowheads="1"/>
          </p:cNvSpPr>
          <p:nvPr/>
        </p:nvSpPr>
        <p:spPr bwMode="auto">
          <a:xfrm>
            <a:off x="2196783" y="207963"/>
            <a:ext cx="8305800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ý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>
                <a:latin typeface="Times New Roman" panose="02020603050405020304" pitchFamily="18" charset="0"/>
              </a:rPr>
              <a:t>a)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b)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c)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Tờ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                                   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 flipV="1">
            <a:off x="7459346" y="3676650"/>
            <a:ext cx="9906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438"/>
          <p:cNvSpPr txBox="1">
            <a:spLocks noChangeArrowheads="1"/>
          </p:cNvSpPr>
          <p:nvPr/>
        </p:nvSpPr>
        <p:spPr bwMode="auto">
          <a:xfrm>
            <a:off x="8602346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rất trắng</a:t>
            </a: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flipV="1">
            <a:off x="7954646" y="438785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8442"/>
          <p:cNvSpPr txBox="1">
            <a:spLocks noChangeArrowheads="1"/>
          </p:cNvSpPr>
          <p:nvPr/>
        </p:nvSpPr>
        <p:spPr bwMode="auto">
          <a:xfrm>
            <a:off x="8488046" y="48641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trắng nhất</a:t>
            </a:r>
          </a:p>
        </p:txBody>
      </p:sp>
      <p:sp>
        <p:nvSpPr>
          <p:cNvPr id="26" name="Text Box 18443"/>
          <p:cNvSpPr txBox="1">
            <a:spLocks noChangeArrowheads="1"/>
          </p:cNvSpPr>
          <p:nvPr/>
        </p:nvSpPr>
        <p:spPr bwMode="auto">
          <a:xfrm>
            <a:off x="8488046" y="4165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trắng hơn</a:t>
            </a: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>
            <a:off x="7954646" y="469265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4371658" y="16002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4368483" y="21336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4368483" y="2701925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31708" y="5511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Trắng như tuyết</a:t>
            </a:r>
          </a:p>
        </p:txBody>
      </p:sp>
      <p:sp>
        <p:nvSpPr>
          <p:cNvPr id="37" name="Straight Connector 36"/>
          <p:cNvSpPr>
            <a:spLocks noChangeShapeType="1"/>
          </p:cNvSpPr>
          <p:nvPr/>
        </p:nvSpPr>
        <p:spPr bwMode="auto">
          <a:xfrm flipV="1">
            <a:off x="4898708" y="5741988"/>
            <a:ext cx="9906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06783" y="54864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phép so sánh với vật khác</a:t>
            </a:r>
          </a:p>
        </p:txBody>
      </p:sp>
      <p:sp>
        <p:nvSpPr>
          <p:cNvPr id="40" name="矩形 35">
            <a:extLst>
              <a:ext uri="{FF2B5EF4-FFF2-40B4-BE49-F238E27FC236}">
                <a16:creationId xmlns:a16="http://schemas.microsoft.com/office/drawing/2014/main" id="{7410CAE6-B4C1-41C2-A1F5-6458F9B7EED9}"/>
              </a:ext>
            </a:extLst>
          </p:cNvPr>
          <p:cNvSpPr/>
          <p:nvPr/>
        </p:nvSpPr>
        <p:spPr>
          <a:xfrm>
            <a:off x="646359" y="125992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865B3E"/>
                </a:solidFill>
                <a:latin typeface="UTM Cookies" panose="02040603050506020204" pitchFamily="18" charset="0"/>
                <a:ea typeface="微软雅黑" panose="020B0503020204020204" pitchFamily="34" charset="-122"/>
              </a:rPr>
              <a:t>NHẬN XÉT</a:t>
            </a:r>
            <a:endParaRPr lang="zh-CN" altLang="en-US" sz="2400" b="1" dirty="0">
              <a:solidFill>
                <a:srgbClr val="865B3E"/>
              </a:solidFill>
              <a:latin typeface="UTM Cookies" panose="020406030505060202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20" grpId="0"/>
      <p:bldP spid="24" grpId="0"/>
      <p:bldP spid="26" grpId="0"/>
      <p:bldP spid="31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3669829" y="4013709"/>
            <a:ext cx="1186363" cy="1186363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 flipH="1">
            <a:off x="2842051" y="1521819"/>
            <a:ext cx="9165219" cy="2654919"/>
          </a:xfrm>
          <a:prstGeom prst="homePlate">
            <a:avLst>
              <a:gd name="adj" fmla="val 0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373301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6200000">
            <a:off x="6471855" y="-231804"/>
            <a:ext cx="861774" cy="25481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anose="02030600000101010101" pitchFamily="18" charset="-127"/>
              </a:rPr>
              <a:t>GHI NHỚ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3198664" y="4176738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20486"/>
          <p:cNvSpPr txBox="1">
            <a:spLocks noChangeArrowheads="1"/>
          </p:cNvSpPr>
          <p:nvPr/>
        </p:nvSpPr>
        <p:spPr bwMode="auto">
          <a:xfrm>
            <a:off x="2982696" y="1676077"/>
            <a:ext cx="9024574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mức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600" b="1" dirty="0"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latin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1.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láy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2.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2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3.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600" b="1" dirty="0"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phép</a:t>
            </a:r>
            <a:r>
              <a:rPr lang="en-US" altLang="en-US" sz="2600" b="1" dirty="0">
                <a:latin typeface="Times New Roman" panose="02020603050405020304" pitchFamily="18" charset="0"/>
              </a:rPr>
              <a:t> so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sánh</a:t>
            </a:r>
            <a:r>
              <a:rPr lang="en-US" altLang="en-US" sz="2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20454" y="799630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mức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05177" y="2467470"/>
            <a:ext cx="5469676" cy="1201210"/>
            <a:chOff x="3842304" y="2602576"/>
            <a:chExt cx="5469676" cy="1201210"/>
          </a:xfrm>
        </p:grpSpPr>
        <p:sp>
          <p:nvSpPr>
            <p:cNvPr id="21" name="TextBox 20"/>
            <p:cNvSpPr txBox="1"/>
            <p:nvPr/>
          </p:nvSpPr>
          <p:spPr>
            <a:xfrm>
              <a:off x="3842304" y="2602576"/>
              <a:ext cx="5425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accent6">
                      <a:lumMod val="75000"/>
                    </a:schemeClr>
                  </a:solidFill>
                  <a:latin typeface="UTM Neutra" panose="02040603050506020204" pitchFamily="18" charset="0"/>
                </a:rPr>
                <a:t>LUYỆN TẬP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12764" y="2603457"/>
              <a:ext cx="5399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UTM Neutra" panose="02040603050506020204" pitchFamily="18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1270</Words>
  <Application>Microsoft Office PowerPoint</Application>
  <PresentationFormat>Widescreen</PresentationFormat>
  <Paragraphs>207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.VnArial</vt:lpstr>
      <vt:lpstr>微软雅黑</vt:lpstr>
      <vt:lpstr>Arial</vt:lpstr>
      <vt:lpstr>UTM Cookies</vt:lpstr>
      <vt:lpstr>SimSun</vt:lpstr>
      <vt:lpstr>UTM Neutra</vt:lpstr>
      <vt:lpstr>黑体</vt:lpstr>
      <vt:lpstr>Arial Unicode MS</vt:lpstr>
      <vt:lpstr>Batang</vt:lpstr>
      <vt:lpstr>Times New Roman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Windows</cp:lastModifiedBy>
  <cp:revision>478</cp:revision>
  <dcterms:created xsi:type="dcterms:W3CDTF">2016-02-25T11:28:42Z</dcterms:created>
  <dcterms:modified xsi:type="dcterms:W3CDTF">2021-11-21T02:26:16Z</dcterms:modified>
</cp:coreProperties>
</file>