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67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-1500" y="-6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949111-9253-4F25-92B5-865831021CC4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B5D11-FDFC-4E2E-93BB-BA377AE6D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666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- NGHE - VIẾT VÀ TRÌNH BÀY ĐÚNG BÀI CT; KHÔNG MẮC QUÁ 5 LỖI TRONG BÀI.</a:t>
            </a:r>
          </a:p>
          <a:p>
            <a:r>
              <a:rPr lang="en-US" b="1" dirty="0" smtClean="0"/>
              <a:t>- LÀM ĐÚNG BÀI TẬP CT PHƯƠNG NGỮ: BT (2) A/B; HOẶC DO GV SOẠN.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B5D11-FDFC-4E2E-93BB-BA377AE6D49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742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GỌI HS ĐỌC ĐOẠN CHÍNH TẢ CẦN VIẾT</a:t>
            </a:r>
          </a:p>
          <a:p>
            <a:r>
              <a:rPr lang="en-US" dirty="0"/>
              <a:t>Hỏi: Đoạn trích cho em biết điều gì?</a:t>
            </a:r>
          </a:p>
          <a:p>
            <a:r>
              <a:rPr lang="en-US" b="1" dirty="0"/>
              <a:t>Hình dáng yếu ớt đáng thương của Nhà Trò và hoàn cảnh Dế Mèn gặp Nhà Trò</a:t>
            </a:r>
            <a:endParaRPr lang="en-US" b="1" dirty="0" smtClean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B5D11-FDFC-4E2E-93BB-BA377AE6D49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264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Đọc các từ khó cho HS viết</a:t>
            </a:r>
            <a:endParaRPr lang="en-US" b="1" dirty="0" smtClean="0"/>
          </a:p>
          <a:p>
            <a:r>
              <a:rPr lang="en-US" b="1" dirty="0" smtClean="0"/>
              <a:t>CỎ XƯỚ, TỈ TÊ, CHÙN </a:t>
            </a:r>
            <a:r>
              <a:rPr lang="en-US" b="1" dirty="0" err="1" smtClean="0"/>
              <a:t>CHÙN</a:t>
            </a:r>
            <a:r>
              <a:rPr lang="en-US" b="1" dirty="0" smtClean="0"/>
              <a:t>, BAY ĐƯỢC XA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B5D11-FDFC-4E2E-93BB-BA377AE6D49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544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66044"/>
            <a:ext cx="5486400" cy="3600450"/>
          </a:xfrm>
        </p:spPr>
        <p:txBody>
          <a:bodyPr/>
          <a:lstStyle/>
          <a:p>
            <a:r>
              <a:rPr lang="en-US" dirty="0" smtClean="0"/>
              <a:t>KIỂM TRA TỪ KHÓ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B5D11-FDFC-4E2E-93BB-BA377AE6D49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965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GV NHẮC HS CHÚ Ý VIẾT HOA TÊN RIÊNG, GHI TÊN BÀI VÀO GIỮA DÒNG</a:t>
            </a:r>
          </a:p>
          <a:p>
            <a:r>
              <a:rPr lang="en-US" b="1" dirty="0" smtClean="0"/>
              <a:t>TƯ THẾ NGỒI KHI VIẾT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B5D11-FDFC-4E2E-93BB-BA377AE6D49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244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 HS đổi chéo vở chấm bài cho nhau</a:t>
            </a:r>
          </a:p>
          <a:p>
            <a:r>
              <a:rPr lang="en-US" dirty="0" smtClean="0"/>
              <a:t>GV chấm một số Bài</a:t>
            </a:r>
          </a:p>
          <a:p>
            <a:r>
              <a:rPr lang="en-US" dirty="0" smtClean="0"/>
              <a:t>Nhận xét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B5D11-FDFC-4E2E-93BB-BA377AE6D49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425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B5D11-FDFC-4E2E-93BB-BA377AE6D49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231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Đọc các từ khó cho HS viết</a:t>
            </a:r>
            <a:endParaRPr lang="en-US" b="1" dirty="0" smtClean="0"/>
          </a:p>
          <a:p>
            <a:r>
              <a:rPr lang="en-US" b="1" dirty="0" smtClean="0"/>
              <a:t>CỎ XƯỚ, TỈ TÊ, CHÙN </a:t>
            </a:r>
            <a:r>
              <a:rPr lang="en-US" b="1" dirty="0" err="1" smtClean="0"/>
              <a:t>CHÙN</a:t>
            </a:r>
            <a:r>
              <a:rPr lang="en-US" b="1" dirty="0" smtClean="0"/>
              <a:t>, BAY ĐƯỢC XA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B5D11-FDFC-4E2E-93BB-BA377AE6D49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2805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Đọc các từ khó cho HS viết</a:t>
            </a:r>
            <a:endParaRPr lang="en-US" b="1" dirty="0" smtClean="0"/>
          </a:p>
          <a:p>
            <a:r>
              <a:rPr lang="en-US" b="1" dirty="0" smtClean="0"/>
              <a:t>CỎ XƯỚ, TỈ TÊ, CHÙN </a:t>
            </a:r>
            <a:r>
              <a:rPr lang="en-US" b="1" dirty="0" err="1" smtClean="0"/>
              <a:t>CHÙN</a:t>
            </a:r>
            <a:r>
              <a:rPr lang="en-US" b="1" dirty="0" smtClean="0"/>
              <a:t>, BAY ĐƯỢC XA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B5D11-FDFC-4E2E-93BB-BA377AE6D49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694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459EF-781A-4026-954C-4443B5FEE053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9B4B3-67E9-4232-BEC7-5EE750254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87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459EF-781A-4026-954C-4443B5FEE053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9B4B3-67E9-4232-BEC7-5EE750254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86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459EF-781A-4026-954C-4443B5FEE053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9B4B3-67E9-4232-BEC7-5EE750254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335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459EF-781A-4026-954C-4443B5FEE053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9B4B3-67E9-4232-BEC7-5EE750254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7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459EF-781A-4026-954C-4443B5FEE053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9B4B3-67E9-4232-BEC7-5EE750254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828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459EF-781A-4026-954C-4443B5FEE053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9B4B3-67E9-4232-BEC7-5EE750254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900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459EF-781A-4026-954C-4443B5FEE053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9B4B3-67E9-4232-BEC7-5EE750254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482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459EF-781A-4026-954C-4443B5FEE053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9B4B3-67E9-4232-BEC7-5EE750254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036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459EF-781A-4026-954C-4443B5FEE053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9B4B3-67E9-4232-BEC7-5EE750254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740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459EF-781A-4026-954C-4443B5FEE053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9B4B3-67E9-4232-BEC7-5EE750254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99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459EF-781A-4026-954C-4443B5FEE053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9B4B3-67E9-4232-BEC7-5EE750254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416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459EF-781A-4026-954C-4443B5FEE053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9B4B3-67E9-4232-BEC7-5EE750254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550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4676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75985" y="1086922"/>
            <a:ext cx="9240030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600" b="1" cap="none" spc="50" dirty="0" smtClean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lgerian" panose="04020705040A02060702" pitchFamily="82" charset="0"/>
              </a:rPr>
              <a:t>CHÍNH TẢ</a:t>
            </a:r>
            <a:endParaRPr lang="en-US" sz="16600" b="1" cap="none" spc="50" dirty="0">
              <a:ln w="0"/>
              <a:solidFill>
                <a:srgbClr val="FF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55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phamkhoi.com/Editor/blog/Ai/la%20ban/thiet-ke-in-an-pham-khoi-in-an-name-card-price-tag-brochure-to-roi-to-gap-ve-icon-la-ban-theo-kieu-iphon-os7-1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0"/>
            <a:ext cx="11106150" cy="6890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40814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banre123.vn/Uploads/images/Gia%20ve%20cho%20be%201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8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88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dochoithongminhdn.com/StoreData/PageData/3077/bang-chu-cai-nam-cham-winwin-toy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6413" y="-619432"/>
            <a:ext cx="12988413" cy="7564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3387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111250" y="228600"/>
            <a:ext cx="9499600" cy="1157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3366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altLang="en-US" sz="2800" i="1" dirty="0" smtClean="0">
                <a:latin typeface="Tahoma" panose="020B0604030504040204" pitchFamily="34" charset="0"/>
              </a:rPr>
              <a:t>Chính </a:t>
            </a:r>
            <a:r>
              <a:rPr lang="en-US" altLang="en-US" sz="2800" i="1" dirty="0">
                <a:latin typeface="Tahoma" panose="020B0604030504040204" pitchFamily="34" charset="0"/>
              </a:rPr>
              <a:t>tả (nghe – </a:t>
            </a:r>
            <a:r>
              <a:rPr lang="en-US" altLang="en-US" sz="2800" i="1" dirty="0" smtClean="0">
                <a:latin typeface="Tahoma" panose="020B0604030504040204" pitchFamily="34" charset="0"/>
              </a:rPr>
              <a:t>viết)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altLang="en-US" sz="3600" b="1" i="1" u="sng" dirty="0" smtClean="0">
                <a:solidFill>
                  <a:srgbClr val="CC00CC"/>
                </a:solidFill>
                <a:latin typeface="Tahoma" panose="020B0604030504040204" pitchFamily="34" charset="0"/>
              </a:rPr>
              <a:t>Bài</a:t>
            </a:r>
            <a:r>
              <a:rPr lang="en-US" altLang="en-US" sz="3600" b="1" i="1" u="sng" dirty="0">
                <a:solidFill>
                  <a:srgbClr val="CC00CC"/>
                </a:solidFill>
                <a:latin typeface="Tahoma" panose="020B0604030504040204" pitchFamily="34" charset="0"/>
              </a:rPr>
              <a:t>: </a:t>
            </a:r>
            <a:r>
              <a:rPr lang="en-US" altLang="en-US" sz="3600" b="1" i="1" dirty="0" smtClean="0">
                <a:solidFill>
                  <a:srgbClr val="CC00CC"/>
                </a:solidFill>
                <a:latin typeface="Tahoma" panose="020B0604030504040204" pitchFamily="34" charset="0"/>
              </a:rPr>
              <a:t>Dế Mèn bênh vực kẻ yếu</a:t>
            </a:r>
            <a:endParaRPr lang="en-US" altLang="en-US" sz="3600" b="1" i="1" dirty="0">
              <a:solidFill>
                <a:srgbClr val="CC00CC"/>
              </a:solidFill>
              <a:latin typeface="Tahoma" panose="020B0604030504040204" pitchFamily="34" charset="0"/>
            </a:endParaRPr>
          </a:p>
        </p:txBody>
      </p:sp>
      <p:sp>
        <p:nvSpPr>
          <p:cNvPr id="5" name="Text Box 34"/>
          <p:cNvSpPr txBox="1">
            <a:spLocks noChangeArrowheads="1"/>
          </p:cNvSpPr>
          <p:nvPr/>
        </p:nvSpPr>
        <p:spPr bwMode="auto">
          <a:xfrm>
            <a:off x="438150" y="1390650"/>
            <a:ext cx="11391900" cy="5309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en-US" altLang="en-US" sz="3600" dirty="0"/>
              <a:t>	</a:t>
            </a:r>
            <a:r>
              <a:rPr lang="en-US" altLang="en-US" sz="3600" dirty="0" err="1">
                <a:latin typeface="VNI-Times" pitchFamily="2" charset="0"/>
              </a:rPr>
              <a:t>Moät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hoâm</a:t>
            </a:r>
            <a:r>
              <a:rPr lang="en-US" altLang="en-US" sz="3600" dirty="0">
                <a:latin typeface="VNI-Times" pitchFamily="2" charset="0"/>
              </a:rPr>
              <a:t>,  qua </a:t>
            </a:r>
            <a:r>
              <a:rPr lang="en-US" altLang="en-US" sz="3600" dirty="0" err="1">
                <a:latin typeface="VNI-Times" pitchFamily="2" charset="0"/>
              </a:rPr>
              <a:t>moät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vuøng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coû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xöôùc</a:t>
            </a:r>
            <a:r>
              <a:rPr lang="en-US" altLang="en-US" sz="3600" dirty="0">
                <a:latin typeface="VNI-Times" pitchFamily="2" charset="0"/>
              </a:rPr>
              <a:t> xanh </a:t>
            </a:r>
            <a:r>
              <a:rPr lang="en-US" altLang="en-US" sz="3600" dirty="0" err="1">
                <a:latin typeface="VNI-Times" pitchFamily="2" charset="0"/>
              </a:rPr>
              <a:t>daøi</a:t>
            </a:r>
            <a:r>
              <a:rPr lang="en-US" altLang="en-US" sz="3600" dirty="0">
                <a:latin typeface="VNI-Times" pitchFamily="2" charset="0"/>
              </a:rPr>
              <a:t>, </a:t>
            </a:r>
            <a:r>
              <a:rPr lang="en-US" altLang="en-US" sz="3600" dirty="0" err="1">
                <a:latin typeface="VNI-Times" pitchFamily="2" charset="0"/>
              </a:rPr>
              <a:t>toâi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 smtClean="0">
                <a:latin typeface="VNI-Times" pitchFamily="2" charset="0"/>
              </a:rPr>
              <a:t>chôït</a:t>
            </a:r>
            <a:r>
              <a:rPr lang="en-US" altLang="en-US" sz="3600" dirty="0" smtClean="0">
                <a:latin typeface="VNI-Times" pitchFamily="2" charset="0"/>
              </a:rPr>
              <a:t> nghe </a:t>
            </a:r>
            <a:r>
              <a:rPr lang="en-US" altLang="en-US" sz="3600" dirty="0" err="1">
                <a:latin typeface="VNI-Times" pitchFamily="2" charset="0"/>
              </a:rPr>
              <a:t>tieáng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khoùc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tæ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 smtClean="0">
                <a:latin typeface="VNI-Times" pitchFamily="2" charset="0"/>
              </a:rPr>
              <a:t>teâ</a:t>
            </a:r>
            <a:r>
              <a:rPr lang="en-US" altLang="en-US" sz="3600" dirty="0" smtClean="0">
                <a:latin typeface="VNI-Times" pitchFamily="2" charset="0"/>
              </a:rPr>
              <a:t>. </a:t>
            </a:r>
            <a:r>
              <a:rPr lang="en-US" altLang="en-US" sz="3600" dirty="0" err="1">
                <a:latin typeface="VNI-Times" pitchFamily="2" charset="0"/>
              </a:rPr>
              <a:t>Ñi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vaøi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böôùc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nöõa</a:t>
            </a:r>
            <a:r>
              <a:rPr lang="en-US" altLang="en-US" sz="3600" dirty="0">
                <a:latin typeface="VNI-Times" pitchFamily="2" charset="0"/>
              </a:rPr>
              <a:t>, </a:t>
            </a:r>
            <a:r>
              <a:rPr lang="en-US" altLang="en-US" sz="3600" dirty="0" err="1">
                <a:latin typeface="VNI-Times" pitchFamily="2" charset="0"/>
              </a:rPr>
              <a:t>toâi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gaëp</a:t>
            </a:r>
            <a:r>
              <a:rPr lang="en-US" altLang="en-US" sz="3600" dirty="0">
                <a:latin typeface="VNI-Times" pitchFamily="2" charset="0"/>
              </a:rPr>
              <a:t> chò </a:t>
            </a:r>
            <a:r>
              <a:rPr lang="en-US" altLang="en-US" sz="3600" dirty="0" err="1">
                <a:latin typeface="VNI-Times" pitchFamily="2" charset="0"/>
              </a:rPr>
              <a:t>Nhaø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Troø</a:t>
            </a:r>
            <a:r>
              <a:rPr lang="en-US" altLang="en-US" sz="3600" dirty="0">
                <a:latin typeface="VNI-Times" pitchFamily="2" charset="0"/>
              </a:rPr>
              <a:t> ngoài </a:t>
            </a:r>
            <a:r>
              <a:rPr lang="en-US" altLang="en-US" sz="3600" dirty="0" err="1">
                <a:latin typeface="VNI-Times" pitchFamily="2" charset="0"/>
              </a:rPr>
              <a:t>guïc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ñaàu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beân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taûng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ñaù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cuoäi</a:t>
            </a:r>
            <a:r>
              <a:rPr lang="en-US" altLang="en-US" sz="3600" dirty="0">
                <a:latin typeface="VNI-Times" pitchFamily="2" charset="0"/>
              </a:rPr>
              <a:t> .</a:t>
            </a:r>
          </a:p>
          <a:p>
            <a:pPr algn="just">
              <a:spcBef>
                <a:spcPts val="1800"/>
              </a:spcBef>
            </a:pPr>
            <a:r>
              <a:rPr lang="en-US" altLang="en-US" sz="3600" dirty="0">
                <a:latin typeface="VNI-Times" pitchFamily="2" charset="0"/>
              </a:rPr>
              <a:t>	Chò </a:t>
            </a:r>
            <a:r>
              <a:rPr lang="en-US" altLang="en-US" sz="3600" dirty="0" err="1">
                <a:latin typeface="VNI-Times" pitchFamily="2" charset="0"/>
              </a:rPr>
              <a:t>Nhaø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Troø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ñaõ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beù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nhoû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laïi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gaày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yeáu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quaù</a:t>
            </a:r>
            <a:r>
              <a:rPr lang="en-US" altLang="en-US" sz="3600" dirty="0">
                <a:latin typeface="VNI-Times" pitchFamily="2" charset="0"/>
              </a:rPr>
              <a:t>, </a:t>
            </a:r>
            <a:r>
              <a:rPr lang="en-US" altLang="en-US" sz="3600" dirty="0" err="1">
                <a:latin typeface="VNI-Times" pitchFamily="2" charset="0"/>
              </a:rPr>
              <a:t>ngöôøi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böï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nhöõng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phaán</a:t>
            </a:r>
            <a:r>
              <a:rPr lang="en-US" altLang="en-US" sz="3600" dirty="0">
                <a:latin typeface="VNI-Times" pitchFamily="2" charset="0"/>
              </a:rPr>
              <a:t>, </a:t>
            </a:r>
            <a:r>
              <a:rPr lang="en-US" altLang="en-US" sz="3600" dirty="0" err="1">
                <a:latin typeface="VNI-Times" pitchFamily="2" charset="0"/>
              </a:rPr>
              <a:t>nhö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môùi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loät</a:t>
            </a:r>
            <a:r>
              <a:rPr lang="en-US" altLang="en-US" sz="3600" dirty="0">
                <a:latin typeface="VNI-Times" pitchFamily="2" charset="0"/>
              </a:rPr>
              <a:t>. Chò </a:t>
            </a:r>
            <a:r>
              <a:rPr lang="en-US" altLang="en-US" sz="3600" dirty="0" err="1">
                <a:latin typeface="VNI-Times" pitchFamily="2" charset="0"/>
              </a:rPr>
              <a:t>maëc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aùo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thaâm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daøi</a:t>
            </a:r>
            <a:r>
              <a:rPr lang="en-US" altLang="en-US" sz="3600" dirty="0">
                <a:latin typeface="VNI-Times" pitchFamily="2" charset="0"/>
              </a:rPr>
              <a:t>, </a:t>
            </a:r>
            <a:r>
              <a:rPr lang="en-US" altLang="en-US" sz="3600" dirty="0" err="1">
                <a:latin typeface="VNI-Times" pitchFamily="2" charset="0"/>
              </a:rPr>
              <a:t>ñoâi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choã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chaám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ñieåm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vaøng</a:t>
            </a:r>
            <a:r>
              <a:rPr lang="en-US" altLang="en-US" sz="3600" dirty="0">
                <a:latin typeface="VNI-Times" pitchFamily="2" charset="0"/>
              </a:rPr>
              <a:t>, hai </a:t>
            </a:r>
            <a:r>
              <a:rPr lang="en-US" altLang="en-US" sz="3600" dirty="0" err="1">
                <a:latin typeface="VNI-Times" pitchFamily="2" charset="0"/>
              </a:rPr>
              <a:t>caùnh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moûng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nhö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caùnh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böôùm</a:t>
            </a:r>
            <a:r>
              <a:rPr lang="en-US" altLang="en-US" sz="3600" dirty="0">
                <a:latin typeface="VNI-Times" pitchFamily="2" charset="0"/>
              </a:rPr>
              <a:t> non, </a:t>
            </a:r>
            <a:r>
              <a:rPr lang="en-US" altLang="en-US" sz="3600" dirty="0" err="1">
                <a:latin typeface="VNI-Times" pitchFamily="2" charset="0"/>
              </a:rPr>
              <a:t>laïi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ngaén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chuøn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chuøn</a:t>
            </a:r>
            <a:r>
              <a:rPr lang="en-US" altLang="en-US" sz="3600" dirty="0">
                <a:latin typeface="VNI-Times" pitchFamily="2" charset="0"/>
              </a:rPr>
              <a:t>. Hình </a:t>
            </a:r>
            <a:r>
              <a:rPr lang="en-US" altLang="en-US" sz="3600" dirty="0" err="1">
                <a:latin typeface="VNI-Times" pitchFamily="2" charset="0"/>
              </a:rPr>
              <a:t>nhö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caùnh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yeáu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quaù</a:t>
            </a:r>
            <a:r>
              <a:rPr lang="en-US" altLang="en-US" sz="3600" dirty="0">
                <a:latin typeface="VNI-Times" pitchFamily="2" charset="0"/>
              </a:rPr>
              <a:t>, </a:t>
            </a:r>
            <a:r>
              <a:rPr lang="en-US" altLang="en-US" sz="3600" dirty="0" err="1">
                <a:latin typeface="VNI-Times" pitchFamily="2" charset="0"/>
              </a:rPr>
              <a:t>chöa</a:t>
            </a:r>
            <a:r>
              <a:rPr lang="en-US" altLang="en-US" sz="3600" dirty="0">
                <a:latin typeface="VNI-Times" pitchFamily="2" charset="0"/>
              </a:rPr>
              <a:t> quen </a:t>
            </a:r>
            <a:r>
              <a:rPr lang="en-US" altLang="en-US" sz="3600" dirty="0" err="1">
                <a:latin typeface="VNI-Times" pitchFamily="2" charset="0"/>
              </a:rPr>
              <a:t>môû</a:t>
            </a:r>
            <a:r>
              <a:rPr lang="en-US" altLang="en-US" sz="3600" dirty="0">
                <a:latin typeface="VNI-Times" pitchFamily="2" charset="0"/>
              </a:rPr>
              <a:t>, </a:t>
            </a:r>
            <a:r>
              <a:rPr lang="en-US" altLang="en-US" sz="3600" dirty="0" err="1">
                <a:latin typeface="VNI-Times" pitchFamily="2" charset="0"/>
              </a:rPr>
              <a:t>maø</a:t>
            </a:r>
            <a:r>
              <a:rPr lang="en-US" altLang="en-US" sz="3600" dirty="0">
                <a:latin typeface="VNI-Times" pitchFamily="2" charset="0"/>
              </a:rPr>
              <a:t> cho </a:t>
            </a:r>
            <a:r>
              <a:rPr lang="en-US" altLang="en-US" sz="3600" dirty="0" err="1">
                <a:latin typeface="VNI-Times" pitchFamily="2" charset="0"/>
              </a:rPr>
              <a:t>duø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coù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khoeû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cuõng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chaúng</a:t>
            </a:r>
            <a:r>
              <a:rPr lang="en-US" altLang="en-US" sz="3600" dirty="0">
                <a:latin typeface="VNI-Times" pitchFamily="2" charset="0"/>
              </a:rPr>
              <a:t> bay </a:t>
            </a:r>
            <a:r>
              <a:rPr lang="en-US" altLang="en-US" sz="3600" dirty="0" err="1">
                <a:latin typeface="VNI-Times" pitchFamily="2" charset="0"/>
              </a:rPr>
              <a:t>ñöôïc</a:t>
            </a:r>
            <a:r>
              <a:rPr lang="en-US" altLang="en-US" sz="3600" dirty="0">
                <a:latin typeface="VNI-Times" pitchFamily="2" charset="0"/>
              </a:rPr>
              <a:t> xa. </a:t>
            </a:r>
            <a:r>
              <a:rPr lang="en-US" altLang="en-US" sz="3600" dirty="0" err="1">
                <a:latin typeface="VNI-Times" pitchFamily="2" charset="0"/>
              </a:rPr>
              <a:t>Toâi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ñeán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gaàn</a:t>
            </a:r>
            <a:r>
              <a:rPr lang="en-US" altLang="en-US" sz="3600" dirty="0">
                <a:latin typeface="VNI-Times" pitchFamily="2" charset="0"/>
              </a:rPr>
              <a:t> chò </a:t>
            </a:r>
            <a:r>
              <a:rPr lang="en-US" altLang="en-US" sz="3600" dirty="0" err="1">
                <a:latin typeface="VNI-Times" pitchFamily="2" charset="0"/>
              </a:rPr>
              <a:t>Nhaø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Troø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vaãn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khoùc</a:t>
            </a:r>
            <a:r>
              <a:rPr lang="en-US" altLang="en-US" sz="3600" dirty="0">
                <a:latin typeface="VNI-Times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56531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images.hotdeals.vn/images/uploads/2015/04/06/134597/134597-body-%20(1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002890"/>
            <a:ext cx="12192001" cy="7860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 rot="20423570">
            <a:off x="1249685" y="3166053"/>
            <a:ext cx="7546460" cy="17108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 rot="20347566">
            <a:off x="1873359" y="3579180"/>
            <a:ext cx="730199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cap="none" spc="50" dirty="0" smtClean="0">
                <a:ln w="0"/>
                <a:solidFill>
                  <a:srgbClr val="CC00CC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HP001 4 hàng" panose="020B0603050302020204" pitchFamily="34" charset="0"/>
              </a:rPr>
              <a:t>Viết từ khó</a:t>
            </a:r>
            <a:endParaRPr lang="en-US" sz="11500" b="1" cap="none" spc="50" dirty="0">
              <a:ln w="0"/>
              <a:solidFill>
                <a:srgbClr val="CC00CC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HP001 4 hàng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096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814268"/>
              </p:ext>
            </p:extLst>
          </p:nvPr>
        </p:nvGraphicFramePr>
        <p:xfrm>
          <a:off x="323850" y="5302598"/>
          <a:ext cx="11506200" cy="140300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876550">
                  <a:extLst>
                    <a:ext uri="{9D8B030D-6E8A-4147-A177-3AD203B41FA5}">
                      <a16:colId xmlns:a16="http://schemas.microsoft.com/office/drawing/2014/main" xmlns="" val="1879614476"/>
                    </a:ext>
                  </a:extLst>
                </a:gridCol>
                <a:gridCol w="2876550">
                  <a:extLst>
                    <a:ext uri="{9D8B030D-6E8A-4147-A177-3AD203B41FA5}">
                      <a16:colId xmlns:a16="http://schemas.microsoft.com/office/drawing/2014/main" xmlns="" val="797934092"/>
                    </a:ext>
                  </a:extLst>
                </a:gridCol>
                <a:gridCol w="2876550">
                  <a:extLst>
                    <a:ext uri="{9D8B030D-6E8A-4147-A177-3AD203B41FA5}">
                      <a16:colId xmlns:a16="http://schemas.microsoft.com/office/drawing/2014/main" xmlns="" val="2615116440"/>
                    </a:ext>
                  </a:extLst>
                </a:gridCol>
                <a:gridCol w="2876550">
                  <a:extLst>
                    <a:ext uri="{9D8B030D-6E8A-4147-A177-3AD203B41FA5}">
                      <a16:colId xmlns:a16="http://schemas.microsoft.com/office/drawing/2014/main" xmlns="" val="1272050979"/>
                    </a:ext>
                  </a:extLst>
                </a:gridCol>
              </a:tblGrid>
              <a:tr h="14030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63894221"/>
                  </a:ext>
                </a:extLst>
              </a:tr>
            </a:tbl>
          </a:graphicData>
        </a:graphic>
      </p:graphicFrame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111250" y="171450"/>
            <a:ext cx="9499600" cy="1034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3366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ts val="1200"/>
              </a:spcBef>
            </a:pPr>
            <a:r>
              <a:rPr lang="en-US" altLang="en-US" sz="2800" i="1" dirty="0" smtClean="0">
                <a:latin typeface="Tahoma" panose="020B0604030504040204" pitchFamily="34" charset="0"/>
              </a:rPr>
              <a:t>Chính </a:t>
            </a:r>
            <a:r>
              <a:rPr lang="en-US" altLang="en-US" sz="2800" i="1" dirty="0">
                <a:latin typeface="Tahoma" panose="020B0604030504040204" pitchFamily="34" charset="0"/>
              </a:rPr>
              <a:t>tả (nghe – </a:t>
            </a:r>
            <a:r>
              <a:rPr lang="en-US" altLang="en-US" sz="2800" i="1" dirty="0" smtClean="0">
                <a:latin typeface="Tahoma" panose="020B0604030504040204" pitchFamily="34" charset="0"/>
              </a:rPr>
              <a:t>viết)</a:t>
            </a:r>
          </a:p>
          <a:p>
            <a:pPr algn="ctr">
              <a:lnSpc>
                <a:spcPct val="80000"/>
              </a:lnSpc>
              <a:spcBef>
                <a:spcPts val="1200"/>
              </a:spcBef>
            </a:pPr>
            <a:r>
              <a:rPr lang="en-US" altLang="en-US" sz="3600" b="1" i="1" u="sng" dirty="0" smtClean="0">
                <a:solidFill>
                  <a:srgbClr val="CC00CC"/>
                </a:solidFill>
                <a:latin typeface="Tahoma" panose="020B0604030504040204" pitchFamily="34" charset="0"/>
              </a:rPr>
              <a:t>Bài</a:t>
            </a:r>
            <a:r>
              <a:rPr lang="en-US" altLang="en-US" sz="3600" b="1" i="1" u="sng" dirty="0">
                <a:solidFill>
                  <a:srgbClr val="CC00CC"/>
                </a:solidFill>
                <a:latin typeface="Tahoma" panose="020B0604030504040204" pitchFamily="34" charset="0"/>
              </a:rPr>
              <a:t>: </a:t>
            </a:r>
            <a:r>
              <a:rPr lang="en-US" altLang="en-US" sz="3600" b="1" i="1" dirty="0" smtClean="0">
                <a:solidFill>
                  <a:srgbClr val="CC00CC"/>
                </a:solidFill>
                <a:latin typeface="Tahoma" panose="020B0604030504040204" pitchFamily="34" charset="0"/>
              </a:rPr>
              <a:t>Dế Mèn bênh vực kẻ yếu</a:t>
            </a:r>
            <a:endParaRPr lang="en-US" altLang="en-US" sz="3600" b="1" i="1" dirty="0">
              <a:solidFill>
                <a:srgbClr val="CC00CC"/>
              </a:solidFill>
              <a:latin typeface="Tahoma" panose="020B0604030504040204" pitchFamily="34" charset="0"/>
            </a:endParaRPr>
          </a:p>
        </p:txBody>
      </p:sp>
      <p:sp>
        <p:nvSpPr>
          <p:cNvPr id="5" name="Text Box 34"/>
          <p:cNvSpPr txBox="1">
            <a:spLocks noChangeArrowheads="1"/>
          </p:cNvSpPr>
          <p:nvPr/>
        </p:nvSpPr>
        <p:spPr bwMode="auto">
          <a:xfrm>
            <a:off x="323850" y="1390650"/>
            <a:ext cx="11506200" cy="3339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en-US" altLang="en-US" sz="2800" dirty="0"/>
              <a:t>	</a:t>
            </a:r>
            <a:r>
              <a:rPr lang="en-US" altLang="en-US" sz="2800" dirty="0" err="1">
                <a:latin typeface="VNI-Times" pitchFamily="2" charset="0"/>
              </a:rPr>
              <a:t>Moät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hoâm</a:t>
            </a:r>
            <a:r>
              <a:rPr lang="en-US" altLang="en-US" sz="2800" dirty="0">
                <a:latin typeface="VNI-Times" pitchFamily="2" charset="0"/>
              </a:rPr>
              <a:t>,  qua </a:t>
            </a:r>
            <a:r>
              <a:rPr lang="en-US" altLang="en-US" sz="2800" dirty="0" err="1">
                <a:latin typeface="VNI-Times" pitchFamily="2" charset="0"/>
              </a:rPr>
              <a:t>moät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vuøng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coû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xöôùc</a:t>
            </a:r>
            <a:r>
              <a:rPr lang="en-US" altLang="en-US" sz="2800" dirty="0">
                <a:latin typeface="VNI-Times" pitchFamily="2" charset="0"/>
              </a:rPr>
              <a:t> xanh </a:t>
            </a:r>
            <a:r>
              <a:rPr lang="en-US" altLang="en-US" sz="2800" dirty="0" err="1">
                <a:latin typeface="VNI-Times" pitchFamily="2" charset="0"/>
              </a:rPr>
              <a:t>daøi</a:t>
            </a:r>
            <a:r>
              <a:rPr lang="en-US" altLang="en-US" sz="2800" dirty="0">
                <a:latin typeface="VNI-Times" pitchFamily="2" charset="0"/>
              </a:rPr>
              <a:t>, </a:t>
            </a:r>
            <a:r>
              <a:rPr lang="en-US" altLang="en-US" sz="2800" dirty="0" err="1">
                <a:latin typeface="VNI-Times" pitchFamily="2" charset="0"/>
              </a:rPr>
              <a:t>toâi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 smtClean="0">
                <a:latin typeface="VNI-Times" pitchFamily="2" charset="0"/>
              </a:rPr>
              <a:t>chôït</a:t>
            </a:r>
            <a:r>
              <a:rPr lang="en-US" altLang="en-US" sz="2800" dirty="0" smtClean="0">
                <a:latin typeface="VNI-Times" pitchFamily="2" charset="0"/>
              </a:rPr>
              <a:t> nghe </a:t>
            </a:r>
            <a:r>
              <a:rPr lang="en-US" altLang="en-US" sz="2800" dirty="0" err="1">
                <a:latin typeface="VNI-Times" pitchFamily="2" charset="0"/>
              </a:rPr>
              <a:t>tieáng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khoùc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tæ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 smtClean="0">
                <a:latin typeface="VNI-Times" pitchFamily="2" charset="0"/>
              </a:rPr>
              <a:t>teâ</a:t>
            </a:r>
            <a:r>
              <a:rPr lang="en-US" altLang="en-US" sz="2800" dirty="0" smtClean="0">
                <a:latin typeface="VNI-Times" pitchFamily="2" charset="0"/>
              </a:rPr>
              <a:t>. </a:t>
            </a:r>
            <a:r>
              <a:rPr lang="en-US" altLang="en-US" sz="2800" dirty="0" err="1">
                <a:latin typeface="VNI-Times" pitchFamily="2" charset="0"/>
              </a:rPr>
              <a:t>Ñi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vaøi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böôùc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nöõa</a:t>
            </a:r>
            <a:r>
              <a:rPr lang="en-US" altLang="en-US" sz="2800" dirty="0">
                <a:latin typeface="VNI-Times" pitchFamily="2" charset="0"/>
              </a:rPr>
              <a:t>, </a:t>
            </a:r>
            <a:r>
              <a:rPr lang="en-US" altLang="en-US" sz="2800" dirty="0" err="1">
                <a:latin typeface="VNI-Times" pitchFamily="2" charset="0"/>
              </a:rPr>
              <a:t>toâi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gaëp</a:t>
            </a:r>
            <a:r>
              <a:rPr lang="en-US" altLang="en-US" sz="2800" dirty="0">
                <a:latin typeface="VNI-Times" pitchFamily="2" charset="0"/>
              </a:rPr>
              <a:t> chò </a:t>
            </a:r>
            <a:r>
              <a:rPr lang="en-US" altLang="en-US" sz="2800" dirty="0" err="1">
                <a:latin typeface="VNI-Times" pitchFamily="2" charset="0"/>
              </a:rPr>
              <a:t>Nhaø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Troø</a:t>
            </a:r>
            <a:r>
              <a:rPr lang="en-US" altLang="en-US" sz="2800" dirty="0">
                <a:latin typeface="VNI-Times" pitchFamily="2" charset="0"/>
              </a:rPr>
              <a:t> ngoài </a:t>
            </a:r>
            <a:r>
              <a:rPr lang="en-US" altLang="en-US" sz="2800" dirty="0" err="1">
                <a:latin typeface="VNI-Times" pitchFamily="2" charset="0"/>
              </a:rPr>
              <a:t>guïc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ñaàu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beân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taûng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ñaù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cuoäi</a:t>
            </a:r>
            <a:r>
              <a:rPr lang="en-US" altLang="en-US" sz="2800" dirty="0">
                <a:latin typeface="VNI-Times" pitchFamily="2" charset="0"/>
              </a:rPr>
              <a:t> .</a:t>
            </a:r>
          </a:p>
          <a:p>
            <a:pPr algn="just">
              <a:spcBef>
                <a:spcPts val="1800"/>
              </a:spcBef>
            </a:pPr>
            <a:r>
              <a:rPr lang="en-US" altLang="en-US" sz="2800" dirty="0">
                <a:latin typeface="VNI-Times" pitchFamily="2" charset="0"/>
              </a:rPr>
              <a:t>	Chò </a:t>
            </a:r>
            <a:r>
              <a:rPr lang="en-US" altLang="en-US" sz="2800" dirty="0" err="1">
                <a:latin typeface="VNI-Times" pitchFamily="2" charset="0"/>
              </a:rPr>
              <a:t>Nhaø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Troø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ñaõ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beù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nhoû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laïi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gaày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yeáu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quaù</a:t>
            </a:r>
            <a:r>
              <a:rPr lang="en-US" altLang="en-US" sz="2800" dirty="0">
                <a:latin typeface="VNI-Times" pitchFamily="2" charset="0"/>
              </a:rPr>
              <a:t>, </a:t>
            </a:r>
            <a:r>
              <a:rPr lang="en-US" altLang="en-US" sz="2800" dirty="0" err="1">
                <a:latin typeface="VNI-Times" pitchFamily="2" charset="0"/>
              </a:rPr>
              <a:t>ngöôøi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böï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nhöõng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phaán</a:t>
            </a:r>
            <a:r>
              <a:rPr lang="en-US" altLang="en-US" sz="2800" dirty="0">
                <a:latin typeface="VNI-Times" pitchFamily="2" charset="0"/>
              </a:rPr>
              <a:t>, </a:t>
            </a:r>
            <a:r>
              <a:rPr lang="en-US" altLang="en-US" sz="2800" dirty="0" err="1">
                <a:latin typeface="VNI-Times" pitchFamily="2" charset="0"/>
              </a:rPr>
              <a:t>nhö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môùi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loät</a:t>
            </a:r>
            <a:r>
              <a:rPr lang="en-US" altLang="en-US" sz="2800" dirty="0">
                <a:latin typeface="VNI-Times" pitchFamily="2" charset="0"/>
              </a:rPr>
              <a:t>. Chò </a:t>
            </a:r>
            <a:r>
              <a:rPr lang="en-US" altLang="en-US" sz="2800" dirty="0" err="1">
                <a:latin typeface="VNI-Times" pitchFamily="2" charset="0"/>
              </a:rPr>
              <a:t>maëc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aùo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thaâm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daøi</a:t>
            </a:r>
            <a:r>
              <a:rPr lang="en-US" altLang="en-US" sz="2800" dirty="0">
                <a:latin typeface="VNI-Times" pitchFamily="2" charset="0"/>
              </a:rPr>
              <a:t>, </a:t>
            </a:r>
            <a:r>
              <a:rPr lang="en-US" altLang="en-US" sz="2800" dirty="0" err="1">
                <a:latin typeface="VNI-Times" pitchFamily="2" charset="0"/>
              </a:rPr>
              <a:t>ñoâi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choã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chaám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ñieåm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vaøng</a:t>
            </a:r>
            <a:r>
              <a:rPr lang="en-US" altLang="en-US" sz="2800" dirty="0">
                <a:latin typeface="VNI-Times" pitchFamily="2" charset="0"/>
              </a:rPr>
              <a:t>, hai </a:t>
            </a:r>
            <a:r>
              <a:rPr lang="en-US" altLang="en-US" sz="2800" dirty="0" err="1">
                <a:latin typeface="VNI-Times" pitchFamily="2" charset="0"/>
              </a:rPr>
              <a:t>caùnh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moûng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nhö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caùnh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böôùm</a:t>
            </a:r>
            <a:r>
              <a:rPr lang="en-US" altLang="en-US" sz="2800" dirty="0">
                <a:latin typeface="VNI-Times" pitchFamily="2" charset="0"/>
              </a:rPr>
              <a:t> non, </a:t>
            </a:r>
            <a:r>
              <a:rPr lang="en-US" altLang="en-US" sz="2800" dirty="0" err="1">
                <a:latin typeface="VNI-Times" pitchFamily="2" charset="0"/>
              </a:rPr>
              <a:t>laïi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ngaén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chuøn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chuøn</a:t>
            </a:r>
            <a:r>
              <a:rPr lang="en-US" altLang="en-US" sz="2800" dirty="0">
                <a:latin typeface="VNI-Times" pitchFamily="2" charset="0"/>
              </a:rPr>
              <a:t>. Hình </a:t>
            </a:r>
            <a:r>
              <a:rPr lang="en-US" altLang="en-US" sz="2800" dirty="0" err="1">
                <a:latin typeface="VNI-Times" pitchFamily="2" charset="0"/>
              </a:rPr>
              <a:t>nhö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caùnh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yeáu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quaù</a:t>
            </a:r>
            <a:r>
              <a:rPr lang="en-US" altLang="en-US" sz="2800" dirty="0">
                <a:latin typeface="VNI-Times" pitchFamily="2" charset="0"/>
              </a:rPr>
              <a:t>, </a:t>
            </a:r>
            <a:r>
              <a:rPr lang="en-US" altLang="en-US" sz="2800" dirty="0" err="1">
                <a:latin typeface="VNI-Times" pitchFamily="2" charset="0"/>
              </a:rPr>
              <a:t>chöa</a:t>
            </a:r>
            <a:r>
              <a:rPr lang="en-US" altLang="en-US" sz="2800" dirty="0">
                <a:latin typeface="VNI-Times" pitchFamily="2" charset="0"/>
              </a:rPr>
              <a:t> quen </a:t>
            </a:r>
            <a:r>
              <a:rPr lang="en-US" altLang="en-US" sz="2800" dirty="0" err="1">
                <a:latin typeface="VNI-Times" pitchFamily="2" charset="0"/>
              </a:rPr>
              <a:t>môû</a:t>
            </a:r>
            <a:r>
              <a:rPr lang="en-US" altLang="en-US" sz="2800" dirty="0">
                <a:latin typeface="VNI-Times" pitchFamily="2" charset="0"/>
              </a:rPr>
              <a:t>, </a:t>
            </a:r>
            <a:r>
              <a:rPr lang="en-US" altLang="en-US" sz="2800" dirty="0" err="1">
                <a:latin typeface="VNI-Times" pitchFamily="2" charset="0"/>
              </a:rPr>
              <a:t>maø</a:t>
            </a:r>
            <a:r>
              <a:rPr lang="en-US" altLang="en-US" sz="2800" dirty="0">
                <a:latin typeface="VNI-Times" pitchFamily="2" charset="0"/>
              </a:rPr>
              <a:t> cho </a:t>
            </a:r>
            <a:r>
              <a:rPr lang="en-US" altLang="en-US" sz="2800" dirty="0" err="1">
                <a:latin typeface="VNI-Times" pitchFamily="2" charset="0"/>
              </a:rPr>
              <a:t>duø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coù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khoeû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cuõng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chaúng</a:t>
            </a:r>
            <a:r>
              <a:rPr lang="en-US" altLang="en-US" sz="2800" dirty="0">
                <a:latin typeface="VNI-Times" pitchFamily="2" charset="0"/>
              </a:rPr>
              <a:t> bay </a:t>
            </a:r>
            <a:r>
              <a:rPr lang="en-US" altLang="en-US" sz="2800" dirty="0" err="1">
                <a:latin typeface="VNI-Times" pitchFamily="2" charset="0"/>
              </a:rPr>
              <a:t>ñöôïc</a:t>
            </a:r>
            <a:r>
              <a:rPr lang="en-US" altLang="en-US" sz="2800" dirty="0">
                <a:latin typeface="VNI-Times" pitchFamily="2" charset="0"/>
              </a:rPr>
              <a:t> xa. </a:t>
            </a:r>
            <a:r>
              <a:rPr lang="en-US" altLang="en-US" sz="2800" dirty="0" err="1">
                <a:latin typeface="VNI-Times" pitchFamily="2" charset="0"/>
              </a:rPr>
              <a:t>Toâi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ñeán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gaàn</a:t>
            </a:r>
            <a:r>
              <a:rPr lang="en-US" altLang="en-US" sz="2800" dirty="0">
                <a:latin typeface="VNI-Times" pitchFamily="2" charset="0"/>
              </a:rPr>
              <a:t> chò </a:t>
            </a:r>
            <a:r>
              <a:rPr lang="en-US" altLang="en-US" sz="2800" dirty="0" err="1">
                <a:latin typeface="VNI-Times" pitchFamily="2" charset="0"/>
              </a:rPr>
              <a:t>Nhaø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Troø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vaãn</a:t>
            </a:r>
            <a:r>
              <a:rPr lang="en-US" altLang="en-US" sz="2800" dirty="0">
                <a:latin typeface="VNI-Times" pitchFamily="2" charset="0"/>
              </a:rPr>
              <a:t> </a:t>
            </a:r>
            <a:r>
              <a:rPr lang="en-US" altLang="en-US" sz="2800" dirty="0" err="1">
                <a:latin typeface="VNI-Times" pitchFamily="2" charset="0"/>
              </a:rPr>
              <a:t>khoùc</a:t>
            </a:r>
            <a:r>
              <a:rPr lang="en-US" altLang="en-US" sz="2800" dirty="0">
                <a:latin typeface="VNI-Times" pitchFamily="2" charset="0"/>
              </a:rPr>
              <a:t> </a:t>
            </a:r>
          </a:p>
        </p:txBody>
      </p:sp>
      <p:sp>
        <p:nvSpPr>
          <p:cNvPr id="6" name="Rectangle 32"/>
          <p:cNvSpPr>
            <a:spLocks noChangeArrowheads="1"/>
          </p:cNvSpPr>
          <p:nvPr/>
        </p:nvSpPr>
        <p:spPr bwMode="auto">
          <a:xfrm>
            <a:off x="323850" y="4754702"/>
            <a:ext cx="34099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altLang="en-US" sz="2800" b="1" i="1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Luyện từ khó</a:t>
            </a:r>
            <a:r>
              <a:rPr lang="en-US" altLang="en-US" sz="28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en-US" sz="2800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105400" y="1803400"/>
            <a:ext cx="1143000" cy="63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1111250" y="5467071"/>
            <a:ext cx="1428750" cy="38342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cỏ xước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80542" y="5397172"/>
            <a:ext cx="13018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  <a:r>
              <a:rPr lang="en-US" sz="2800" dirty="0" smtClean="0"/>
              <a:t>ỏ </a:t>
            </a:r>
            <a:r>
              <a:rPr lang="en-US" sz="2800" dirty="0" err="1" smtClean="0"/>
              <a:t>xướ</a:t>
            </a:r>
            <a:r>
              <a:rPr lang="en-US" sz="2800" dirty="0" err="1" smtClean="0">
                <a:solidFill>
                  <a:srgbClr val="FF0000"/>
                </a:solidFill>
              </a:rPr>
              <a:t>t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1498943" y="1809750"/>
            <a:ext cx="33110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96420" y="2310493"/>
            <a:ext cx="33110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1111250" y="6039643"/>
            <a:ext cx="1428750" cy="38342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t</a:t>
            </a:r>
            <a:r>
              <a:rPr lang="en-US" sz="2800" dirty="0" smtClean="0">
                <a:solidFill>
                  <a:srgbClr val="FF0000"/>
                </a:solidFill>
              </a:rPr>
              <a:t>ỉ tê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10059" y="5969744"/>
            <a:ext cx="8428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t</a:t>
            </a:r>
            <a:r>
              <a:rPr lang="en-US" sz="2800" dirty="0" err="1" smtClean="0">
                <a:solidFill>
                  <a:srgbClr val="FF0000"/>
                </a:solidFill>
              </a:rPr>
              <a:t>ỷ</a:t>
            </a:r>
            <a:r>
              <a:rPr lang="en-US" sz="2800" dirty="0" smtClean="0"/>
              <a:t> tê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4210059" y="3770086"/>
            <a:ext cx="1650991" cy="362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6592351" y="5467071"/>
            <a:ext cx="1840450" cy="38342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c</a:t>
            </a:r>
            <a:r>
              <a:rPr lang="en-US" sz="2800" dirty="0" smtClean="0">
                <a:solidFill>
                  <a:srgbClr val="FF0000"/>
                </a:solidFill>
              </a:rPr>
              <a:t>hùn </a:t>
            </a:r>
            <a:r>
              <a:rPr lang="en-US" sz="2800" dirty="0" err="1" smtClean="0">
                <a:solidFill>
                  <a:srgbClr val="FF0000"/>
                </a:solidFill>
              </a:rPr>
              <a:t>chùn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421187" y="5397172"/>
            <a:ext cx="20425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chù</a:t>
            </a:r>
            <a:r>
              <a:rPr lang="en-US" sz="2800" dirty="0" smtClean="0">
                <a:solidFill>
                  <a:srgbClr val="FF0000"/>
                </a:solidFill>
              </a:rPr>
              <a:t>ng</a:t>
            </a:r>
            <a:r>
              <a:rPr lang="en-US" sz="2800" dirty="0" smtClean="0"/>
              <a:t> </a:t>
            </a:r>
            <a:r>
              <a:rPr lang="en-US" sz="2800" dirty="0" err="1" smtClean="0"/>
              <a:t>chù</a:t>
            </a:r>
            <a:r>
              <a:rPr lang="en-US" sz="2800" dirty="0" err="1" smtClean="0">
                <a:solidFill>
                  <a:srgbClr val="FF0000"/>
                </a:solidFill>
              </a:rPr>
              <a:t>ng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5282437" y="4246428"/>
            <a:ext cx="1887620" cy="362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6349623" y="6109541"/>
            <a:ext cx="2325905" cy="38342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b</a:t>
            </a:r>
            <a:r>
              <a:rPr lang="en-US" sz="2800" dirty="0" smtClean="0">
                <a:solidFill>
                  <a:srgbClr val="FF0000"/>
                </a:solidFill>
              </a:rPr>
              <a:t>ay được xa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417082" y="6052721"/>
            <a:ext cx="19604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</a:t>
            </a:r>
            <a:r>
              <a:rPr lang="en-US" sz="2800" dirty="0" smtClean="0"/>
              <a:t>ay được </a:t>
            </a:r>
            <a:r>
              <a:rPr lang="en-US" sz="2800" dirty="0" smtClean="0">
                <a:solidFill>
                  <a:srgbClr val="FF0000"/>
                </a:solidFill>
              </a:rPr>
              <a:t>s</a:t>
            </a:r>
            <a:r>
              <a:rPr lang="en-US" sz="2800" dirty="0" smtClean="0"/>
              <a:t>a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917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/>
      <p:bldP spid="23" grpId="0" animBg="1"/>
      <p:bldP spid="24" grpId="0"/>
      <p:bldP spid="27" grpId="0" animBg="1"/>
      <p:bldP spid="28" grpId="0"/>
      <p:bldP spid="31" grpId="0" animBg="1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-1" y="0"/>
            <a:ext cx="12248063" cy="6858000"/>
            <a:chOff x="-1" y="0"/>
            <a:chExt cx="12248063" cy="6858000"/>
          </a:xfrm>
        </p:grpSpPr>
        <p:pic>
          <p:nvPicPr>
            <p:cNvPr id="1026" name="Picture 2" descr="http://dht.vn/userfiles/viet-bai-chuan-seo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0"/>
              <a:ext cx="12248063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3562350" y="971550"/>
              <a:ext cx="2971800" cy="18859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0" y="-838200"/>
            <a:ext cx="12192000" cy="8591550"/>
            <a:chOff x="0" y="-838200"/>
            <a:chExt cx="12192000" cy="8591550"/>
          </a:xfrm>
        </p:grpSpPr>
        <p:pic>
          <p:nvPicPr>
            <p:cNvPr id="7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838200"/>
              <a:ext cx="12192000" cy="8591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2895600" y="514350"/>
              <a:ext cx="1998689" cy="60016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3300" b="1" i="1" dirty="0" smtClean="0">
                  <a:latin typeface="HP001 4 hàng" panose="020B0603050302020204" pitchFamily="34" charset="0"/>
                </a:rPr>
                <a:t>Chính tả:</a:t>
              </a:r>
              <a:endParaRPr lang="en-US" sz="3300" b="1" i="1" dirty="0">
                <a:latin typeface="HP001 4 hàng" panose="020B0603050302020204" pitchFamily="34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3048000" y="1057364"/>
              <a:ext cx="1808189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6009494" y="509632"/>
              <a:ext cx="2241319" cy="60016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3300" b="1" i="1" dirty="0" smtClean="0">
                  <a:latin typeface="HP001 4 hàng" panose="020B0603050302020204" pitchFamily="34" charset="0"/>
                </a:rPr>
                <a:t>Nghe – viết</a:t>
              </a:r>
              <a:endParaRPr lang="en-US" sz="3300" b="1" i="1" dirty="0">
                <a:latin typeface="HP001 4 hàng" panose="020B060305030202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970239" y="1357446"/>
              <a:ext cx="1027845" cy="60016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3300" b="1" i="1" dirty="0" smtClean="0">
                  <a:latin typeface="HP001 4 hàng" panose="020B0603050302020204" pitchFamily="34" charset="0"/>
                </a:rPr>
                <a:t>Bài:</a:t>
              </a:r>
              <a:endParaRPr lang="en-US" sz="3300" b="1" i="1" dirty="0">
                <a:latin typeface="HP001 4 hàng" panose="020B0603050302020204" pitchFamily="34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3048000" y="1919510"/>
              <a:ext cx="904094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5095094" y="1357446"/>
              <a:ext cx="4873642" cy="60016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3300" b="1" i="1" dirty="0" smtClean="0">
                  <a:latin typeface="HP001 4 hàng" panose="020B0603050302020204" pitchFamily="34" charset="0"/>
                </a:rPr>
                <a:t>Dế Mèn bênh vực kẻ yếu</a:t>
              </a:r>
              <a:endParaRPr lang="en-US" sz="3300" b="1" i="1" dirty="0">
                <a:latin typeface="HP001 4 hàng" panose="020B0603050302020204" pitchFamily="34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0" y="2548160"/>
              <a:ext cx="2038350" cy="2359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019300" y="2548160"/>
              <a:ext cx="0" cy="518614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96551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1111250" y="228600"/>
            <a:ext cx="9499600" cy="1157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3366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altLang="en-US" sz="2800" i="1" dirty="0" smtClean="0">
                <a:latin typeface="Tahoma" panose="020B0604030504040204" pitchFamily="34" charset="0"/>
              </a:rPr>
              <a:t>Chính </a:t>
            </a:r>
            <a:r>
              <a:rPr lang="en-US" altLang="en-US" sz="2800" i="1" dirty="0">
                <a:latin typeface="Tahoma" panose="020B0604030504040204" pitchFamily="34" charset="0"/>
              </a:rPr>
              <a:t>tả (nghe – </a:t>
            </a:r>
            <a:r>
              <a:rPr lang="en-US" altLang="en-US" sz="2800" i="1" dirty="0" smtClean="0">
                <a:latin typeface="Tahoma" panose="020B0604030504040204" pitchFamily="34" charset="0"/>
              </a:rPr>
              <a:t>viết)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altLang="en-US" sz="3600" b="1" i="1" u="sng" dirty="0" smtClean="0">
                <a:solidFill>
                  <a:srgbClr val="CC00CC"/>
                </a:solidFill>
                <a:latin typeface="Tahoma" panose="020B0604030504040204" pitchFamily="34" charset="0"/>
              </a:rPr>
              <a:t>Bài</a:t>
            </a:r>
            <a:r>
              <a:rPr lang="en-US" altLang="en-US" sz="3600" b="1" i="1" u="sng" dirty="0">
                <a:solidFill>
                  <a:srgbClr val="CC00CC"/>
                </a:solidFill>
                <a:latin typeface="Tahoma" panose="020B0604030504040204" pitchFamily="34" charset="0"/>
              </a:rPr>
              <a:t>: </a:t>
            </a:r>
            <a:r>
              <a:rPr lang="en-US" altLang="en-US" sz="3600" b="1" i="1" dirty="0" smtClean="0">
                <a:solidFill>
                  <a:srgbClr val="CC00CC"/>
                </a:solidFill>
                <a:latin typeface="Tahoma" panose="020B0604030504040204" pitchFamily="34" charset="0"/>
              </a:rPr>
              <a:t>Dế Mèn bênh vực kẻ yếu</a:t>
            </a:r>
            <a:endParaRPr lang="en-US" altLang="en-US" sz="3600" b="1" i="1" dirty="0">
              <a:solidFill>
                <a:srgbClr val="CC00CC"/>
              </a:solidFill>
              <a:latin typeface="Tahoma" panose="020B0604030504040204" pitchFamily="34" charset="0"/>
            </a:endParaRPr>
          </a:p>
        </p:txBody>
      </p:sp>
      <p:sp>
        <p:nvSpPr>
          <p:cNvPr id="17" name="Text Box 34"/>
          <p:cNvSpPr txBox="1">
            <a:spLocks noChangeArrowheads="1"/>
          </p:cNvSpPr>
          <p:nvPr/>
        </p:nvSpPr>
        <p:spPr bwMode="auto">
          <a:xfrm>
            <a:off x="438150" y="1390650"/>
            <a:ext cx="11391900" cy="5309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en-US" altLang="en-US" sz="3600" dirty="0"/>
              <a:t>	</a:t>
            </a:r>
            <a:r>
              <a:rPr lang="en-US" altLang="en-US" sz="3600" dirty="0" err="1">
                <a:latin typeface="VNI-Times" pitchFamily="2" charset="0"/>
              </a:rPr>
              <a:t>Moät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hoâm</a:t>
            </a:r>
            <a:r>
              <a:rPr lang="en-US" altLang="en-US" sz="3600" dirty="0">
                <a:latin typeface="VNI-Times" pitchFamily="2" charset="0"/>
              </a:rPr>
              <a:t>,  qua </a:t>
            </a:r>
            <a:r>
              <a:rPr lang="en-US" altLang="en-US" sz="3600" dirty="0" err="1">
                <a:latin typeface="VNI-Times" pitchFamily="2" charset="0"/>
              </a:rPr>
              <a:t>moät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vuøng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coû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xöôùc</a:t>
            </a:r>
            <a:r>
              <a:rPr lang="en-US" altLang="en-US" sz="3600" dirty="0">
                <a:latin typeface="VNI-Times" pitchFamily="2" charset="0"/>
              </a:rPr>
              <a:t> xanh </a:t>
            </a:r>
            <a:r>
              <a:rPr lang="en-US" altLang="en-US" sz="3600" dirty="0" err="1">
                <a:latin typeface="VNI-Times" pitchFamily="2" charset="0"/>
              </a:rPr>
              <a:t>daøi</a:t>
            </a:r>
            <a:r>
              <a:rPr lang="en-US" altLang="en-US" sz="3600" dirty="0">
                <a:latin typeface="VNI-Times" pitchFamily="2" charset="0"/>
              </a:rPr>
              <a:t>, </a:t>
            </a:r>
            <a:r>
              <a:rPr lang="en-US" altLang="en-US" sz="3600" dirty="0" err="1">
                <a:latin typeface="VNI-Times" pitchFamily="2" charset="0"/>
              </a:rPr>
              <a:t>toâi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 smtClean="0">
                <a:latin typeface="VNI-Times" pitchFamily="2" charset="0"/>
              </a:rPr>
              <a:t>chôït</a:t>
            </a:r>
            <a:r>
              <a:rPr lang="en-US" altLang="en-US" sz="3600" dirty="0" smtClean="0">
                <a:latin typeface="VNI-Times" pitchFamily="2" charset="0"/>
              </a:rPr>
              <a:t> nghe </a:t>
            </a:r>
            <a:r>
              <a:rPr lang="en-US" altLang="en-US" sz="3600" dirty="0" err="1">
                <a:latin typeface="VNI-Times" pitchFamily="2" charset="0"/>
              </a:rPr>
              <a:t>tieáng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khoùc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tæ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 smtClean="0">
                <a:latin typeface="VNI-Times" pitchFamily="2" charset="0"/>
              </a:rPr>
              <a:t>teâ</a:t>
            </a:r>
            <a:r>
              <a:rPr lang="en-US" altLang="en-US" sz="3600" dirty="0" smtClean="0">
                <a:latin typeface="VNI-Times" pitchFamily="2" charset="0"/>
              </a:rPr>
              <a:t>. </a:t>
            </a:r>
            <a:r>
              <a:rPr lang="en-US" altLang="en-US" sz="3600" dirty="0" err="1">
                <a:latin typeface="VNI-Times" pitchFamily="2" charset="0"/>
              </a:rPr>
              <a:t>Ñi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vaøi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böôùc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nöõa</a:t>
            </a:r>
            <a:r>
              <a:rPr lang="en-US" altLang="en-US" sz="3600" dirty="0">
                <a:latin typeface="VNI-Times" pitchFamily="2" charset="0"/>
              </a:rPr>
              <a:t>, </a:t>
            </a:r>
            <a:r>
              <a:rPr lang="en-US" altLang="en-US" sz="3600" dirty="0" err="1">
                <a:latin typeface="VNI-Times" pitchFamily="2" charset="0"/>
              </a:rPr>
              <a:t>toâi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gaëp</a:t>
            </a:r>
            <a:r>
              <a:rPr lang="en-US" altLang="en-US" sz="3600" dirty="0">
                <a:latin typeface="VNI-Times" pitchFamily="2" charset="0"/>
              </a:rPr>
              <a:t> chò </a:t>
            </a:r>
            <a:r>
              <a:rPr lang="en-US" altLang="en-US" sz="3600" dirty="0" err="1">
                <a:latin typeface="VNI-Times" pitchFamily="2" charset="0"/>
              </a:rPr>
              <a:t>Nhaø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Troø</a:t>
            </a:r>
            <a:r>
              <a:rPr lang="en-US" altLang="en-US" sz="3600" dirty="0">
                <a:latin typeface="VNI-Times" pitchFamily="2" charset="0"/>
              </a:rPr>
              <a:t> ngoài </a:t>
            </a:r>
            <a:r>
              <a:rPr lang="en-US" altLang="en-US" sz="3600" dirty="0" err="1">
                <a:latin typeface="VNI-Times" pitchFamily="2" charset="0"/>
              </a:rPr>
              <a:t>guïc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ñaàu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beân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taûng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ñaù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cuoäi</a:t>
            </a:r>
            <a:r>
              <a:rPr lang="en-US" altLang="en-US" sz="3600" dirty="0">
                <a:latin typeface="VNI-Times" pitchFamily="2" charset="0"/>
              </a:rPr>
              <a:t> .</a:t>
            </a:r>
          </a:p>
          <a:p>
            <a:pPr algn="just">
              <a:spcBef>
                <a:spcPts val="1800"/>
              </a:spcBef>
            </a:pPr>
            <a:r>
              <a:rPr lang="en-US" altLang="en-US" sz="3600" dirty="0">
                <a:latin typeface="VNI-Times" pitchFamily="2" charset="0"/>
              </a:rPr>
              <a:t>	Chò </a:t>
            </a:r>
            <a:r>
              <a:rPr lang="en-US" altLang="en-US" sz="3600" dirty="0" err="1">
                <a:latin typeface="VNI-Times" pitchFamily="2" charset="0"/>
              </a:rPr>
              <a:t>Nhaø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Troø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ñaõ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beù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nhoû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laïi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gaày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yeáu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quaù</a:t>
            </a:r>
            <a:r>
              <a:rPr lang="en-US" altLang="en-US" sz="3600" dirty="0">
                <a:latin typeface="VNI-Times" pitchFamily="2" charset="0"/>
              </a:rPr>
              <a:t>, </a:t>
            </a:r>
            <a:r>
              <a:rPr lang="en-US" altLang="en-US" sz="3600" dirty="0" err="1">
                <a:latin typeface="VNI-Times" pitchFamily="2" charset="0"/>
              </a:rPr>
              <a:t>ngöôøi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böï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nhöõng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phaán</a:t>
            </a:r>
            <a:r>
              <a:rPr lang="en-US" altLang="en-US" sz="3600" dirty="0">
                <a:latin typeface="VNI-Times" pitchFamily="2" charset="0"/>
              </a:rPr>
              <a:t>, </a:t>
            </a:r>
            <a:r>
              <a:rPr lang="en-US" altLang="en-US" sz="3600" dirty="0" err="1">
                <a:latin typeface="VNI-Times" pitchFamily="2" charset="0"/>
              </a:rPr>
              <a:t>nhö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môùi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loät</a:t>
            </a:r>
            <a:r>
              <a:rPr lang="en-US" altLang="en-US" sz="3600" dirty="0">
                <a:latin typeface="VNI-Times" pitchFamily="2" charset="0"/>
              </a:rPr>
              <a:t>. Chò </a:t>
            </a:r>
            <a:r>
              <a:rPr lang="en-US" altLang="en-US" sz="3600" dirty="0" err="1">
                <a:latin typeface="VNI-Times" pitchFamily="2" charset="0"/>
              </a:rPr>
              <a:t>maëc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aùo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thaâm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daøi</a:t>
            </a:r>
            <a:r>
              <a:rPr lang="en-US" altLang="en-US" sz="3600" dirty="0">
                <a:latin typeface="VNI-Times" pitchFamily="2" charset="0"/>
              </a:rPr>
              <a:t>, </a:t>
            </a:r>
            <a:r>
              <a:rPr lang="en-US" altLang="en-US" sz="3600" dirty="0" err="1">
                <a:latin typeface="VNI-Times" pitchFamily="2" charset="0"/>
              </a:rPr>
              <a:t>ñoâi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choã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chaám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ñieåm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vaøng</a:t>
            </a:r>
            <a:r>
              <a:rPr lang="en-US" altLang="en-US" sz="3600" dirty="0">
                <a:latin typeface="VNI-Times" pitchFamily="2" charset="0"/>
              </a:rPr>
              <a:t>, hai </a:t>
            </a:r>
            <a:r>
              <a:rPr lang="en-US" altLang="en-US" sz="3600" dirty="0" err="1">
                <a:latin typeface="VNI-Times" pitchFamily="2" charset="0"/>
              </a:rPr>
              <a:t>caùnh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moûng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nhö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caùnh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böôùm</a:t>
            </a:r>
            <a:r>
              <a:rPr lang="en-US" altLang="en-US" sz="3600" dirty="0">
                <a:latin typeface="VNI-Times" pitchFamily="2" charset="0"/>
              </a:rPr>
              <a:t> non, </a:t>
            </a:r>
            <a:r>
              <a:rPr lang="en-US" altLang="en-US" sz="3600" dirty="0" err="1">
                <a:latin typeface="VNI-Times" pitchFamily="2" charset="0"/>
              </a:rPr>
              <a:t>laïi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ngaén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chuøn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chuøn</a:t>
            </a:r>
            <a:r>
              <a:rPr lang="en-US" altLang="en-US" sz="3600" dirty="0">
                <a:latin typeface="VNI-Times" pitchFamily="2" charset="0"/>
              </a:rPr>
              <a:t>. Hình </a:t>
            </a:r>
            <a:r>
              <a:rPr lang="en-US" altLang="en-US" sz="3600" dirty="0" err="1">
                <a:latin typeface="VNI-Times" pitchFamily="2" charset="0"/>
              </a:rPr>
              <a:t>nhö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caùnh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yeáu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quaù</a:t>
            </a:r>
            <a:r>
              <a:rPr lang="en-US" altLang="en-US" sz="3600" dirty="0">
                <a:latin typeface="VNI-Times" pitchFamily="2" charset="0"/>
              </a:rPr>
              <a:t>, </a:t>
            </a:r>
            <a:r>
              <a:rPr lang="en-US" altLang="en-US" sz="3600" dirty="0" err="1">
                <a:latin typeface="VNI-Times" pitchFamily="2" charset="0"/>
              </a:rPr>
              <a:t>chöa</a:t>
            </a:r>
            <a:r>
              <a:rPr lang="en-US" altLang="en-US" sz="3600" dirty="0">
                <a:latin typeface="VNI-Times" pitchFamily="2" charset="0"/>
              </a:rPr>
              <a:t> quen </a:t>
            </a:r>
            <a:r>
              <a:rPr lang="en-US" altLang="en-US" sz="3600" dirty="0" err="1">
                <a:latin typeface="VNI-Times" pitchFamily="2" charset="0"/>
              </a:rPr>
              <a:t>môû</a:t>
            </a:r>
            <a:r>
              <a:rPr lang="en-US" altLang="en-US" sz="3600" dirty="0">
                <a:latin typeface="VNI-Times" pitchFamily="2" charset="0"/>
              </a:rPr>
              <a:t>, </a:t>
            </a:r>
            <a:r>
              <a:rPr lang="en-US" altLang="en-US" sz="3600" dirty="0" err="1">
                <a:latin typeface="VNI-Times" pitchFamily="2" charset="0"/>
              </a:rPr>
              <a:t>maø</a:t>
            </a:r>
            <a:r>
              <a:rPr lang="en-US" altLang="en-US" sz="3600" dirty="0">
                <a:latin typeface="VNI-Times" pitchFamily="2" charset="0"/>
              </a:rPr>
              <a:t> cho </a:t>
            </a:r>
            <a:r>
              <a:rPr lang="en-US" altLang="en-US" sz="3600" dirty="0" err="1">
                <a:latin typeface="VNI-Times" pitchFamily="2" charset="0"/>
              </a:rPr>
              <a:t>duø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coù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khoeû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cuõng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chaúng</a:t>
            </a:r>
            <a:r>
              <a:rPr lang="en-US" altLang="en-US" sz="3600" dirty="0">
                <a:latin typeface="VNI-Times" pitchFamily="2" charset="0"/>
              </a:rPr>
              <a:t> bay </a:t>
            </a:r>
            <a:r>
              <a:rPr lang="en-US" altLang="en-US" sz="3600" dirty="0" err="1">
                <a:latin typeface="VNI-Times" pitchFamily="2" charset="0"/>
              </a:rPr>
              <a:t>ñöôïc</a:t>
            </a:r>
            <a:r>
              <a:rPr lang="en-US" altLang="en-US" sz="3600" dirty="0">
                <a:latin typeface="VNI-Times" pitchFamily="2" charset="0"/>
              </a:rPr>
              <a:t> xa. </a:t>
            </a:r>
            <a:r>
              <a:rPr lang="en-US" altLang="en-US" sz="3600" dirty="0" err="1">
                <a:latin typeface="VNI-Times" pitchFamily="2" charset="0"/>
              </a:rPr>
              <a:t>Toâi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ñeán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gaàn</a:t>
            </a:r>
            <a:r>
              <a:rPr lang="en-US" altLang="en-US" sz="3600" dirty="0">
                <a:latin typeface="VNI-Times" pitchFamily="2" charset="0"/>
              </a:rPr>
              <a:t> chò </a:t>
            </a:r>
            <a:r>
              <a:rPr lang="en-US" altLang="en-US" sz="3600" dirty="0" err="1">
                <a:latin typeface="VNI-Times" pitchFamily="2" charset="0"/>
              </a:rPr>
              <a:t>Nhaø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Troø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vaãn</a:t>
            </a:r>
            <a:r>
              <a:rPr lang="en-US" altLang="en-US" sz="3600" dirty="0">
                <a:latin typeface="VNI-Times" pitchFamily="2" charset="0"/>
              </a:rPr>
              <a:t> </a:t>
            </a:r>
            <a:r>
              <a:rPr lang="en-US" altLang="en-US" sz="3600" dirty="0" err="1">
                <a:latin typeface="VNI-Times" pitchFamily="2" charset="0"/>
              </a:rPr>
              <a:t>khoùc</a:t>
            </a:r>
            <a:r>
              <a:rPr lang="en-US" altLang="en-US" sz="3600" dirty="0">
                <a:latin typeface="VNI-Times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70422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" y="0"/>
            <a:ext cx="12192001" cy="6858000"/>
            <a:chOff x="-1" y="0"/>
            <a:chExt cx="12192001" cy="685800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0"/>
              <a:ext cx="12192001" cy="6858000"/>
            </a:xfrm>
            <a:prstGeom prst="rect">
              <a:avLst/>
            </a:prstGeom>
          </p:spPr>
        </p:pic>
        <p:grpSp>
          <p:nvGrpSpPr>
            <p:cNvPr id="5" name="Group 4"/>
            <p:cNvGrpSpPr/>
            <p:nvPr/>
          </p:nvGrpSpPr>
          <p:grpSpPr>
            <a:xfrm>
              <a:off x="2240617" y="1944172"/>
              <a:ext cx="7710765" cy="2400657"/>
              <a:chOff x="2240617" y="1944172"/>
              <a:chExt cx="7710765" cy="2400657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2240617" y="1944172"/>
                <a:ext cx="7710765" cy="2400657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15000" b="1" cap="none" spc="50" dirty="0" smtClean="0">
                    <a:ln w="0"/>
                    <a:solidFill>
                      <a:srgbClr val="FF0000"/>
                    </a:solidFill>
                    <a:effectLst>
                      <a:innerShdw blurRad="63500" dist="50800" dir="13500000">
                        <a:srgbClr val="000000">
                          <a:alpha val="50000"/>
                        </a:srgbClr>
                      </a:innerShdw>
                    </a:effectLst>
                    <a:latin typeface="Algerian" panose="04020705040A02060702" pitchFamily="82" charset="0"/>
                  </a:rPr>
                  <a:t>Bài </a:t>
                </a:r>
                <a:r>
                  <a:rPr lang="en-US" sz="15000" b="1" cap="none" spc="50" dirty="0" err="1" smtClean="0">
                    <a:ln w="0"/>
                    <a:solidFill>
                      <a:srgbClr val="FF0000"/>
                    </a:solidFill>
                    <a:effectLst>
                      <a:innerShdw blurRad="63500" dist="50800" dir="13500000">
                        <a:srgbClr val="000000">
                          <a:alpha val="50000"/>
                        </a:srgbClr>
                      </a:innerShdw>
                    </a:effectLst>
                    <a:latin typeface="Algerian" panose="04020705040A02060702" pitchFamily="82" charset="0"/>
                  </a:rPr>
                  <a:t>tÂp</a:t>
                </a:r>
                <a:endParaRPr lang="en-US" sz="15000" b="1" cap="none" spc="50" dirty="0">
                  <a:ln w="0"/>
                  <a:solidFill>
                    <a:srgbClr val="FF0000"/>
                  </a:solidFill>
                  <a:effectLst>
                    <a:innerShdw blurRad="63500" dist="50800" dir="13500000">
                      <a:srgbClr val="000000">
                        <a:alpha val="50000"/>
                      </a:srgbClr>
                    </a:innerShdw>
                  </a:effectLst>
                  <a:latin typeface="Algerian" panose="04020705040A02060702" pitchFamily="82" charset="0"/>
                </a:endParaRPr>
              </a:p>
            </p:txBody>
          </p:sp>
          <p:sp>
            <p:nvSpPr>
              <p:cNvPr id="4" name="Flowchart: Connector 3"/>
              <p:cNvSpPr/>
              <p:nvPr/>
            </p:nvSpPr>
            <p:spPr>
              <a:xfrm>
                <a:off x="7829550" y="3848100"/>
                <a:ext cx="266700" cy="325279"/>
              </a:xfrm>
              <a:prstGeom prst="flowChartConnector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03275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13239"/>
          </a:xfrm>
          <a:prstGeom prst="rect">
            <a:avLst/>
          </a:prstGeom>
        </p:spPr>
      </p:pic>
      <p:sp>
        <p:nvSpPr>
          <p:cNvPr id="3" name="Text Box 16"/>
          <p:cNvSpPr txBox="1">
            <a:spLocks noChangeArrowheads="1"/>
          </p:cNvSpPr>
          <p:nvPr/>
        </p:nvSpPr>
        <p:spPr bwMode="auto">
          <a:xfrm>
            <a:off x="2095500" y="1505456"/>
            <a:ext cx="54483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 dirty="0"/>
              <a:t>  2. Điền vào chỗ trống:</a:t>
            </a:r>
          </a:p>
        </p:txBody>
      </p:sp>
      <p:sp>
        <p:nvSpPr>
          <p:cNvPr id="4" name="Text Box 17"/>
          <p:cNvSpPr txBox="1">
            <a:spLocks noChangeArrowheads="1"/>
          </p:cNvSpPr>
          <p:nvPr/>
        </p:nvSpPr>
        <p:spPr bwMode="auto">
          <a:xfrm>
            <a:off x="2286000" y="2090231"/>
            <a:ext cx="3505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 dirty="0"/>
              <a:t>a)</a:t>
            </a:r>
            <a:r>
              <a:rPr lang="en-US" altLang="en-US" sz="3600" b="1" dirty="0">
                <a:solidFill>
                  <a:srgbClr val="FF0066"/>
                </a:solidFill>
              </a:rPr>
              <a:t> an </a:t>
            </a:r>
            <a:r>
              <a:rPr lang="en-US" altLang="en-US" sz="3600" b="1" dirty="0"/>
              <a:t>hay</a:t>
            </a:r>
            <a:r>
              <a:rPr lang="en-US" altLang="en-US" sz="3600" b="1" dirty="0">
                <a:solidFill>
                  <a:srgbClr val="FF0066"/>
                </a:solidFill>
              </a:rPr>
              <a:t> ang </a:t>
            </a:r>
            <a:r>
              <a:rPr lang="en-US" altLang="en-US" sz="3600" b="1" dirty="0"/>
              <a:t>?</a:t>
            </a:r>
          </a:p>
        </p:txBody>
      </p:sp>
      <p:sp>
        <p:nvSpPr>
          <p:cNvPr id="5" name="Text Box 21"/>
          <p:cNvSpPr txBox="1">
            <a:spLocks noChangeArrowheads="1"/>
          </p:cNvSpPr>
          <p:nvPr/>
        </p:nvSpPr>
        <p:spPr bwMode="auto">
          <a:xfrm>
            <a:off x="2095500" y="2834866"/>
            <a:ext cx="8305800" cy="3316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just">
              <a:spcBef>
                <a:spcPct val="50000"/>
              </a:spcBef>
              <a:buFontTx/>
              <a:buChar char="-"/>
            </a:pPr>
            <a:r>
              <a:rPr lang="en-US" altLang="en-US" sz="3200" b="1" dirty="0" err="1" smtClean="0">
                <a:latin typeface="VNI-Times" pitchFamily="2" charset="0"/>
              </a:rPr>
              <a:t>Maáy</a:t>
            </a:r>
            <a:r>
              <a:rPr lang="en-US" altLang="en-US" sz="3200" b="1" dirty="0" smtClean="0">
                <a:latin typeface="VNI-Times" pitchFamily="2" charset="0"/>
              </a:rPr>
              <a:t> </a:t>
            </a:r>
            <a:r>
              <a:rPr lang="en-US" altLang="en-US" sz="3200" b="1" dirty="0" err="1">
                <a:latin typeface="VNI-Times" pitchFamily="2" charset="0"/>
              </a:rPr>
              <a:t>chuù</a:t>
            </a:r>
            <a:r>
              <a:rPr lang="en-US" altLang="en-US" sz="3200" b="1" dirty="0">
                <a:latin typeface="VNI-Times" pitchFamily="2" charset="0"/>
              </a:rPr>
              <a:t> </a:t>
            </a:r>
            <a:r>
              <a:rPr lang="en-US" altLang="en-US" sz="3200" b="1" dirty="0" smtClean="0">
                <a:latin typeface="VNI-Times" pitchFamily="2" charset="0"/>
              </a:rPr>
              <a:t>ng </a:t>
            </a:r>
            <a:r>
              <a:rPr lang="en-US" altLang="en-US" sz="3200" b="1" dirty="0" smtClean="0">
                <a:solidFill>
                  <a:srgbClr val="FF0000"/>
                </a:solidFill>
                <a:latin typeface="VNI-Times" pitchFamily="2" charset="0"/>
              </a:rPr>
              <a:t>…    </a:t>
            </a:r>
            <a:r>
              <a:rPr lang="en-US" altLang="en-US" sz="3200" b="1" dirty="0" smtClean="0">
                <a:latin typeface="VNI-Times" pitchFamily="2" charset="0"/>
              </a:rPr>
              <a:t>con d </a:t>
            </a:r>
            <a:r>
              <a:rPr lang="en-US" altLang="en-US" sz="3200" b="1" dirty="0" smtClean="0">
                <a:solidFill>
                  <a:srgbClr val="FF0000"/>
                </a:solidFill>
                <a:latin typeface="VNI-Times" pitchFamily="2" charset="0"/>
              </a:rPr>
              <a:t>…</a:t>
            </a:r>
            <a:r>
              <a:rPr lang="en-US" altLang="en-US" sz="3200" b="1" dirty="0" smtClean="0">
                <a:latin typeface="VNI-Times" pitchFamily="2" charset="0"/>
              </a:rPr>
              <a:t>     </a:t>
            </a:r>
            <a:r>
              <a:rPr lang="en-US" altLang="en-US" sz="3200" b="1" dirty="0" err="1" smtClean="0">
                <a:latin typeface="VNI-Times" pitchFamily="2" charset="0"/>
              </a:rPr>
              <a:t>haøng</a:t>
            </a:r>
            <a:r>
              <a:rPr lang="en-US" altLang="en-US" sz="3200" b="1" dirty="0" smtClean="0">
                <a:latin typeface="VNI-Times" pitchFamily="2" charset="0"/>
              </a:rPr>
              <a:t> ng </a:t>
            </a:r>
            <a:r>
              <a:rPr lang="en-US" altLang="en-US" sz="3200" b="1" dirty="0" smtClean="0">
                <a:solidFill>
                  <a:srgbClr val="FF0000"/>
                </a:solidFill>
                <a:latin typeface="VNI-Times" pitchFamily="2" charset="0"/>
              </a:rPr>
              <a:t>…     </a:t>
            </a:r>
            <a:r>
              <a:rPr lang="en-US" altLang="en-US" sz="3200" b="1" dirty="0" err="1">
                <a:latin typeface="VNI-Times" pitchFamily="2" charset="0"/>
              </a:rPr>
              <a:t>laïch</a:t>
            </a:r>
            <a:r>
              <a:rPr lang="en-US" altLang="en-US" sz="3200" b="1" dirty="0">
                <a:latin typeface="VNI-Times" pitchFamily="2" charset="0"/>
              </a:rPr>
              <a:t> </a:t>
            </a:r>
            <a:r>
              <a:rPr lang="en-US" altLang="en-US" sz="3200" b="1" dirty="0" err="1">
                <a:latin typeface="VNI-Times" pitchFamily="2" charset="0"/>
              </a:rPr>
              <a:t>baïch</a:t>
            </a:r>
            <a:r>
              <a:rPr lang="en-US" altLang="en-US" sz="3200" b="1" dirty="0">
                <a:latin typeface="VNI-Times" pitchFamily="2" charset="0"/>
              </a:rPr>
              <a:t> </a:t>
            </a:r>
            <a:r>
              <a:rPr lang="en-US" altLang="en-US" sz="3200" b="1" dirty="0" err="1">
                <a:latin typeface="VNI-Times" pitchFamily="2" charset="0"/>
              </a:rPr>
              <a:t>ñi</a:t>
            </a:r>
            <a:r>
              <a:rPr lang="en-US" altLang="en-US" sz="3200" b="1" dirty="0">
                <a:latin typeface="VNI-Times" pitchFamily="2" charset="0"/>
              </a:rPr>
              <a:t> </a:t>
            </a:r>
            <a:r>
              <a:rPr lang="en-US" altLang="en-US" sz="3200" b="1" dirty="0" err="1">
                <a:latin typeface="VNI-Times" pitchFamily="2" charset="0"/>
              </a:rPr>
              <a:t>kieám</a:t>
            </a:r>
            <a:r>
              <a:rPr lang="en-US" altLang="en-US" sz="3200" b="1" dirty="0">
                <a:latin typeface="VNI-Times" pitchFamily="2" charset="0"/>
              </a:rPr>
              <a:t> </a:t>
            </a:r>
            <a:r>
              <a:rPr lang="en-US" altLang="en-US" sz="3200" b="1" dirty="0" err="1">
                <a:latin typeface="VNI-Times" pitchFamily="2" charset="0"/>
              </a:rPr>
              <a:t>moài</a:t>
            </a:r>
            <a:r>
              <a:rPr lang="en-US" altLang="en-US" sz="3200" b="1" dirty="0">
                <a:latin typeface="VNI-Times" pitchFamily="2" charset="0"/>
              </a:rPr>
              <a:t> </a:t>
            </a:r>
            <a:r>
              <a:rPr lang="en-US" altLang="en-US" sz="3200" b="1" dirty="0" smtClean="0">
                <a:latin typeface="VNI-Times" pitchFamily="2" charset="0"/>
              </a:rPr>
              <a:t>.</a:t>
            </a:r>
          </a:p>
          <a:p>
            <a:pPr algn="just">
              <a:spcBef>
                <a:spcPct val="50000"/>
              </a:spcBef>
            </a:pPr>
            <a:endParaRPr lang="en-US" altLang="en-US" sz="900" b="1" dirty="0">
              <a:latin typeface="VNI-Times" pitchFamily="2" charset="0"/>
            </a:endParaRPr>
          </a:p>
          <a:p>
            <a:pPr>
              <a:spcBef>
                <a:spcPts val="1200"/>
              </a:spcBef>
            </a:pPr>
            <a:r>
              <a:rPr lang="en-US" altLang="en-US" sz="3200" b="1" dirty="0" smtClean="0">
                <a:latin typeface="VNI-Times" pitchFamily="2" charset="0"/>
              </a:rPr>
              <a:t>-            </a:t>
            </a:r>
            <a:r>
              <a:rPr lang="en-US" altLang="en-US" sz="3200" b="1" dirty="0" err="1" smtClean="0">
                <a:latin typeface="VNI-Times" pitchFamily="2" charset="0"/>
              </a:rPr>
              <a:t>Laù</a:t>
            </a:r>
            <a:r>
              <a:rPr lang="en-US" altLang="en-US" sz="3200" b="1" dirty="0" smtClean="0">
                <a:latin typeface="VNI-Times" pitchFamily="2" charset="0"/>
              </a:rPr>
              <a:t> </a:t>
            </a:r>
            <a:r>
              <a:rPr lang="en-US" altLang="en-US" sz="3200" b="1" dirty="0" err="1">
                <a:latin typeface="VNI-Times" pitchFamily="2" charset="0"/>
              </a:rPr>
              <a:t>baøng</a:t>
            </a:r>
            <a:r>
              <a:rPr lang="en-US" altLang="en-US" sz="3200" b="1" dirty="0">
                <a:latin typeface="VNI-Times" pitchFamily="2" charset="0"/>
              </a:rPr>
              <a:t> </a:t>
            </a:r>
            <a:r>
              <a:rPr lang="en-US" altLang="en-US" sz="3200" b="1" dirty="0" err="1">
                <a:latin typeface="VNI-Times" pitchFamily="2" charset="0"/>
              </a:rPr>
              <a:t>ñang</a:t>
            </a:r>
            <a:r>
              <a:rPr lang="en-US" altLang="en-US" sz="3200" b="1" dirty="0">
                <a:latin typeface="VNI-Times" pitchFamily="2" charset="0"/>
              </a:rPr>
              <a:t> </a:t>
            </a:r>
            <a:r>
              <a:rPr lang="en-US" altLang="en-US" sz="3200" b="1" dirty="0" err="1">
                <a:latin typeface="VNI-Times" pitchFamily="2" charset="0"/>
              </a:rPr>
              <a:t>ñoû</a:t>
            </a:r>
            <a:r>
              <a:rPr lang="en-US" altLang="en-US" sz="3200" b="1" dirty="0">
                <a:latin typeface="VNI-Times" pitchFamily="2" charset="0"/>
              </a:rPr>
              <a:t> </a:t>
            </a:r>
            <a:r>
              <a:rPr lang="en-US" altLang="en-US" sz="3200" b="1" dirty="0" err="1">
                <a:latin typeface="VNI-Times" pitchFamily="2" charset="0"/>
              </a:rPr>
              <a:t>ngoïn</a:t>
            </a:r>
            <a:r>
              <a:rPr lang="en-US" altLang="en-US" sz="3200" b="1" dirty="0">
                <a:latin typeface="VNI-Times" pitchFamily="2" charset="0"/>
              </a:rPr>
              <a:t> </a:t>
            </a:r>
            <a:r>
              <a:rPr lang="en-US" altLang="en-US" sz="3200" b="1" dirty="0" err="1">
                <a:latin typeface="VNI-Times" pitchFamily="2" charset="0"/>
              </a:rPr>
              <a:t>caây</a:t>
            </a:r>
            <a:r>
              <a:rPr lang="en-US" altLang="en-US" sz="3200" b="1" dirty="0">
                <a:latin typeface="VNI-Times" pitchFamily="2" charset="0"/>
              </a:rPr>
              <a:t>,</a:t>
            </a:r>
          </a:p>
          <a:p>
            <a:pPr algn="just">
              <a:spcBef>
                <a:spcPts val="1200"/>
              </a:spcBef>
            </a:pPr>
            <a:r>
              <a:rPr lang="en-US" altLang="en-US" sz="3200" b="1" dirty="0">
                <a:latin typeface="VNI-Times" pitchFamily="2" charset="0"/>
              </a:rPr>
              <a:t> </a:t>
            </a:r>
            <a:r>
              <a:rPr lang="en-US" altLang="en-US" sz="3200" b="1" dirty="0" smtClean="0">
                <a:latin typeface="VNI-Times" pitchFamily="2" charset="0"/>
              </a:rPr>
              <a:t> </a:t>
            </a:r>
            <a:r>
              <a:rPr lang="en-US" altLang="en-US" sz="3200" b="1" dirty="0" err="1">
                <a:latin typeface="VNI-Times" pitchFamily="2" charset="0"/>
              </a:rPr>
              <a:t>Seáu</a:t>
            </a:r>
            <a:r>
              <a:rPr lang="en-US" altLang="en-US" sz="3200" b="1" dirty="0">
                <a:latin typeface="VNI-Times" pitchFamily="2" charset="0"/>
              </a:rPr>
              <a:t> </a:t>
            </a:r>
            <a:r>
              <a:rPr lang="en-US" altLang="en-US" sz="3200" b="1" dirty="0" smtClean="0">
                <a:latin typeface="VNI-Times" pitchFamily="2" charset="0"/>
              </a:rPr>
              <a:t>gi </a:t>
            </a:r>
            <a:r>
              <a:rPr lang="en-US" altLang="en-US" sz="3200" b="1" dirty="0" smtClean="0">
                <a:solidFill>
                  <a:srgbClr val="FF0000"/>
                </a:solidFill>
                <a:latin typeface="VNI-Times" pitchFamily="2" charset="0"/>
              </a:rPr>
              <a:t>…</a:t>
            </a:r>
            <a:r>
              <a:rPr lang="en-US" altLang="en-US" sz="3200" b="1" dirty="0" smtClean="0">
                <a:latin typeface="VNI-Times" pitchFamily="2" charset="0"/>
              </a:rPr>
              <a:t>    m </a:t>
            </a:r>
            <a:r>
              <a:rPr lang="en-US" altLang="en-US" sz="3200" b="1" dirty="0" smtClean="0">
                <a:solidFill>
                  <a:srgbClr val="FF0000"/>
                </a:solidFill>
                <a:latin typeface="VNI-Times" pitchFamily="2" charset="0"/>
              </a:rPr>
              <a:t>…</a:t>
            </a:r>
            <a:r>
              <a:rPr lang="en-US" altLang="en-US" sz="3200" b="1" dirty="0" smtClean="0">
                <a:latin typeface="VNI-Times" pitchFamily="2" charset="0"/>
              </a:rPr>
              <a:t>    </a:t>
            </a:r>
            <a:r>
              <a:rPr lang="en-US" altLang="en-US" sz="3200" b="1" dirty="0" err="1" smtClean="0">
                <a:latin typeface="VNI-Times" pitchFamily="2" charset="0"/>
              </a:rPr>
              <a:t>laïnh</a:t>
            </a:r>
            <a:r>
              <a:rPr lang="en-US" altLang="en-US" sz="3200" b="1" dirty="0" smtClean="0">
                <a:latin typeface="VNI-Times" pitchFamily="2" charset="0"/>
              </a:rPr>
              <a:t> </a:t>
            </a:r>
            <a:r>
              <a:rPr lang="en-US" altLang="en-US" sz="3200" b="1" dirty="0" err="1">
                <a:latin typeface="VNI-Times" pitchFamily="2" charset="0"/>
              </a:rPr>
              <a:t>ñang</a:t>
            </a:r>
            <a:r>
              <a:rPr lang="en-US" altLang="en-US" sz="3200" b="1" dirty="0">
                <a:latin typeface="VNI-Times" pitchFamily="2" charset="0"/>
              </a:rPr>
              <a:t> bay </a:t>
            </a:r>
            <a:r>
              <a:rPr lang="en-US" altLang="en-US" sz="3200" b="1" dirty="0" smtClean="0">
                <a:latin typeface="VNI-Times" pitchFamily="2" charset="0"/>
              </a:rPr>
              <a:t>ng </a:t>
            </a:r>
            <a:r>
              <a:rPr lang="en-US" altLang="en-US" sz="3200" b="1" dirty="0" smtClean="0">
                <a:solidFill>
                  <a:srgbClr val="FF0000"/>
                </a:solidFill>
                <a:latin typeface="VNI-Times" pitchFamily="2" charset="0"/>
              </a:rPr>
              <a:t>…    </a:t>
            </a:r>
            <a:r>
              <a:rPr lang="en-US" altLang="en-US" sz="3200" b="1" dirty="0" smtClean="0">
                <a:latin typeface="VNI-Times" pitchFamily="2" charset="0"/>
              </a:rPr>
              <a:t> </a:t>
            </a:r>
            <a:r>
              <a:rPr lang="en-US" altLang="en-US" sz="3200" b="1" dirty="0" err="1">
                <a:latin typeface="VNI-Times" pitchFamily="2" charset="0"/>
              </a:rPr>
              <a:t>trôøi</a:t>
            </a:r>
            <a:r>
              <a:rPr lang="en-US" altLang="en-US" sz="3200" b="1" dirty="0">
                <a:latin typeface="VNI-Times" pitchFamily="2" charset="0"/>
              </a:rPr>
              <a:t> .</a:t>
            </a:r>
          </a:p>
          <a:p>
            <a:pPr>
              <a:spcBef>
                <a:spcPct val="50000"/>
              </a:spcBef>
            </a:pPr>
            <a:r>
              <a:rPr lang="en-US" altLang="en-US" sz="3200" b="1" dirty="0">
                <a:latin typeface="VNI-Times" pitchFamily="2" charset="0"/>
              </a:rPr>
              <a:t>					</a:t>
            </a:r>
            <a:r>
              <a:rPr lang="en-US" altLang="en-US" sz="3200" b="1" dirty="0" err="1">
                <a:latin typeface="VNI-Times" pitchFamily="2" charset="0"/>
              </a:rPr>
              <a:t>Toá</a:t>
            </a:r>
            <a:r>
              <a:rPr lang="en-US" altLang="en-US" sz="3200" b="1" dirty="0">
                <a:latin typeface="VNI-Times" pitchFamily="2" charset="0"/>
              </a:rPr>
              <a:t> </a:t>
            </a:r>
            <a:r>
              <a:rPr lang="en-US" altLang="en-US" sz="3200" b="1" dirty="0" err="1">
                <a:latin typeface="VNI-Times" pitchFamily="2" charset="0"/>
              </a:rPr>
              <a:t>Höõu</a:t>
            </a:r>
            <a:r>
              <a:rPr lang="en-US" altLang="en-US" sz="3200" b="1" dirty="0">
                <a:latin typeface="VNI-Times" pitchFamily="2" charset="0"/>
              </a:rPr>
              <a:t>  	</a:t>
            </a:r>
          </a:p>
        </p:txBody>
      </p:sp>
    </p:spTree>
    <p:extLst>
      <p:ext uri="{BB962C8B-B14F-4D97-AF65-F5344CB8AC3E}">
        <p14:creationId xmlns:p14="http://schemas.microsoft.com/office/powerpoint/2010/main" val="377983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 Box 90"/>
          <p:cNvSpPr txBox="1">
            <a:spLocks noChangeArrowheads="1"/>
          </p:cNvSpPr>
          <p:nvPr/>
        </p:nvSpPr>
        <p:spPr bwMode="auto">
          <a:xfrm>
            <a:off x="566670" y="838884"/>
            <a:ext cx="43815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/>
              <a:t> 3.  </a:t>
            </a:r>
            <a:r>
              <a:rPr lang="en-US" altLang="en-US" sz="3200" b="1" dirty="0" err="1">
                <a:latin typeface="VNI-Times" pitchFamily="2" charset="0"/>
              </a:rPr>
              <a:t>Giaûi</a:t>
            </a:r>
            <a:r>
              <a:rPr lang="en-US" altLang="en-US" sz="3200" b="1" dirty="0">
                <a:latin typeface="VNI-Times" pitchFamily="2" charset="0"/>
              </a:rPr>
              <a:t> </a:t>
            </a:r>
            <a:r>
              <a:rPr lang="en-US" altLang="en-US" sz="3200" b="1" dirty="0" err="1">
                <a:latin typeface="VNI-Times" pitchFamily="2" charset="0"/>
              </a:rPr>
              <a:t>caâu</a:t>
            </a:r>
            <a:r>
              <a:rPr lang="en-US" altLang="en-US" sz="3200" b="1" dirty="0">
                <a:latin typeface="VNI-Times" pitchFamily="2" charset="0"/>
              </a:rPr>
              <a:t> </a:t>
            </a:r>
            <a:r>
              <a:rPr lang="en-US" altLang="en-US" sz="3200" b="1" dirty="0" err="1">
                <a:latin typeface="VNI-Times" pitchFamily="2" charset="0"/>
              </a:rPr>
              <a:t>ñoá</a:t>
            </a:r>
            <a:r>
              <a:rPr lang="en-US" altLang="en-US" sz="3200" b="1" dirty="0">
                <a:latin typeface="VNI-Times" pitchFamily="2" charset="0"/>
              </a:rPr>
              <a:t> sau </a:t>
            </a:r>
          </a:p>
        </p:txBody>
      </p:sp>
      <p:sp>
        <p:nvSpPr>
          <p:cNvPr id="4" name="Text Box 91"/>
          <p:cNvSpPr txBox="1">
            <a:spLocks noChangeArrowheads="1"/>
          </p:cNvSpPr>
          <p:nvPr/>
        </p:nvSpPr>
        <p:spPr bwMode="auto">
          <a:xfrm>
            <a:off x="630703" y="1423659"/>
            <a:ext cx="9265151" cy="349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altLang="en-US" sz="3200" b="1" dirty="0" smtClean="0">
                <a:solidFill>
                  <a:srgbClr val="C00000"/>
                </a:solidFill>
                <a:latin typeface="VNI-Times" pitchFamily="2" charset="0"/>
              </a:rPr>
              <a:t>a) </a:t>
            </a:r>
            <a:r>
              <a:rPr lang="en-US" altLang="en-US" sz="3200" b="1" dirty="0" err="1" smtClean="0">
                <a:solidFill>
                  <a:srgbClr val="C00000"/>
                </a:solidFill>
                <a:latin typeface="VNI-Times" pitchFamily="2" charset="0"/>
              </a:rPr>
              <a:t>Teân</a:t>
            </a:r>
            <a:r>
              <a:rPr lang="en-US" altLang="en-US" sz="3200" b="1" dirty="0" smtClean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altLang="en-US" sz="3200" b="1" dirty="0" err="1">
                <a:solidFill>
                  <a:srgbClr val="C00000"/>
                </a:solidFill>
                <a:latin typeface="VNI-Times" pitchFamily="2" charset="0"/>
              </a:rPr>
              <a:t>moät</a:t>
            </a:r>
            <a:r>
              <a:rPr lang="en-US" altLang="en-US" sz="3200" b="1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altLang="en-US" sz="3200" b="1" dirty="0" err="1">
                <a:solidFill>
                  <a:srgbClr val="C00000"/>
                </a:solidFill>
                <a:latin typeface="VNI-Times" pitchFamily="2" charset="0"/>
              </a:rPr>
              <a:t>vaät</a:t>
            </a:r>
            <a:r>
              <a:rPr lang="en-US" altLang="en-US" sz="3200" b="1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altLang="en-US" sz="3200" b="1" dirty="0" err="1">
                <a:solidFill>
                  <a:srgbClr val="C00000"/>
                </a:solidFill>
                <a:latin typeface="VNI-Times" pitchFamily="2" charset="0"/>
              </a:rPr>
              <a:t>chöùa</a:t>
            </a:r>
            <a:r>
              <a:rPr lang="en-US" altLang="en-US" sz="3200" b="1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altLang="en-US" sz="3200" b="1" dirty="0" err="1">
                <a:solidFill>
                  <a:srgbClr val="C00000"/>
                </a:solidFill>
                <a:latin typeface="VNI-Times" pitchFamily="2" charset="0"/>
              </a:rPr>
              <a:t>tieáng</a:t>
            </a:r>
            <a:r>
              <a:rPr lang="en-US" altLang="en-US" sz="3200" b="1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altLang="en-US" sz="3200" b="1" dirty="0" err="1">
                <a:solidFill>
                  <a:srgbClr val="C00000"/>
                </a:solidFill>
                <a:latin typeface="VNI-Times" pitchFamily="2" charset="0"/>
              </a:rPr>
              <a:t>baét</a:t>
            </a:r>
            <a:r>
              <a:rPr lang="en-US" altLang="en-US" sz="3200" b="1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altLang="en-US" sz="3200" b="1" dirty="0" err="1">
                <a:solidFill>
                  <a:srgbClr val="C00000"/>
                </a:solidFill>
                <a:latin typeface="VNI-Times" pitchFamily="2" charset="0"/>
              </a:rPr>
              <a:t>ñaàu</a:t>
            </a:r>
            <a:r>
              <a:rPr lang="en-US" altLang="en-US" sz="3200" b="1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altLang="en-US" sz="3200" b="1" dirty="0" err="1">
                <a:solidFill>
                  <a:srgbClr val="C00000"/>
                </a:solidFill>
                <a:latin typeface="VNI-Times" pitchFamily="2" charset="0"/>
              </a:rPr>
              <a:t>baèng</a:t>
            </a:r>
            <a:r>
              <a:rPr lang="en-US" altLang="en-US" sz="3200" b="1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altLang="en-US" sz="3200" b="1" dirty="0" smtClean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altLang="en-US" sz="3200" b="1" u="sng" dirty="0" smtClean="0">
                <a:solidFill>
                  <a:srgbClr val="C00000"/>
                </a:solidFill>
                <a:latin typeface="VNI-Times" pitchFamily="2" charset="0"/>
              </a:rPr>
              <a:t>l  </a:t>
            </a:r>
            <a:r>
              <a:rPr lang="en-US" altLang="en-US" sz="3200" b="1" u="sng" dirty="0" err="1">
                <a:solidFill>
                  <a:srgbClr val="C00000"/>
                </a:solidFill>
                <a:latin typeface="VNI-Times" pitchFamily="2" charset="0"/>
              </a:rPr>
              <a:t>hoaëc</a:t>
            </a:r>
            <a:r>
              <a:rPr lang="en-US" altLang="en-US" sz="3200" b="1" u="sng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altLang="en-US" sz="3200" b="1" u="sng" dirty="0" smtClean="0">
                <a:solidFill>
                  <a:srgbClr val="C00000"/>
                </a:solidFill>
                <a:latin typeface="VNI-Times" pitchFamily="2" charset="0"/>
              </a:rPr>
              <a:t>n:</a:t>
            </a:r>
            <a:endParaRPr lang="en-US" altLang="en-US" sz="3200" dirty="0" smtClean="0">
              <a:latin typeface="VNI-Times" pitchFamily="2" charset="0"/>
            </a:endParaRPr>
          </a:p>
          <a:p>
            <a:pPr>
              <a:spcBef>
                <a:spcPts val="1800"/>
              </a:spcBef>
            </a:pPr>
            <a:r>
              <a:rPr lang="en-US" altLang="en-US" sz="3200" dirty="0" smtClean="0">
                <a:latin typeface="VNI-Times" pitchFamily="2" charset="0"/>
              </a:rPr>
              <a:t>     </a:t>
            </a:r>
            <a:r>
              <a:rPr lang="en-US" altLang="en-US" sz="3200" dirty="0" err="1" smtClean="0">
                <a:latin typeface="VNI-Times" pitchFamily="2" charset="0"/>
              </a:rPr>
              <a:t>Muoán</a:t>
            </a:r>
            <a:r>
              <a:rPr lang="en-US" altLang="en-US" sz="3200" dirty="0" smtClean="0">
                <a:latin typeface="VNI-Times" pitchFamily="2" charset="0"/>
              </a:rPr>
              <a:t> </a:t>
            </a:r>
            <a:r>
              <a:rPr lang="en-US" altLang="en-US" sz="3200" dirty="0">
                <a:latin typeface="VNI-Times" pitchFamily="2" charset="0"/>
              </a:rPr>
              <a:t>tìm Nam, </a:t>
            </a:r>
            <a:r>
              <a:rPr lang="en-US" altLang="en-US" sz="3200" dirty="0" err="1">
                <a:latin typeface="VNI-Times" pitchFamily="2" charset="0"/>
              </a:rPr>
              <a:t>Baéc</a:t>
            </a:r>
            <a:r>
              <a:rPr lang="en-US" altLang="en-US" sz="3200" dirty="0">
                <a:latin typeface="VNI-Times" pitchFamily="2" charset="0"/>
              </a:rPr>
              <a:t>, </a:t>
            </a:r>
            <a:r>
              <a:rPr lang="en-US" altLang="en-US" sz="3200" dirty="0" err="1">
                <a:latin typeface="VNI-Times" pitchFamily="2" charset="0"/>
              </a:rPr>
              <a:t>Ñoâng</a:t>
            </a:r>
            <a:r>
              <a:rPr lang="en-US" altLang="en-US" sz="3200" dirty="0">
                <a:latin typeface="VNI-Times" pitchFamily="2" charset="0"/>
              </a:rPr>
              <a:t>, </a:t>
            </a:r>
            <a:r>
              <a:rPr lang="en-US" altLang="en-US" sz="3200" dirty="0" err="1" smtClean="0">
                <a:latin typeface="VNI-Times" pitchFamily="2" charset="0"/>
              </a:rPr>
              <a:t>Taây</a:t>
            </a:r>
            <a:endParaRPr lang="en-US" altLang="en-US" sz="3200" dirty="0">
              <a:latin typeface="VNI-Times" pitchFamily="2" charset="0"/>
            </a:endParaRPr>
          </a:p>
          <a:p>
            <a:pPr>
              <a:spcBef>
                <a:spcPts val="1800"/>
              </a:spcBef>
            </a:pPr>
            <a:r>
              <a:rPr lang="en-US" altLang="en-US" sz="3200" dirty="0" smtClean="0">
                <a:latin typeface="VNI-Times" pitchFamily="2" charset="0"/>
              </a:rPr>
              <a:t>  Nhìn </a:t>
            </a:r>
            <a:r>
              <a:rPr lang="en-US" altLang="en-US" sz="3200" dirty="0" err="1" smtClean="0">
                <a:latin typeface="VNI-Times" pitchFamily="2" charset="0"/>
              </a:rPr>
              <a:t>maët</a:t>
            </a:r>
            <a:r>
              <a:rPr lang="en-US" altLang="en-US" sz="3200" dirty="0" smtClean="0">
                <a:latin typeface="VNI-Times" pitchFamily="2" charset="0"/>
              </a:rPr>
              <a:t> </a:t>
            </a:r>
            <a:r>
              <a:rPr lang="en-US" altLang="en-US" sz="3200" dirty="0" err="1" smtClean="0">
                <a:latin typeface="VNI-Times" pitchFamily="2" charset="0"/>
              </a:rPr>
              <a:t>toâi</a:t>
            </a:r>
            <a:r>
              <a:rPr lang="en-US" altLang="en-US" sz="3200" dirty="0" smtClean="0">
                <a:latin typeface="VNI-Times" pitchFamily="2" charset="0"/>
              </a:rPr>
              <a:t>, </a:t>
            </a:r>
            <a:r>
              <a:rPr lang="en-US" altLang="en-US" sz="3200" dirty="0" err="1" smtClean="0">
                <a:latin typeface="VNI-Times" pitchFamily="2" charset="0"/>
              </a:rPr>
              <a:t>seõ</a:t>
            </a:r>
            <a:r>
              <a:rPr lang="en-US" altLang="en-US" sz="3200" dirty="0" smtClean="0">
                <a:latin typeface="VNI-Times" pitchFamily="2" charset="0"/>
              </a:rPr>
              <a:t> </a:t>
            </a:r>
            <a:r>
              <a:rPr lang="en-US" altLang="en-US" sz="3200" dirty="0" err="1" smtClean="0">
                <a:latin typeface="VNI-Times" pitchFamily="2" charset="0"/>
              </a:rPr>
              <a:t>bieát</a:t>
            </a:r>
            <a:r>
              <a:rPr lang="en-US" altLang="en-US" sz="3200" dirty="0" smtClean="0">
                <a:latin typeface="VNI-Times" pitchFamily="2" charset="0"/>
              </a:rPr>
              <a:t> ngay </a:t>
            </a:r>
            <a:r>
              <a:rPr lang="en-US" altLang="en-US" sz="3200" dirty="0" err="1" smtClean="0">
                <a:latin typeface="VNI-Times" pitchFamily="2" charset="0"/>
              </a:rPr>
              <a:t>höôùng</a:t>
            </a:r>
            <a:r>
              <a:rPr lang="en-US" altLang="en-US" sz="3200" dirty="0" smtClean="0">
                <a:latin typeface="VNI-Times" pitchFamily="2" charset="0"/>
              </a:rPr>
              <a:t> </a:t>
            </a:r>
            <a:r>
              <a:rPr lang="en-US" altLang="en-US" sz="3200" dirty="0" err="1" smtClean="0">
                <a:latin typeface="VNI-Times" pitchFamily="2" charset="0"/>
              </a:rPr>
              <a:t>naøo</a:t>
            </a:r>
            <a:r>
              <a:rPr lang="en-US" altLang="en-US" sz="3200" dirty="0" smtClean="0">
                <a:latin typeface="VNI-Times" pitchFamily="2" charset="0"/>
              </a:rPr>
              <a:t> .</a:t>
            </a:r>
          </a:p>
          <a:p>
            <a:pPr>
              <a:spcBef>
                <a:spcPts val="1800"/>
              </a:spcBef>
            </a:pPr>
            <a:r>
              <a:rPr lang="en-US" altLang="en-US" sz="3200" dirty="0">
                <a:latin typeface="VNI-Times" pitchFamily="2" charset="0"/>
              </a:rPr>
              <a:t>					 ( </a:t>
            </a:r>
            <a:r>
              <a:rPr lang="en-US" altLang="en-US" sz="3200" dirty="0" err="1">
                <a:latin typeface="VNI-Times" pitchFamily="2" charset="0"/>
              </a:rPr>
              <a:t>Laø</a:t>
            </a:r>
            <a:r>
              <a:rPr lang="en-US" altLang="en-US" sz="3200" dirty="0">
                <a:latin typeface="VNI-Times" pitchFamily="2" charset="0"/>
              </a:rPr>
              <a:t> </a:t>
            </a:r>
            <a:r>
              <a:rPr lang="en-US" altLang="en-US" sz="3200" dirty="0" err="1">
                <a:latin typeface="VNI-Times" pitchFamily="2" charset="0"/>
              </a:rPr>
              <a:t>caùi</a:t>
            </a:r>
            <a:r>
              <a:rPr lang="en-US" altLang="en-US" sz="3200" dirty="0">
                <a:latin typeface="VNI-Times" pitchFamily="2" charset="0"/>
              </a:rPr>
              <a:t> gì )</a:t>
            </a:r>
          </a:p>
          <a:p>
            <a:pPr>
              <a:spcBef>
                <a:spcPct val="50000"/>
              </a:spcBef>
            </a:pPr>
            <a:endParaRPr lang="en-US" altLang="en-US" sz="3200" b="1" u="sng" dirty="0" smtClean="0">
              <a:solidFill>
                <a:srgbClr val="C00000"/>
              </a:solidFill>
              <a:latin typeface="VNI-Times" pitchFamily="2" charset="0"/>
            </a:endParaRPr>
          </a:p>
        </p:txBody>
      </p: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6059740" y="3198302"/>
            <a:ext cx="4733925" cy="1792773"/>
            <a:chOff x="1056" y="1440"/>
            <a:chExt cx="4242" cy="1945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056" y="1440"/>
              <a:ext cx="3806" cy="1680"/>
            </a:xfrm>
            <a:custGeom>
              <a:avLst/>
              <a:gdLst>
                <a:gd name="T0" fmla="*/ 398103 w 2565854"/>
                <a:gd name="T1" fmla="*/ 1622143 h 1319019"/>
                <a:gd name="T2" fmla="*/ 2740892 w 2565854"/>
                <a:gd name="T3" fmla="*/ 1622143 h 1319019"/>
                <a:gd name="T4" fmla="*/ 2904887 w 2565854"/>
                <a:gd name="T5" fmla="*/ 778739 h 1319019"/>
                <a:gd name="T6" fmla="*/ 2284048 w 2565854"/>
                <a:gd name="T7" fmla="*/ 220375 h 1319019"/>
                <a:gd name="T8" fmla="*/ 1706160 w 2565854"/>
                <a:gd name="T9" fmla="*/ 271135 h 1319019"/>
                <a:gd name="T10" fmla="*/ 1073607 w 2565854"/>
                <a:gd name="T11" fmla="*/ 290658 h 1319019"/>
                <a:gd name="T12" fmla="*/ 405912 w 2565854"/>
                <a:gd name="T13" fmla="*/ 587411 h 1319019"/>
                <a:gd name="T14" fmla="*/ 195061 w 2565854"/>
                <a:gd name="T15" fmla="*/ 872451 h 1319019"/>
                <a:gd name="T16" fmla="*/ 187252 w 2565854"/>
                <a:gd name="T17" fmla="*/ 1165299 h 1319019"/>
                <a:gd name="T18" fmla="*/ 398103 w 2565854"/>
                <a:gd name="T19" fmla="*/ 1622143 h 131901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565854" h="1319019">
                  <a:moveTo>
                    <a:pt x="323711" y="1319019"/>
                  </a:moveTo>
                  <a:lnTo>
                    <a:pt x="2228711" y="1319019"/>
                  </a:lnTo>
                  <a:cubicBezTo>
                    <a:pt x="2606536" y="1287269"/>
                    <a:pt x="2689086" y="814194"/>
                    <a:pt x="2362061" y="633219"/>
                  </a:cubicBezTo>
                  <a:cubicBezTo>
                    <a:pt x="2659453" y="331594"/>
                    <a:pt x="2283744" y="-176406"/>
                    <a:pt x="1857236" y="179194"/>
                  </a:cubicBezTo>
                  <a:cubicBezTo>
                    <a:pt x="1719653" y="50077"/>
                    <a:pt x="1540794" y="32086"/>
                    <a:pt x="1387336" y="220469"/>
                  </a:cubicBezTo>
                  <a:cubicBezTo>
                    <a:pt x="1247636" y="-148889"/>
                    <a:pt x="936486" y="8802"/>
                    <a:pt x="872986" y="236344"/>
                  </a:cubicBezTo>
                  <a:cubicBezTo>
                    <a:pt x="609461" y="94527"/>
                    <a:pt x="301486" y="241636"/>
                    <a:pt x="330061" y="477644"/>
                  </a:cubicBezTo>
                  <a:cubicBezTo>
                    <a:pt x="104636" y="466002"/>
                    <a:pt x="41136" y="613111"/>
                    <a:pt x="158611" y="709419"/>
                  </a:cubicBezTo>
                  <a:cubicBezTo>
                    <a:pt x="70769" y="788794"/>
                    <a:pt x="84528" y="880869"/>
                    <a:pt x="152261" y="947544"/>
                  </a:cubicBezTo>
                  <a:cubicBezTo>
                    <a:pt x="-127139" y="1033269"/>
                    <a:pt x="6211" y="1299969"/>
                    <a:pt x="323711" y="1319019"/>
                  </a:cubicBezTo>
                  <a:close/>
                </a:path>
              </a:pathLst>
            </a:custGeom>
            <a:solidFill>
              <a:srgbClr val="FF99CC"/>
            </a:solidFill>
            <a:ln w="76200" cap="flat" cmpd="sng" algn="ctr">
              <a:solidFill>
                <a:schemeClr val="bg1"/>
              </a:solidFill>
              <a:prstDash val="solid"/>
              <a:round/>
              <a:headEnd/>
              <a:tailEnd/>
            </a:ln>
            <a:effectLst>
              <a:outerShdw blurRad="63500" sx="102000" sy="102000" algn="ctr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 eaLnBrk="1" hangingPunct="1">
                <a:defRPr/>
              </a:pPr>
              <a:endParaRPr lang="en-US"/>
            </a:p>
          </p:txBody>
        </p:sp>
        <p:pic>
          <p:nvPicPr>
            <p:cNvPr id="7" name="Group 73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146169" flipV="1">
              <a:off x="4748" y="2836"/>
              <a:ext cx="457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 Box 13"/>
            <p:cNvSpPr txBox="1">
              <a:spLocks noChangeArrowheads="1"/>
            </p:cNvSpPr>
            <p:nvPr/>
          </p:nvSpPr>
          <p:spPr bwMode="auto">
            <a:xfrm>
              <a:off x="2052" y="2055"/>
              <a:ext cx="2956" cy="5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b="1" dirty="0" smtClean="0">
                  <a:solidFill>
                    <a:srgbClr val="008000"/>
                  </a:solidFill>
                  <a:cs typeface="Arial" panose="020B0604020202020204" pitchFamily="34" charset="0"/>
                </a:rPr>
                <a:t>Cái la bàn</a:t>
              </a:r>
              <a:endParaRPr lang="en-US" altLang="en-US" sz="4800" b="1" dirty="0">
                <a:solidFill>
                  <a:srgbClr val="008000"/>
                </a:solidFill>
                <a:latin typeface="HP001 5 hàng" panose="020B06030503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1021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367</Words>
  <Application>Microsoft Office PowerPoint</Application>
  <PresentationFormat>Custom</PresentationFormat>
  <Paragraphs>68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User01</dc:creator>
  <cp:lastModifiedBy>Hoa</cp:lastModifiedBy>
  <cp:revision>32</cp:revision>
  <dcterms:created xsi:type="dcterms:W3CDTF">2016-08-09T14:16:48Z</dcterms:created>
  <dcterms:modified xsi:type="dcterms:W3CDTF">2018-01-20T03:08:41Z</dcterms:modified>
</cp:coreProperties>
</file>