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20" r:id="rId2"/>
    <p:sldId id="327" r:id="rId3"/>
    <p:sldId id="321" r:id="rId4"/>
    <p:sldId id="322" r:id="rId5"/>
    <p:sldId id="324" r:id="rId6"/>
    <p:sldId id="343" r:id="rId7"/>
    <p:sldId id="326" r:id="rId8"/>
    <p:sldId id="297" r:id="rId9"/>
    <p:sldId id="296" r:id="rId10"/>
    <p:sldId id="328" r:id="rId11"/>
    <p:sldId id="329" r:id="rId12"/>
    <p:sldId id="332" r:id="rId13"/>
    <p:sldId id="330" r:id="rId14"/>
    <p:sldId id="331" r:id="rId15"/>
    <p:sldId id="333" r:id="rId16"/>
    <p:sldId id="334" r:id="rId17"/>
    <p:sldId id="337" r:id="rId18"/>
    <p:sldId id="336" r:id="rId19"/>
    <p:sldId id="335" r:id="rId20"/>
    <p:sldId id="338" r:id="rId21"/>
    <p:sldId id="256" r:id="rId22"/>
    <p:sldId id="340" r:id="rId23"/>
    <p:sldId id="34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UTM Azuki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0066"/>
    <a:srgbClr val="FF9933"/>
    <a:srgbClr val="9AD6ED"/>
    <a:srgbClr val="FF5050"/>
    <a:srgbClr val="009900"/>
    <a:srgbClr val="BF1818"/>
    <a:srgbClr val="5C5E22"/>
    <a:srgbClr val="FFFFFF"/>
    <a:srgbClr val="FFC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4" autoAdjust="0"/>
    <p:restoredTop sz="85207" autoAdjust="0"/>
  </p:normalViewPr>
  <p:slideViewPr>
    <p:cSldViewPr snapToGrid="0" showGuides="1">
      <p:cViewPr>
        <p:scale>
          <a:sx n="50" d="100"/>
          <a:sy n="50" d="100"/>
        </p:scale>
        <p:origin x="936" y="49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5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chim cắt để  có thêm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61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7CB70-55CF-448A-87DE-59A9B9F3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83DA6-AD81-470E-9D54-6C2EA1E8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B3D6-0455-40EE-991D-DE94E80B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9AD6ED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AD6ED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AD6ED"/>
                  </a:solidFill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D16F0-F50A-4305-B0C2-30D0E7DF0D74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02BDE-640C-40BD-ABAC-123986484383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363A28-3542-4BB9-AA97-014E7D8BB0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xIRTM9xxRTk&amp;t=77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B3E73A5-9A78-4430-A7E6-997096F5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20"/>
            <a:ext cx="12241652" cy="68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653F-763F-4631-98DF-BB35188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6" y="367879"/>
            <a:ext cx="591363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CF22-1539-4F81-BB3E-231A5F8A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7" y="3094822"/>
            <a:ext cx="3200677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488F6-178C-4069-8FF3-C5AC75AC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19" y="-637873"/>
            <a:ext cx="9022862" cy="4310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9F435-B877-4D24-8179-CBDB8C4AB7FF}"/>
              </a:ext>
            </a:extLst>
          </p:cNvPr>
          <p:cNvSpPr/>
          <p:nvPr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2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0041"/>
            <a:ext cx="8077200" cy="4542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3692667" y="865671"/>
            <a:ext cx="568296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B225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bóng đá</a:t>
            </a:r>
            <a:endParaRPr lang="en-US" sz="13800" b="0" cap="none" spc="0">
              <a:ln w="0"/>
              <a:solidFill>
                <a:srgbClr val="B225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0041"/>
            <a:ext cx="8077200" cy="4542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3562553" y="791212"/>
            <a:ext cx="46858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EB1C2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cờ vua</a:t>
            </a:r>
            <a:endParaRPr lang="en-US" sz="13800" b="0" cap="none" spc="0">
              <a:ln w="0"/>
              <a:solidFill>
                <a:srgbClr val="EB1C2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8077200" cy="4542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2442596" y="687776"/>
            <a:ext cx="73068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EC832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bóng chày</a:t>
            </a:r>
            <a:endParaRPr lang="en-US" sz="13800" b="0" cap="none" spc="0">
              <a:ln w="0"/>
              <a:solidFill>
                <a:srgbClr val="EC832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38" y="374341"/>
            <a:ext cx="7219939" cy="4060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2945938" y="352374"/>
            <a:ext cx="630012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quần vợt</a:t>
            </a:r>
          </a:p>
        </p:txBody>
      </p:sp>
    </p:spTree>
    <p:extLst>
      <p:ext uri="{BB962C8B-B14F-4D97-AF65-F5344CB8AC3E}">
        <p14:creationId xmlns:p14="http://schemas.microsoft.com/office/powerpoint/2010/main" val="39866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DD1FEC-14DC-43FF-8651-2503A71E8F17}"/>
              </a:ext>
            </a:extLst>
          </p:cNvPr>
          <p:cNvSpPr/>
          <p:nvPr/>
        </p:nvSpPr>
        <p:spPr>
          <a:xfrm>
            <a:off x="724988" y="352374"/>
            <a:ext cx="107420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2. Kể tên các môn thể thao mà em biết.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92D0F5-A271-42C7-9298-FD26E9E1B960}"/>
              </a:ext>
            </a:extLst>
          </p:cNvPr>
          <p:cNvSpPr/>
          <p:nvPr/>
        </p:nvSpPr>
        <p:spPr>
          <a:xfrm>
            <a:off x="226726" y="1416258"/>
            <a:ext cx="1695450" cy="1695450"/>
          </a:xfrm>
          <a:prstGeom prst="roundRect">
            <a:avLst/>
          </a:prstGeom>
          <a:blipFill>
            <a:blip r:embed="rId2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89366-D99F-4DE7-B661-0E237827029B}"/>
              </a:ext>
            </a:extLst>
          </p:cNvPr>
          <p:cNvSpPr/>
          <p:nvPr/>
        </p:nvSpPr>
        <p:spPr>
          <a:xfrm>
            <a:off x="1851644" y="1848484"/>
            <a:ext cx="22910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 đá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CB135C-DD34-444D-928D-616EA52216CB}"/>
              </a:ext>
            </a:extLst>
          </p:cNvPr>
          <p:cNvSpPr/>
          <p:nvPr/>
        </p:nvSpPr>
        <p:spPr>
          <a:xfrm>
            <a:off x="226726" y="2991497"/>
            <a:ext cx="1695450" cy="1695450"/>
          </a:xfrm>
          <a:prstGeom prst="roundRect">
            <a:avLst/>
          </a:prstGeom>
          <a:blipFill>
            <a:blip r:embed="rId3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9858-22F5-4532-BCAD-698815291281}"/>
              </a:ext>
            </a:extLst>
          </p:cNvPr>
          <p:cNvSpPr/>
          <p:nvPr/>
        </p:nvSpPr>
        <p:spPr>
          <a:xfrm>
            <a:off x="1801151" y="3423723"/>
            <a:ext cx="23920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 lông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9F0A51-B177-41C2-BAC4-397B6C57DED1}"/>
              </a:ext>
            </a:extLst>
          </p:cNvPr>
          <p:cNvSpPr/>
          <p:nvPr/>
        </p:nvSpPr>
        <p:spPr>
          <a:xfrm>
            <a:off x="226726" y="4566736"/>
            <a:ext cx="1695450" cy="1695450"/>
          </a:xfrm>
          <a:prstGeom prst="roundRect">
            <a:avLst/>
          </a:prstGeom>
          <a:blipFill>
            <a:blip r:embed="rId4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1AE583-A42B-4F6E-B4BC-AB2925156AE9}"/>
              </a:ext>
            </a:extLst>
          </p:cNvPr>
          <p:cNvSpPr/>
          <p:nvPr/>
        </p:nvSpPr>
        <p:spPr>
          <a:xfrm>
            <a:off x="1749853" y="4998962"/>
            <a:ext cx="2494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 sào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B5A9ED-B832-41F9-A8FB-2E9DF03689F2}"/>
              </a:ext>
            </a:extLst>
          </p:cNvPr>
          <p:cNvSpPr/>
          <p:nvPr/>
        </p:nvSpPr>
        <p:spPr>
          <a:xfrm>
            <a:off x="4289061" y="1414766"/>
            <a:ext cx="1695450" cy="1695450"/>
          </a:xfrm>
          <a:prstGeom prst="roundRect">
            <a:avLst/>
          </a:prstGeom>
          <a:blipFill>
            <a:blip r:embed="rId5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9DE02-969B-4CE3-9164-7749C1C5DE7B}"/>
              </a:ext>
            </a:extLst>
          </p:cNvPr>
          <p:cNvSpPr/>
          <p:nvPr/>
        </p:nvSpPr>
        <p:spPr>
          <a:xfrm>
            <a:off x="5846656" y="1846992"/>
            <a:ext cx="24256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đấm bốc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803743-4B52-4A92-94F0-3FFE86CFF8DF}"/>
              </a:ext>
            </a:extLst>
          </p:cNvPr>
          <p:cNvSpPr/>
          <p:nvPr/>
        </p:nvSpPr>
        <p:spPr>
          <a:xfrm>
            <a:off x="4289061" y="2888012"/>
            <a:ext cx="1695450" cy="1695450"/>
          </a:xfrm>
          <a:prstGeom prst="roundRect">
            <a:avLst/>
          </a:prstGeom>
          <a:blipFill>
            <a:blip r:embed="rId6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309F26-E458-4FC4-8AFE-3166183F4073}"/>
              </a:ext>
            </a:extLst>
          </p:cNvPr>
          <p:cNvSpPr/>
          <p:nvPr/>
        </p:nvSpPr>
        <p:spPr>
          <a:xfrm>
            <a:off x="6136798" y="3320238"/>
            <a:ext cx="18453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bơi lội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2B2599-163B-4556-9DE4-452920A2D96D}"/>
              </a:ext>
            </a:extLst>
          </p:cNvPr>
          <p:cNvSpPr/>
          <p:nvPr/>
        </p:nvSpPr>
        <p:spPr>
          <a:xfrm>
            <a:off x="4289061" y="4418773"/>
            <a:ext cx="1695450" cy="1695450"/>
          </a:xfrm>
          <a:prstGeom prst="roundRect">
            <a:avLst/>
          </a:prstGeom>
          <a:blipFill>
            <a:blip r:embed="rId7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F8F3D-5327-47B0-A4BC-350B1DB5E5D8}"/>
              </a:ext>
            </a:extLst>
          </p:cNvPr>
          <p:cNvSpPr/>
          <p:nvPr/>
        </p:nvSpPr>
        <p:spPr>
          <a:xfrm>
            <a:off x="5530595" y="4922720"/>
            <a:ext cx="30652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trượt tuyết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397015-A39B-4213-B8A3-CA01451DCE88}"/>
              </a:ext>
            </a:extLst>
          </p:cNvPr>
          <p:cNvSpPr/>
          <p:nvPr/>
        </p:nvSpPr>
        <p:spPr>
          <a:xfrm>
            <a:off x="8134460" y="1284559"/>
            <a:ext cx="1695450" cy="1695450"/>
          </a:xfrm>
          <a:prstGeom prst="roundRect">
            <a:avLst/>
          </a:prstGeom>
          <a:blipFill>
            <a:blip r:embed="rId8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E4132A-4B4E-4096-B6BC-C8105E408799}"/>
              </a:ext>
            </a:extLst>
          </p:cNvPr>
          <p:cNvSpPr/>
          <p:nvPr/>
        </p:nvSpPr>
        <p:spPr>
          <a:xfrm>
            <a:off x="9794644" y="1824174"/>
            <a:ext cx="1947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B4552D-4FA4-4394-B51D-BC3F8277B3A5}"/>
              </a:ext>
            </a:extLst>
          </p:cNvPr>
          <p:cNvSpPr/>
          <p:nvPr/>
        </p:nvSpPr>
        <p:spPr>
          <a:xfrm>
            <a:off x="8134460" y="2871284"/>
            <a:ext cx="1695450" cy="1695450"/>
          </a:xfrm>
          <a:prstGeom prst="roundRect">
            <a:avLst/>
          </a:prstGeom>
          <a:blipFill>
            <a:blip r:embed="rId9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701C72-C183-4A8A-8388-A326AE45EF06}"/>
              </a:ext>
            </a:extLst>
          </p:cNvPr>
          <p:cNvSpPr/>
          <p:nvPr/>
        </p:nvSpPr>
        <p:spPr>
          <a:xfrm>
            <a:off x="9622327" y="3303510"/>
            <a:ext cx="25651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bắn súng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1B7CC5-A941-4A0E-B8E2-1885DDC06234}"/>
              </a:ext>
            </a:extLst>
          </p:cNvPr>
          <p:cNvSpPr/>
          <p:nvPr/>
        </p:nvSpPr>
        <p:spPr>
          <a:xfrm>
            <a:off x="8134460" y="4458009"/>
            <a:ext cx="1695450" cy="1695450"/>
          </a:xfrm>
          <a:prstGeom prst="roundRect">
            <a:avLst/>
          </a:prstGeom>
          <a:blipFill>
            <a:blip r:embed="rId10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D39FA8-E638-475F-8CDA-598071693DA9}"/>
              </a:ext>
            </a:extLst>
          </p:cNvPr>
          <p:cNvSpPr/>
          <p:nvPr/>
        </p:nvSpPr>
        <p:spPr>
          <a:xfrm>
            <a:off x="10158527" y="4890235"/>
            <a:ext cx="14927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 tạ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0" y="-25709"/>
            <a:ext cx="12388579" cy="696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3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F680A-0E09-4DE5-B2CE-E295CE92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7852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33333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33333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059166-62B9-4606-A878-DFD5E80492FF}"/>
              </a:ext>
            </a:extLst>
          </p:cNvPr>
          <p:cNvSpPr/>
          <p:nvPr/>
        </p:nvSpPr>
        <p:spPr>
          <a:xfrm>
            <a:off x="485354" y="352374"/>
            <a:ext cx="11221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3. Tìm từ ngữ thích hợp với mỗi chỗ trống</a:t>
            </a:r>
            <a:b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để hoàn chỉnh các thành ngữ sau: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AFF8D-7F30-45F4-8361-6011B9286750}"/>
              </a:ext>
            </a:extLst>
          </p:cNvPr>
          <p:cNvSpPr/>
          <p:nvPr/>
        </p:nvSpPr>
        <p:spPr>
          <a:xfrm>
            <a:off x="0" y="1922034"/>
            <a:ext cx="11557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...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...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9BD0C-70E2-4633-9656-B523BB6966BF}"/>
              </a:ext>
            </a:extLst>
          </p:cNvPr>
          <p:cNvSpPr/>
          <p:nvPr/>
        </p:nvSpPr>
        <p:spPr>
          <a:xfrm>
            <a:off x="-460320" y="2014310"/>
            <a:ext cx="126523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</a:t>
            </a:r>
            <a:r>
              <a:rPr lang="en-US" sz="4800" b="1" cap="none" spc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</a:p>
          <a:p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endParaRPr lang="en-US" sz="4800" b="1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CCE2F-5EEC-4074-A4F8-8B2A908CB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49" y="2734405"/>
            <a:ext cx="3263651" cy="326365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BBD880DE-83EA-4E4D-8D30-EFDB0C490D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2128435"/>
                  </p:ext>
                </p:extLst>
              </p:nvPr>
            </p:nvGraphicFramePr>
            <p:xfrm>
              <a:off x="7652572" y="3247720"/>
              <a:ext cx="3048000" cy="1714500"/>
            </p:xfrm>
            <a:graphic>
              <a:graphicData uri="http://schemas.microsoft.com/office/powerpoint/2016/slidezoom">
                <pslz:sldZm>
                  <pslz:sldZmObj sldId="336" cId="1137696506">
                    <pslz:zmPr id="{1A70E636-127A-43CC-B231-4F48E2671FBA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BD880DE-83EA-4E4D-8D30-EFDB0C490D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2572" y="324772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11" name="组合 75">
            <a:extLst>
              <a:ext uri="{FF2B5EF4-FFF2-40B4-BE49-F238E27FC236}">
                <a16:creationId xmlns:a16="http://schemas.microsoft.com/office/drawing/2014/main" id="{AFC580E9-35AF-4204-A316-115B17E6F3B1}"/>
              </a:ext>
            </a:extLst>
          </p:cNvPr>
          <p:cNvGrpSpPr/>
          <p:nvPr/>
        </p:nvGrpSpPr>
        <p:grpSpPr>
          <a:xfrm>
            <a:off x="0" y="5490180"/>
            <a:ext cx="12523845" cy="1647370"/>
            <a:chOff x="0" y="5207212"/>
            <a:chExt cx="12523845" cy="1647370"/>
          </a:xfrm>
        </p:grpSpPr>
        <p:pic>
          <p:nvPicPr>
            <p:cNvPr id="12" name="图片 76">
              <a:extLst>
                <a:ext uri="{FF2B5EF4-FFF2-40B4-BE49-F238E27FC236}">
                  <a16:creationId xmlns:a16="http://schemas.microsoft.com/office/drawing/2014/main" id="{203A6CED-52B3-4CC2-B834-8A1E2CA69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13" name="图片 77">
              <a:extLst>
                <a:ext uri="{FF2B5EF4-FFF2-40B4-BE49-F238E27FC236}">
                  <a16:creationId xmlns:a16="http://schemas.microsoft.com/office/drawing/2014/main" id="{958B9FE0-3B97-412B-9CE7-95364918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217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95824A-5A44-49C3-A0CA-4D5BD522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50"/>
            <a:ext cx="12200407" cy="81166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B523A3-4E95-4766-8A9B-DB465F00390D}"/>
              </a:ext>
            </a:extLst>
          </p:cNvPr>
          <p:cNvSpPr/>
          <p:nvPr/>
        </p:nvSpPr>
        <p:spPr>
          <a:xfrm>
            <a:off x="666750" y="3219450"/>
            <a:ext cx="5429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 có cánh mỏng và nhọn, điều này cho phép chúng có thể lao xuống </a:t>
            </a:r>
            <a:b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tốc độ rất cao. </a:t>
            </a:r>
          </a:p>
          <a:p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bay nhanh nhất mỗi giờ tốc độ có thể đạt h</a:t>
            </a:r>
            <a:r>
              <a:rPr lang="vi-VN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390km.</a:t>
            </a:r>
          </a:p>
        </p:txBody>
      </p:sp>
    </p:spTree>
    <p:extLst>
      <p:ext uri="{BB962C8B-B14F-4D97-AF65-F5344CB8AC3E}">
        <p14:creationId xmlns:p14="http://schemas.microsoft.com/office/powerpoint/2010/main" val="113769650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059166-62B9-4606-A878-DFD5E80492FF}"/>
              </a:ext>
            </a:extLst>
          </p:cNvPr>
          <p:cNvSpPr/>
          <p:nvPr/>
        </p:nvSpPr>
        <p:spPr>
          <a:xfrm>
            <a:off x="485354" y="352374"/>
            <a:ext cx="11221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3. Tìm từ ngữ thích hợp với mỗi chỗ trống</a:t>
            </a:r>
            <a:b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để hoàn chỉnh các thành ngữ sau: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AFF8D-7F30-45F4-8361-6011B9286750}"/>
              </a:ext>
            </a:extLst>
          </p:cNvPr>
          <p:cNvSpPr/>
          <p:nvPr/>
        </p:nvSpPr>
        <p:spPr>
          <a:xfrm>
            <a:off x="0" y="1922034"/>
            <a:ext cx="11557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...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...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9BD0C-70E2-4633-9656-B523BB6966BF}"/>
              </a:ext>
            </a:extLst>
          </p:cNvPr>
          <p:cNvSpPr/>
          <p:nvPr/>
        </p:nvSpPr>
        <p:spPr>
          <a:xfrm>
            <a:off x="-384120" y="2673809"/>
            <a:ext cx="1265232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</a:t>
            </a:r>
            <a:r>
              <a:rPr lang="en-US" sz="4800" b="1" cap="none" spc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</a:p>
          <a:p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	   Khỏe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trâu		    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gió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Khỏe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hùm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chớp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sóc</a:t>
            </a:r>
          </a:p>
          <a:p>
            <a:endParaRPr lang="en-US" sz="4800" b="1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43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10EE81-3ED7-4DD1-A3DD-71AD0E64FA7B}"/>
              </a:ext>
            </a:extLst>
          </p:cNvPr>
          <p:cNvSpPr/>
          <p:nvPr/>
        </p:nvSpPr>
        <p:spPr>
          <a:xfrm>
            <a:off x="1333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4" y="1778029"/>
            <a:ext cx="5760732" cy="32400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738778" y="317191"/>
            <a:ext cx="49247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KHỞI ĐỘNG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5965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/>
          <p:bldP spid="6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89" y="-63809"/>
            <a:ext cx="12388577" cy="696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4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2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-165923" y="370988"/>
            <a:ext cx="12523845" cy="6583236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9" y="187239"/>
            <a:ext cx="1693404" cy="228317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076325" y="1526751"/>
            <a:ext cx="1003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005075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Câu tục ngữ sau nói lên điều gì?</a:t>
            </a:r>
            <a:endParaRPr lang="en-US" altLang="zh-CN" sz="4800" b="1" dirty="0">
              <a:solidFill>
                <a:srgbClr val="005075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60493" y="114015"/>
            <a:ext cx="1891025" cy="1209291"/>
            <a:chOff x="1281153" y="5632171"/>
            <a:chExt cx="1466266" cy="937662"/>
          </a:xfrm>
        </p:grpSpPr>
        <p:sp>
          <p:nvSpPr>
            <p:cNvPr id="42" name="云形 4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云形 4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99" y="2955198"/>
            <a:ext cx="1705053" cy="373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197CC0-5AD2-4C45-A2BC-88926CDACAE0}"/>
              </a:ext>
            </a:extLst>
          </p:cNvPr>
          <p:cNvSpPr/>
          <p:nvPr/>
        </p:nvSpPr>
        <p:spPr>
          <a:xfrm>
            <a:off x="2518734" y="2644552"/>
            <a:ext cx="4396416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03357-7191-4218-891B-9877D009A6CA}"/>
              </a:ext>
            </a:extLst>
          </p:cNvPr>
          <p:cNvSpPr/>
          <p:nvPr/>
        </p:nvSpPr>
        <p:spPr>
          <a:xfrm>
            <a:off x="7580220" y="2644552"/>
            <a:ext cx="1068480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99A287-A140-436B-919D-BF25DA505069}"/>
              </a:ext>
            </a:extLst>
          </p:cNvPr>
          <p:cNvSpPr/>
          <p:nvPr/>
        </p:nvSpPr>
        <p:spPr>
          <a:xfrm>
            <a:off x="2084764" y="4019505"/>
            <a:ext cx="7199842" cy="1446550"/>
          </a:xfrm>
          <a:prstGeom prst="roundRect">
            <a:avLst/>
          </a:prstGeom>
          <a:solidFill>
            <a:srgbClr val="FF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nhàn nhã, th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thái, t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tr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cho sự sung s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(s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như tiên)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3D7879-0211-4F03-B5C1-3652E7F7D93D}"/>
              </a:ext>
            </a:extLst>
          </p:cNvPr>
          <p:cNvSpPr/>
          <p:nvPr/>
        </p:nvSpPr>
        <p:spPr>
          <a:xfrm>
            <a:off x="734088" y="3349758"/>
            <a:ext cx="5228561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7BE4A9C-21BD-48C6-9A6E-6E36DE561F4B}"/>
              </a:ext>
            </a:extLst>
          </p:cNvPr>
          <p:cNvSpPr/>
          <p:nvPr/>
        </p:nvSpPr>
        <p:spPr>
          <a:xfrm>
            <a:off x="751458" y="4104548"/>
            <a:ext cx="9706080" cy="928907"/>
          </a:xfrm>
          <a:prstGeom prst="roundRect">
            <a:avLst/>
          </a:prstGeom>
          <a:solidFill>
            <a:srgbClr val="FF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ăn không ngủ</a:t>
            </a:r>
            <a:r>
              <a:rPr 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sức khỏe kém, bệnh tật, ...</a:t>
            </a:r>
            <a:endParaRPr lang="en-US" sz="3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8">
            <a:extLst>
              <a:ext uri="{FF2B5EF4-FFF2-40B4-BE49-F238E27FC236}">
                <a16:creationId xmlns:a16="http://schemas.microsoft.com/office/drawing/2014/main" id="{217C50CE-5074-4534-814E-A5E305EBF9B2}"/>
              </a:ext>
            </a:extLst>
          </p:cNvPr>
          <p:cNvSpPr txBox="1"/>
          <p:nvPr/>
        </p:nvSpPr>
        <p:spPr>
          <a:xfrm>
            <a:off x="65764" y="4180763"/>
            <a:ext cx="111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Ý nghĩa:</a:t>
            </a:r>
            <a:r>
              <a:rPr lang="en-US" altLang="zh-CN" sz="3600" b="1">
                <a:solidFill>
                  <a:srgbClr val="FF5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 Ăn được ngủ được là có sức khỏe tốt. </a:t>
            </a:r>
          </a:p>
          <a:p>
            <a:pPr algn="ctr"/>
            <a:r>
              <a:rPr lang="en-US" altLang="zh-CN" sz="3600" b="1">
                <a:solidFill>
                  <a:srgbClr val="FF5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Có sức khỏe tốt sung sướng chẳng kém gì tiên.</a:t>
            </a:r>
            <a:endParaRPr lang="en-US" altLang="zh-CN" sz="3600" b="1" dirty="0">
              <a:solidFill>
                <a:srgbClr val="FF5050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38">
            <a:extLst>
              <a:ext uri="{FF2B5EF4-FFF2-40B4-BE49-F238E27FC236}">
                <a16:creationId xmlns:a16="http://schemas.microsoft.com/office/drawing/2014/main" id="{229333A7-E530-4221-8367-827768F74034}"/>
              </a:ext>
            </a:extLst>
          </p:cNvPr>
          <p:cNvSpPr txBox="1"/>
          <p:nvPr/>
        </p:nvSpPr>
        <p:spPr>
          <a:xfrm>
            <a:off x="144150" y="2566064"/>
            <a:ext cx="10778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BF1818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Ăn được ngủ được là tiên</a:t>
            </a:r>
          </a:p>
          <a:p>
            <a:pPr algn="ctr"/>
            <a:r>
              <a:rPr lang="en-US" altLang="zh-CN" sz="4400" b="1">
                <a:solidFill>
                  <a:srgbClr val="BF1818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Không ăn không ngủ mất tiền thêm lo.</a:t>
            </a:r>
            <a:endParaRPr lang="en-US" altLang="zh-CN" sz="4400" b="1" dirty="0">
              <a:solidFill>
                <a:srgbClr val="BF1818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accel="18000" decel="70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80"/>
                                </p:stCondLst>
                                <p:childTnLst>
                                  <p:par>
                                    <p:cTn id="35" presetID="2" presetClass="entr" presetSubtype="2" accel="58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58000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2" grpId="0" animBg="1"/>
          <p:bldP spid="30" grpId="0" animBg="1"/>
          <p:bldP spid="3" grpId="0" animBg="1"/>
          <p:bldP spid="3" grpId="1" animBg="1"/>
          <p:bldP spid="32" grpId="0" animBg="1"/>
          <p:bldP spid="33" grpId="0" animBg="1"/>
          <p:bldP spid="33" grpId="1" animBg="1"/>
          <p:bldP spid="34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accel="18000" decel="70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80"/>
                                </p:stCondLst>
                                <p:childTnLst>
                                  <p:par>
                                    <p:cTn id="35" presetID="2" presetClass="entr" presetSubtype="2" accel="58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5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2" grpId="0" animBg="1"/>
          <p:bldP spid="30" grpId="0" animBg="1"/>
          <p:bldP spid="3" grpId="0" animBg="1"/>
          <p:bldP spid="3" grpId="1" animBg="1"/>
          <p:bldP spid="32" grpId="0" animBg="1"/>
          <p:bldP spid="33" grpId="0" animBg="1"/>
          <p:bldP spid="33" grpId="1" animBg="1"/>
          <p:bldP spid="34" grpId="0"/>
          <p:bldP spid="2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8134282" y="-61912"/>
            <a:ext cx="3429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DẶN DÒ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ED93E1-24C5-4C6E-8F34-64CCF5091BEA}"/>
              </a:ext>
            </a:extLst>
          </p:cNvPr>
          <p:cNvSpPr/>
          <p:nvPr/>
        </p:nvSpPr>
        <p:spPr>
          <a:xfrm>
            <a:off x="6984792" y="3429000"/>
            <a:ext cx="52132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Xem lại bài</a:t>
            </a:r>
          </a:p>
          <a:p>
            <a:r>
              <a:rPr lang="en-US" sz="6000" b="0" cap="none" spc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Chuẩn bị bài sau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EC94B-9759-4371-B858-03BC4896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1.38778E-17 L -0.00156 0.28264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1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5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1.38778E-17 L -0.00156 0.28264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1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  <p:bldP spid="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7312572" y="29497"/>
            <a:ext cx="4541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TẠM BIỆT!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42761 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0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5E-6 -4.44444E-6 C 2.5E-6 -0.03495 -0.06016 -0.06203 -0.13321 -0.06203 C -0.20834 -0.06203 -0.26849 -0.03495 -0.26849 -4.44444E-6 C -0.26849 0.03496 -0.32865 0.06204 -0.40378 0.06204 C -0.47683 0.06204 -0.53685 0.03496 -0.53685 -4.44444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4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56DD9-2DA0-43E7-92CE-515F0DE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3"/>
            <a:ext cx="4982609" cy="704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6154B-877F-4DBA-B2C0-FB3934BFA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7" y="-608020"/>
            <a:ext cx="7327545" cy="73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F56BE9-40CC-42B5-AF4F-A468ED65CEFC}"/>
              </a:ext>
            </a:extLst>
          </p:cNvPr>
          <p:cNvSpPr/>
          <p:nvPr/>
        </p:nvSpPr>
        <p:spPr>
          <a:xfrm>
            <a:off x="5198511" y="1394761"/>
            <a:ext cx="48429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biết gì về </a:t>
            </a:r>
          </a:p>
          <a:p>
            <a:pPr algn="ctr"/>
            <a:r>
              <a:rPr lang="en-US" sz="6000" b="1" cap="none" spc="0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corona?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BBF5D-5AD5-49E6-BA86-E0CC901C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49171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9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09CB30-7815-4293-9204-4DB2C686B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1" y="-95247"/>
            <a:ext cx="4982609" cy="7048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05D7B-3101-459F-BBCB-F56B40B1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55" y="-615706"/>
            <a:ext cx="7568952" cy="75689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3B77B3-66CE-46BC-8FDF-86AC32501EF9}"/>
              </a:ext>
            </a:extLst>
          </p:cNvPr>
          <p:cNvSpPr/>
          <p:nvPr/>
        </p:nvSpPr>
        <p:spPr>
          <a:xfrm>
            <a:off x="1260366" y="2576269"/>
            <a:ext cx="3616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https://www.youtube.com/watch?v=xIRTM9xxRTk&amp;t=77s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F86CD0-5176-4657-8BA8-7A6E8DC38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8804" y="-355476"/>
            <a:ext cx="5214575" cy="52145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29490C-6537-4171-881C-9AFC010A6446}"/>
              </a:ext>
            </a:extLst>
          </p:cNvPr>
          <p:cNvSpPr/>
          <p:nvPr/>
        </p:nvSpPr>
        <p:spPr>
          <a:xfrm>
            <a:off x="4298231" y="962506"/>
            <a:ext cx="45480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xem phim </a:t>
            </a:r>
          </a:p>
          <a:p>
            <a:pPr algn="ctr"/>
            <a:r>
              <a:rPr lang="en-US" sz="4800" b="1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mình nhé!</a:t>
            </a:r>
            <a:endParaRPr lang="en-US" sz="4800" b="1" cap="none" spc="0">
              <a:ln w="0"/>
              <a:solidFill>
                <a:srgbClr val="1563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974A83-857C-42E6-A905-F3C8EDC74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7"/>
          <a:stretch/>
        </p:blipFill>
        <p:spPr>
          <a:xfrm flipV="1">
            <a:off x="0" y="5167085"/>
            <a:ext cx="12192000" cy="24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38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56DD9-2DA0-43E7-92CE-515F0DE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3"/>
            <a:ext cx="4982609" cy="704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6154B-877F-4DBA-B2C0-FB3934BFA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7" y="-608020"/>
            <a:ext cx="7327545" cy="73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F56BE9-40CC-42B5-AF4F-A468ED65CEFC}"/>
              </a:ext>
            </a:extLst>
          </p:cNvPr>
          <p:cNvSpPr/>
          <p:nvPr/>
        </p:nvSpPr>
        <p:spPr>
          <a:xfrm>
            <a:off x="4449917" y="1394761"/>
            <a:ext cx="63401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E2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giữ gìn sức khỏe, </a:t>
            </a:r>
          </a:p>
          <a:p>
            <a:pPr algn="ctr"/>
            <a:r>
              <a:rPr lang="en-US" sz="5400" b="1">
                <a:ln w="0"/>
                <a:solidFill>
                  <a:srgbClr val="EE2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làm gì?</a:t>
            </a:r>
            <a:endParaRPr lang="en-US" sz="5400" b="1" cap="none" spc="0">
              <a:ln w="0"/>
              <a:solidFill>
                <a:srgbClr val="EE223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BBF5D-5AD5-49E6-BA86-E0CC901C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69" y="3055752"/>
            <a:ext cx="12192000" cy="685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83A8-E755-4F94-BECC-05C676328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49171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B3E73A5-9A78-4430-A7E6-997096F5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20"/>
            <a:ext cx="12241652" cy="68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653F-763F-4631-98DF-BB35188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6" y="367879"/>
            <a:ext cx="591363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CF22-1539-4F81-BB3E-231A5F8A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7" y="3094822"/>
            <a:ext cx="3200677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488F6-178C-4069-8FF3-C5AC75AC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19" y="-637873"/>
            <a:ext cx="9022862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80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7025717" y="317191"/>
            <a:ext cx="43508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1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4EC774-C274-419C-824F-AA6106B5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4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4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596147" y="37152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800"/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80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4226" y="339253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842176" y="1275340"/>
            <a:ext cx="53833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436054"/>
                </a:solidFill>
                <a:latin typeface="+mj-lt"/>
              </a:rPr>
              <a:t>	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Tìm các từ ngữ:</a:t>
            </a:r>
          </a:p>
          <a:p>
            <a:r>
              <a:rPr lang="vi-VN" altLang="zh-CN" sz="3600" b="1">
                <a:solidFill>
                  <a:srgbClr val="436054"/>
                </a:solidFill>
                <a:latin typeface="+mj-lt"/>
              </a:rPr>
              <a:t>a</a:t>
            </a:r>
            <a:r>
              <a:rPr lang="en-US" altLang="zh-CN" sz="3600" b="1">
                <a:solidFill>
                  <a:srgbClr val="436054"/>
                </a:solidFill>
                <a:latin typeface="+mj-lt"/>
              </a:rPr>
              <a:t>)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 Chỉ những hoạt động </a:t>
            </a:r>
            <a:br>
              <a:rPr lang="en-US" altLang="zh-CN" sz="3600" b="1">
                <a:solidFill>
                  <a:srgbClr val="436054"/>
                </a:solidFill>
                <a:latin typeface="+mj-lt"/>
              </a:rPr>
            </a:b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có lợi cho sức khỏe</a:t>
            </a:r>
            <a:r>
              <a:rPr lang="en-US" altLang="zh-CN" sz="3600" b="1">
                <a:solidFill>
                  <a:srgbClr val="436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600" b="1">
              <a:solidFill>
                <a:srgbClr val="436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zh-CN" sz="3600" b="1">
                <a:solidFill>
                  <a:srgbClr val="436054"/>
                </a:solidFill>
                <a:latin typeface="+mj-lt"/>
              </a:rPr>
              <a:t>b</a:t>
            </a:r>
            <a:r>
              <a:rPr lang="en-US" altLang="zh-CN" sz="3600" b="1">
                <a:solidFill>
                  <a:srgbClr val="436054"/>
                </a:solidFill>
                <a:latin typeface="+mj-lt"/>
              </a:rPr>
              <a:t>)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 Chỉ những đặc điểm của một cơ thể khỏe mạnh</a:t>
            </a:r>
            <a:r>
              <a:rPr lang="en-US" altLang="zh-CN" sz="3600" b="1">
                <a:solidFill>
                  <a:srgbClr val="436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600" b="1">
              <a:solidFill>
                <a:srgbClr val="436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zh-CN" sz="3600" b="1">
              <a:solidFill>
                <a:srgbClr val="436054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670CC-C146-4399-87A5-67E77DD92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11" y="2231493"/>
            <a:ext cx="5047926" cy="5041829"/>
          </a:xfrm>
          <a:prstGeom prst="rect">
            <a:avLst/>
          </a:prstGeom>
        </p:spPr>
      </p:pic>
      <p:grpSp>
        <p:nvGrpSpPr>
          <p:cNvPr id="31" name="组合 27">
            <a:extLst>
              <a:ext uri="{FF2B5EF4-FFF2-40B4-BE49-F238E27FC236}">
                <a16:creationId xmlns:a16="http://schemas.microsoft.com/office/drawing/2014/main" id="{4C75D2A3-F8FA-4801-920A-8978179947CB}"/>
              </a:ext>
            </a:extLst>
          </p:cNvPr>
          <p:cNvGrpSpPr/>
          <p:nvPr/>
        </p:nvGrpSpPr>
        <p:grpSpPr>
          <a:xfrm>
            <a:off x="7052065" y="355185"/>
            <a:ext cx="4278333" cy="2611976"/>
            <a:chOff x="1281153" y="5632171"/>
            <a:chExt cx="1466266" cy="937662"/>
          </a:xfrm>
        </p:grpSpPr>
        <p:sp>
          <p:nvSpPr>
            <p:cNvPr id="32" name="云形 28">
              <a:extLst>
                <a:ext uri="{FF2B5EF4-FFF2-40B4-BE49-F238E27FC236}">
                  <a16:creationId xmlns:a16="http://schemas.microsoft.com/office/drawing/2014/main" id="{F4300B8C-6DD7-4260-A447-C7B8793B45BD}"/>
                </a:ext>
              </a:extLst>
            </p:cNvPr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3" name="云形 29">
              <a:extLst>
                <a:ext uri="{FF2B5EF4-FFF2-40B4-BE49-F238E27FC236}">
                  <a16:creationId xmlns:a16="http://schemas.microsoft.com/office/drawing/2014/main" id="{6C72859C-642F-421C-9991-5CAF2EDE4AC3}"/>
                </a:ext>
              </a:extLst>
            </p:cNvPr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sp>
        <p:nvSpPr>
          <p:cNvPr id="34" name="矩形 3">
            <a:extLst>
              <a:ext uri="{FF2B5EF4-FFF2-40B4-BE49-F238E27FC236}">
                <a16:creationId xmlns:a16="http://schemas.microsoft.com/office/drawing/2014/main" id="{B61722B8-5E8B-4D3F-ACA9-7331AC22CEFD}"/>
              </a:ext>
            </a:extLst>
          </p:cNvPr>
          <p:cNvSpPr/>
          <p:nvPr/>
        </p:nvSpPr>
        <p:spPr>
          <a:xfrm>
            <a:off x="8002169" y="784010"/>
            <a:ext cx="2780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tập luyện</a:t>
            </a: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vạm vỡ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F1E9-6718-49F4-A5BD-3FF71907C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695" y="-85599"/>
            <a:ext cx="3493544" cy="3493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486976-9C22-41D4-8786-941325C11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" y="3376827"/>
            <a:ext cx="4157330" cy="41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95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95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532319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10414356" y="441888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44150" y="2394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14C76A-30C6-4D0E-9C94-9F2AC513F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73097"/>
              </p:ext>
            </p:extLst>
          </p:nvPr>
        </p:nvGraphicFramePr>
        <p:xfrm>
          <a:off x="335824" y="583187"/>
          <a:ext cx="11520353" cy="4839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59418">
                  <a:extLst>
                    <a:ext uri="{9D8B030D-6E8A-4147-A177-3AD203B41FA5}">
                      <a16:colId xmlns:a16="http://schemas.microsoft.com/office/drawing/2014/main" val="975921321"/>
                    </a:ext>
                  </a:extLst>
                </a:gridCol>
                <a:gridCol w="5660935">
                  <a:extLst>
                    <a:ext uri="{9D8B030D-6E8A-4147-A177-3AD203B41FA5}">
                      <a16:colId xmlns:a16="http://schemas.microsoft.com/office/drawing/2014/main" val="2600773351"/>
                    </a:ext>
                  </a:extLst>
                </a:gridCol>
              </a:tblGrid>
              <a:tr h="144228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Chỉ những hoạt động </a:t>
                      </a:r>
                    </a:p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lợi cho sức khỏe</a:t>
                      </a:r>
                    </a:p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vi-V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những đặc điểm 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một cơ thể khỏe mạnh</a:t>
                      </a:r>
                    </a:p>
                    <a:p>
                      <a:pPr algn="ctr"/>
                      <a:endParaRPr lang="vi-VN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166596"/>
                  </a:ext>
                </a:extLst>
              </a:tr>
              <a:tr h="2390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luyện, tập thể dục, đi bộ, chạy nhảy, chơi </a:t>
                      </a:r>
                      <a: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thao, ăn uống điều độ, an d</a:t>
                      </a:r>
                      <a:r>
                        <a:rPr lang="vi-VN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ỡng, </a:t>
                      </a:r>
                      <a:b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 mát,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3600" b="1">
                          <a:solidFill>
                            <a:srgbClr val="5C5E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vạm vỡ, cường tráng, rắn rỏi, lực lưỡng, to khỏe, nở nan</a:t>
                      </a:r>
                      <a:r>
                        <a:rPr lang="en-US" sz="3600" b="1">
                          <a:solidFill>
                            <a:srgbClr val="5C5E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g, rắn chắc, chắc nịch, dẻo dai, nhanh nhẹn, 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153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3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1509</TotalTime>
  <Words>574</Words>
  <Application>Microsoft Office PowerPoint</Application>
  <PresentationFormat>Widescreen</PresentationFormat>
  <Paragraphs>76</Paragraphs>
  <Slides>23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New Roman</vt:lpstr>
      <vt:lpstr>Arial</vt:lpstr>
      <vt:lpstr>等线</vt:lpstr>
      <vt:lpstr>UTM Azuki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PHAN HOÀNG PHƯỚC HẠNH</cp:lastModifiedBy>
  <cp:revision>111</cp:revision>
  <dcterms:created xsi:type="dcterms:W3CDTF">2018-10-13T08:45:51Z</dcterms:created>
  <dcterms:modified xsi:type="dcterms:W3CDTF">2022-01-12T00:46:08Z</dcterms:modified>
  <cp:category>T</cp:category>
  <cp:version>X023</cp:version>
</cp:coreProperties>
</file>