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7" r:id="rId3"/>
    <p:sldId id="308" r:id="rId4"/>
    <p:sldId id="290" r:id="rId5"/>
    <p:sldId id="311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BF09-27B1-420E-8882-731279E7A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9BCE5-A2B1-4167-B563-DFBD02DF4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0028A-B3DC-4395-9252-B20AE5C1F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14ABC-49B6-42C0-88ED-88BB33F42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B8DE-E63B-4A18-A8AE-D859C719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2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D4E0-FFC8-4677-A55A-E52430CA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A61F5-422B-49CC-813F-C5FCB524D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C94BE-0043-4497-B7C4-CEFDA826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1E953-A373-4E98-9924-DC76F806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1DB3-6837-4D6B-91C7-857BE7C3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5A6905-FB45-4A54-94DE-E58E30046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8F0E0-BF2C-41D4-B865-96EADFFC6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EDE03-AC96-4254-B4ED-DBD02329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73628-EDD6-43D9-9EFC-D1B9EE5D7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D6A9-EDE2-471A-99CC-0CD71BD5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6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5F1A-8BE5-4553-8C96-5AEA22800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DA6F3-4CCC-424E-B80F-680A41F7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209CA-AFEB-4AA1-8918-8F7DCD04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24A27-CA39-4DAD-A0E0-0E1B3954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E19A-F2CD-4B3F-BABC-C4EB0DEE0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AC6B5-F416-4B07-B79A-BDFCA6523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F7C31-DB22-4731-AC96-36980C0AD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D8CAF-8422-4BA6-AE27-A38581D9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660D6-D6D8-46F3-ACED-D75A496F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52D30-61FA-46FE-A976-80689348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B338-B547-4CFF-9E8B-7AE9D432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A590-406C-4D45-9ADE-D72728482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99A92-C359-41B4-BD47-FF8A00936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CCCB5-8279-43E6-BCC6-2F9DA5C0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1E711-B3FF-404A-B807-49C91BDE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B425F-944A-4572-B7D3-898BDBAE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8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4ADCC-ABA5-4DF6-A63A-5B20B9E1B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D954D-6ACE-4621-BD5C-E51D95762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C0C4C-53D5-4CC6-9066-920B55D21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35FD82-D289-4FE8-BF1A-524187126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A7A33-0FFD-44FA-9D63-F1938C1B0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1EF50-CC59-4755-9CAC-6A1BEA6A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30300-5555-45F0-9445-20FB49A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70983-AD33-46C1-BB55-F68516AEA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5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B938-0E00-48EE-ACD6-B8068E83F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A5FD72-1E46-4D66-B8E5-CA81FB4E3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EB5BB-3581-42C1-8BFA-4BE45487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760C2-B8D1-41E4-A5CC-275D8960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7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C68A6-5205-447C-9BDB-8C9827B9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FB729-3273-4BD1-9CB5-315E5074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DAD52-DAA5-44A6-BF96-990E89E6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0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7A8F-CF83-4ECD-B090-53EACF4AF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E0532-1A54-47C9-B59D-B3D25E05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704F0-044E-46E1-AD63-5058CD4C6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ADF5D-F7C9-49EC-A1AB-E1A1912E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F7814-8111-406D-B9DC-C87802CB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0167B-79CC-48AF-AD5F-B21542C2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9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2AEE-CD66-41DD-A56E-99785126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6B6DB-EA6B-43C3-8CE8-52858655E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B85EC-50EB-4C24-9E12-0991CC419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EDFB3-66B5-48A5-9F1D-EEF228E4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2174E-156F-4EC9-851D-8E2C35AC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81BCA-5886-4591-BD56-48B29248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1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81D34-CAB3-4F6F-803B-5A8AA624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3F2B3-A9E2-4200-8AE6-EC1519B49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1C8B7-D76E-4093-A8B9-4BB464EDE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49DE-96B4-4ED7-A173-FE79231EC5A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35312-B0A1-45CF-AA10-9BF04DB32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89750-6F54-4DB1-A61C-1A322EF8F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33AD-0F84-4F95-BCC7-A700F8E6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B086B7-A15C-4AE9-A856-D16E534BC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8F11F2E-4A19-4C9B-AB8D-79DA6C77483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C0172A1-396C-45E3-832E-7D496ADB3A4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53" name="Picture 2" descr="lúa">
            <a:extLst>
              <a:ext uri="{FF2B5EF4-FFF2-40B4-BE49-F238E27FC236}">
                <a16:creationId xmlns:a16="http://schemas.microsoft.com/office/drawing/2014/main" id="{183AD152-49A6-45E8-834D-3A1A31B1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4256" r="5000" b="4256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Bauernbar">
            <a:extLst>
              <a:ext uri="{FF2B5EF4-FFF2-40B4-BE49-F238E27FC236}">
                <a16:creationId xmlns:a16="http://schemas.microsoft.com/office/drawing/2014/main" id="{A53566D0-97DB-4D15-9B0F-75A6CD083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5591175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hoa">
            <a:extLst>
              <a:ext uri="{FF2B5EF4-FFF2-40B4-BE49-F238E27FC236}">
                <a16:creationId xmlns:a16="http://schemas.microsoft.com/office/drawing/2014/main" id="{2608DA5E-ED31-49FB-B887-321FD072A8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 descr="hoa">
            <a:extLst>
              <a:ext uri="{FF2B5EF4-FFF2-40B4-BE49-F238E27FC236}">
                <a16:creationId xmlns:a16="http://schemas.microsoft.com/office/drawing/2014/main" id="{C58DDB06-CF7A-4D52-A1A4-5C93B5DDDD6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286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 descr="hoa">
            <a:extLst>
              <a:ext uri="{FF2B5EF4-FFF2-40B4-BE49-F238E27FC236}">
                <a16:creationId xmlns:a16="http://schemas.microsoft.com/office/drawing/2014/main" id="{144F915A-93C7-48F5-9B73-68C48C25CE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1" y="581025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3" descr="hoa">
            <a:extLst>
              <a:ext uri="{FF2B5EF4-FFF2-40B4-BE49-F238E27FC236}">
                <a16:creationId xmlns:a16="http://schemas.microsoft.com/office/drawing/2014/main" id="{E5789EB6-EF34-46E2-8FEF-8649C8579A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1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4" descr="hoa">
            <a:extLst>
              <a:ext uri="{FF2B5EF4-FFF2-40B4-BE49-F238E27FC236}">
                <a16:creationId xmlns:a16="http://schemas.microsoft.com/office/drawing/2014/main" id="{589A84C6-F619-4CD4-8C3F-FE679E19E9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60488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5" descr="hoa">
            <a:extLst>
              <a:ext uri="{FF2B5EF4-FFF2-40B4-BE49-F238E27FC236}">
                <a16:creationId xmlns:a16="http://schemas.microsoft.com/office/drawing/2014/main" id="{456DB614-E37D-432F-B605-86C5270161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42672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6" descr="hoa">
            <a:extLst>
              <a:ext uri="{FF2B5EF4-FFF2-40B4-BE49-F238E27FC236}">
                <a16:creationId xmlns:a16="http://schemas.microsoft.com/office/drawing/2014/main" id="{1B156251-3FB6-4653-A9BB-AF8AB8ABC1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181601"/>
            <a:ext cx="12954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7" descr="hoa">
            <a:extLst>
              <a:ext uri="{FF2B5EF4-FFF2-40B4-BE49-F238E27FC236}">
                <a16:creationId xmlns:a16="http://schemas.microsoft.com/office/drawing/2014/main" id="{648DBBC6-AB09-4DE8-8A4B-0068985D4C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60198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8" descr="hoa">
            <a:extLst>
              <a:ext uri="{FF2B5EF4-FFF2-40B4-BE49-F238E27FC236}">
                <a16:creationId xmlns:a16="http://schemas.microsoft.com/office/drawing/2014/main" id="{D0BAFA33-52CD-473B-9CA0-0E99492B13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1" y="4297363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WordArt 21">
            <a:extLst>
              <a:ext uri="{FF2B5EF4-FFF2-40B4-BE49-F238E27FC236}">
                <a16:creationId xmlns:a16="http://schemas.microsoft.com/office/drawing/2014/main" id="{9F53EDFF-F010-4FB6-8F29-45C0297915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1447800"/>
            <a:ext cx="396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65" name="WordArt 22">
            <a:extLst>
              <a:ext uri="{FF2B5EF4-FFF2-40B4-BE49-F238E27FC236}">
                <a16:creationId xmlns:a16="http://schemas.microsoft.com/office/drawing/2014/main" id="{887C2CE1-8730-4B53-9133-CCC75302EF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2743200"/>
            <a:ext cx="5410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52: LUYỆN TẬP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5">
            <a:extLst>
              <a:ext uri="{FF2B5EF4-FFF2-40B4-BE49-F238E27FC236}">
                <a16:creationId xmlns:a16="http://schemas.microsoft.com/office/drawing/2014/main" id="{0A3203E6-A39C-4A35-80D7-F0E4C1622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88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** Thùng thứ nhất đựng 28 l mật ong, thùng thứ hai đựng nhiều hơn thùng thứ nhất 12 l mật ong. Hỏi cả hai thùng đựng bao nhiêu lít mật ong?</a:t>
            </a:r>
          </a:p>
        </p:txBody>
      </p:sp>
      <p:sp>
        <p:nvSpPr>
          <p:cNvPr id="3075" name="WordArt 7">
            <a:extLst>
              <a:ext uri="{FF2B5EF4-FFF2-40B4-BE49-F238E27FC236}">
                <a16:creationId xmlns:a16="http://schemas.microsoft.com/office/drawing/2014/main" id="{1D3FC9D2-2F73-44C0-8050-DC24EAE3C9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1143001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AF348C68-887D-4D8E-9DCD-39D522ADF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971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365C2CF1-0490-4819-95C8-5ED876E39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267200"/>
            <a:ext cx="18288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60BDD854-8151-4BD0-9C6B-68949E295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257800"/>
            <a:ext cx="27432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40B3BB65-B0F0-4890-AE05-088BA708B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91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FBE8C2ED-96B7-46BB-95DD-BA2BA9E25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191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FE061109-D412-4245-BCB7-FF328C411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09E45311-FFAF-4909-ADAF-C84B86373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9250BB5A-1BCE-49B6-A2D3-143A79D79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EFF5375C-AB64-435E-AEDE-23EA9A4C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T1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4C233063-C32D-4C0C-A9B8-9A6D0C937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73663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</a:t>
            </a:r>
          </a:p>
        </p:txBody>
      </p:sp>
      <p:sp>
        <p:nvSpPr>
          <p:cNvPr id="15381" name="AutoShape 21">
            <a:extLst>
              <a:ext uri="{FF2B5EF4-FFF2-40B4-BE49-F238E27FC236}">
                <a16:creationId xmlns:a16="http://schemas.microsoft.com/office/drawing/2014/main" id="{BFE58124-0D05-4A88-9024-1D39989F995D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276600" y="2971800"/>
            <a:ext cx="228600" cy="1905000"/>
          </a:xfrm>
          <a:prstGeom prst="rightBrace">
            <a:avLst>
              <a:gd name="adj1" fmla="val 69444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3" name="AutoShape 23">
            <a:extLst>
              <a:ext uri="{FF2B5EF4-FFF2-40B4-BE49-F238E27FC236}">
                <a16:creationId xmlns:a16="http://schemas.microsoft.com/office/drawing/2014/main" id="{708118C9-9484-4D4D-AE86-1A22762E1F25}"/>
              </a:ext>
            </a:extLst>
          </p:cNvPr>
          <p:cNvSpPr>
            <a:spLocks/>
          </p:cNvSpPr>
          <p:nvPr/>
        </p:nvSpPr>
        <p:spPr bwMode="auto">
          <a:xfrm>
            <a:off x="5181600" y="3962400"/>
            <a:ext cx="381000" cy="15240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4" name="AutoShape 24">
            <a:extLst>
              <a:ext uri="{FF2B5EF4-FFF2-40B4-BE49-F238E27FC236}">
                <a16:creationId xmlns:a16="http://schemas.microsoft.com/office/drawing/2014/main" id="{E51BC0BE-4B76-4CD5-ACD3-21AB42FB333C}"/>
              </a:ext>
            </a:extLst>
          </p:cNvPr>
          <p:cNvSpPr>
            <a:spLocks/>
          </p:cNvSpPr>
          <p:nvPr/>
        </p:nvSpPr>
        <p:spPr bwMode="auto">
          <a:xfrm rot="5400000">
            <a:off x="4629150" y="5124450"/>
            <a:ext cx="152400" cy="723900"/>
          </a:xfrm>
          <a:prstGeom prst="rightBrace">
            <a:avLst>
              <a:gd name="adj1" fmla="val 39583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648F8780-D842-4956-BC09-11BD06832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707063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lít</a:t>
            </a:r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3C9CB7BA-BCEE-4DD3-9B2E-EC8BA9F01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19601"/>
            <a:ext cx="91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lít mật ong</a:t>
            </a:r>
          </a:p>
        </p:txBody>
      </p:sp>
      <p:sp>
        <p:nvSpPr>
          <p:cNvPr id="15387" name="Text Box 27">
            <a:extLst>
              <a:ext uri="{FF2B5EF4-FFF2-40B4-BE49-F238E27FC236}">
                <a16:creationId xmlns:a16="http://schemas.microsoft.com/office/drawing/2014/main" id="{B3F38767-5AB1-4DC1-B323-B051F47AE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124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15388" name="Text Box 28">
            <a:extLst>
              <a:ext uri="{FF2B5EF4-FFF2-40B4-BE49-F238E27FC236}">
                <a16:creationId xmlns:a16="http://schemas.microsoft.com/office/drawing/2014/main" id="{6160E706-04CC-456E-945F-D1882F021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581401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 thứ hai có số lít mật ong là:</a:t>
            </a:r>
          </a:p>
        </p:txBody>
      </p:sp>
      <p:sp>
        <p:nvSpPr>
          <p:cNvPr id="15389" name="Text Box 29">
            <a:extLst>
              <a:ext uri="{FF2B5EF4-FFF2-40B4-BE49-F238E27FC236}">
                <a16:creationId xmlns:a16="http://schemas.microsoft.com/office/drawing/2014/main" id="{B07F749C-1034-459B-A1B0-200EBD95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+ 12 = 40 (lít)</a:t>
            </a:r>
          </a:p>
        </p:txBody>
      </p:sp>
      <p:sp>
        <p:nvSpPr>
          <p:cNvPr id="15390" name="Text Box 30">
            <a:extLst>
              <a:ext uri="{FF2B5EF4-FFF2-40B4-BE49-F238E27FC236}">
                <a16:creationId xmlns:a16="http://schemas.microsoft.com/office/drawing/2014/main" id="{2ADFFFD2-5659-4429-ACC4-D0D45378D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876801"/>
            <a:ext cx="403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thùng có số lít mật ong là: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id="{9298F711-3542-4551-8231-4F91A849E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638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+ 40 = 68 (lít)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id="{8B2B600E-B3E4-41C5-965F-51225A94A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64008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68 lít mậtong</a:t>
            </a:r>
          </a:p>
        </p:txBody>
      </p:sp>
      <p:sp>
        <p:nvSpPr>
          <p:cNvPr id="15393" name="Text Box 33">
            <a:extLst>
              <a:ext uri="{FF2B5EF4-FFF2-40B4-BE49-F238E27FC236}">
                <a16:creationId xmlns:a16="http://schemas.microsoft.com/office/drawing/2014/main" id="{41226E6E-DE2A-4579-958F-5B6CE0D88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429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lít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9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10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1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1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9" grpId="0"/>
      <p:bldP spid="15379" grpId="0"/>
      <p:bldP spid="15380" grpId="0"/>
      <p:bldP spid="15381" grpId="0" animBg="1"/>
      <p:bldP spid="15383" grpId="0" animBg="1"/>
      <p:bldP spid="15384" grpId="0" animBg="1"/>
      <p:bldP spid="15385" grpId="0"/>
      <p:bldP spid="15386" grpId="0"/>
      <p:bldP spid="15387" grpId="0"/>
      <p:bldP spid="15388" grpId="0"/>
      <p:bldP spid="15390" grpId="0"/>
      <p:bldP spid="15391" grpId="0"/>
      <p:bldP spid="15392" grpId="0"/>
      <p:bldP spid="153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>
            <a:extLst>
              <a:ext uri="{FF2B5EF4-FFF2-40B4-BE49-F238E27FC236}">
                <a16:creationId xmlns:a16="http://schemas.microsoft.com/office/drawing/2014/main" id="{0FADE05E-55F9-4F9A-A279-A34E8F138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* Bài 1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bến xe có 45 ôtô. Lúc đầu có 18 ôtô rời bến, sau đó thêm 17 ôtô nữa rời bến. Hỏi bến xe đó còn lại bao nhiêu ôtô? 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28F3CC70-72AD-46B8-B455-0940D53D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133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1E2AF118-E1CB-4F01-9924-A83B75C13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352800"/>
            <a:ext cx="41910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DF7B6E90-48F0-4899-83C1-4C3935441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03AE11D7-855B-4025-B565-7A3369CA6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8526C87F-C00E-435E-B644-372F880F6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id="{B9288172-17F3-4F83-AE58-D4DE81D1F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D6984E39-A820-4AC7-BA45-9716B8096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18 ôtô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B610DCF0-B025-49D2-877A-6C23F83F3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14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 :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00F832CD-73EC-499B-99B6-B78E4AF7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482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xe ô tô rời bến cả hai lần là :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050C55A5-E6C4-41B7-BD6C-4403E691E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05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18 + 17 = 35 (ôtô)</a:t>
            </a:r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A9CAF8AF-7FF0-4CDC-A3EB-3B76E29A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26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 xe còn lại số xe ôtô là :</a:t>
            </a:r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495FF103-8A57-430A-B1F3-4045F9104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0198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45 – 35 = 10 (ôtô) </a:t>
            </a: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082F5808-313B-412F-8F36-7FCE3C338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4008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10 xe ôtô</a:t>
            </a: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0E15B761-C31D-41A7-B503-FF667B27C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ôtô</a:t>
            </a:r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18373B2E-711A-4BBF-93B2-36601DF77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667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ôtô</a:t>
            </a:r>
          </a:p>
        </p:txBody>
      </p:sp>
      <p:sp>
        <p:nvSpPr>
          <p:cNvPr id="16413" name="AutoShape 29">
            <a:extLst>
              <a:ext uri="{FF2B5EF4-FFF2-40B4-BE49-F238E27FC236}">
                <a16:creationId xmlns:a16="http://schemas.microsoft.com/office/drawing/2014/main" id="{069F789C-FED3-4796-91C9-80B1C770D325}"/>
              </a:ext>
            </a:extLst>
          </p:cNvPr>
          <p:cNvSpPr>
            <a:spLocks/>
          </p:cNvSpPr>
          <p:nvPr/>
        </p:nvSpPr>
        <p:spPr bwMode="auto">
          <a:xfrm rot="5400000">
            <a:off x="4933950" y="1619250"/>
            <a:ext cx="342900" cy="4114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4" name="Text Box 30">
            <a:extLst>
              <a:ext uri="{FF2B5EF4-FFF2-40B4-BE49-F238E27FC236}">
                <a16:creationId xmlns:a16="http://schemas.microsoft.com/office/drawing/2014/main" id="{B5F2DF50-41A7-4607-8B33-A53A93150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886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ô tô</a:t>
            </a:r>
          </a:p>
        </p:txBody>
      </p:sp>
      <p:sp>
        <p:nvSpPr>
          <p:cNvPr id="16416" name="AutoShape 32">
            <a:extLst>
              <a:ext uri="{FF2B5EF4-FFF2-40B4-BE49-F238E27FC236}">
                <a16:creationId xmlns:a16="http://schemas.microsoft.com/office/drawing/2014/main" id="{8380FC6D-22F1-46EC-B229-8407AF46519C}"/>
              </a:ext>
            </a:extLst>
          </p:cNvPr>
          <p:cNvSpPr>
            <a:spLocks/>
          </p:cNvSpPr>
          <p:nvPr/>
        </p:nvSpPr>
        <p:spPr bwMode="auto">
          <a:xfrm rot="16200000">
            <a:off x="3924300" y="2247900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7" name="AutoShape 33">
            <a:extLst>
              <a:ext uri="{FF2B5EF4-FFF2-40B4-BE49-F238E27FC236}">
                <a16:creationId xmlns:a16="http://schemas.microsoft.com/office/drawing/2014/main" id="{1DEFA7CD-FB64-4733-9D0A-1F22A6C09838}"/>
              </a:ext>
            </a:extLst>
          </p:cNvPr>
          <p:cNvSpPr>
            <a:spLocks/>
          </p:cNvSpPr>
          <p:nvPr/>
        </p:nvSpPr>
        <p:spPr bwMode="auto">
          <a:xfrm rot="16200000">
            <a:off x="5562600" y="23622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8" name="Text Box 34">
            <a:extLst>
              <a:ext uri="{FF2B5EF4-FFF2-40B4-BE49-F238E27FC236}">
                <a16:creationId xmlns:a16="http://schemas.microsoft.com/office/drawing/2014/main" id="{5FDCEB3C-0797-429F-ADAE-68257A367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191001"/>
            <a:ext cx="426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xe ô tô còn lại sau lần rời bến thứ nhất là :</a:t>
            </a:r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3E6B6B7B-2EAE-4569-BB58-F60F67982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105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45 - 18 = 27 (ôtô)</a:t>
            </a:r>
          </a:p>
        </p:txBody>
      </p:sp>
      <p:sp>
        <p:nvSpPr>
          <p:cNvPr id="16420" name="Text Box 36">
            <a:extLst>
              <a:ext uri="{FF2B5EF4-FFF2-40B4-BE49-F238E27FC236}">
                <a16:creationId xmlns:a16="http://schemas.microsoft.com/office/drawing/2014/main" id="{715FE24A-4404-4A5B-9F6E-748A4AE63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638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 xe còn lại số xe ôtô là :</a:t>
            </a:r>
          </a:p>
        </p:txBody>
      </p:sp>
      <p:sp>
        <p:nvSpPr>
          <p:cNvPr id="16421" name="Text Box 37">
            <a:extLst>
              <a:ext uri="{FF2B5EF4-FFF2-40B4-BE49-F238E27FC236}">
                <a16:creationId xmlns:a16="http://schemas.microsoft.com/office/drawing/2014/main" id="{6F0C35A2-B72E-4442-A323-2B0A92E71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096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27 – 17  = 10 (ôtô) </a:t>
            </a:r>
          </a:p>
        </p:txBody>
      </p:sp>
      <p:sp>
        <p:nvSpPr>
          <p:cNvPr id="16422" name="Text Box 38">
            <a:extLst>
              <a:ext uri="{FF2B5EF4-FFF2-40B4-BE49-F238E27FC236}">
                <a16:creationId xmlns:a16="http://schemas.microsoft.com/office/drawing/2014/main" id="{40BDB19D-0A29-4BE0-B798-852CBE6B9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581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1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  <p:bldP spid="16392" grpId="0"/>
      <p:bldP spid="16402" grpId="0"/>
      <p:bldP spid="16405" grpId="0"/>
      <p:bldP spid="16406" grpId="0"/>
      <p:bldP spid="16407" grpId="0"/>
      <p:bldP spid="16408" grpId="0"/>
      <p:bldP spid="16409" grpId="0"/>
      <p:bldP spid="16410" grpId="0"/>
      <p:bldP spid="16411" grpId="0"/>
      <p:bldP spid="16412" grpId="0"/>
      <p:bldP spid="16413" grpId="0" animBg="1"/>
      <p:bldP spid="16414" grpId="0"/>
      <p:bldP spid="16416" grpId="0" animBg="1"/>
      <p:bldP spid="16417" grpId="0" animBg="1"/>
      <p:bldP spid="16418" grpId="0"/>
      <p:bldP spid="16419" grpId="0"/>
      <p:bldP spid="16420" grpId="0"/>
      <p:bldP spid="16421" grpId="0"/>
      <p:bldP spid="164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54DFF2F5-091B-46F2-8308-8E375805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r>
              <a:rPr lang="en-US" altLang="en-US" sz="2400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bài toán theo sơ đồ sau rồi giải bài toán đó.</a:t>
            </a:r>
          </a:p>
        </p:txBody>
      </p:sp>
      <p:grpSp>
        <p:nvGrpSpPr>
          <p:cNvPr id="72709" name="Group 5">
            <a:extLst>
              <a:ext uri="{FF2B5EF4-FFF2-40B4-BE49-F238E27FC236}">
                <a16:creationId xmlns:a16="http://schemas.microsoft.com/office/drawing/2014/main" id="{37495982-15AA-40C5-A4DA-22522337423E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514600"/>
            <a:ext cx="1447800" cy="152400"/>
            <a:chOff x="768" y="1872"/>
            <a:chExt cx="912" cy="96"/>
          </a:xfrm>
        </p:grpSpPr>
        <p:sp>
          <p:nvSpPr>
            <p:cNvPr id="5145" name="Line 6">
              <a:extLst>
                <a:ext uri="{FF2B5EF4-FFF2-40B4-BE49-F238E27FC236}">
                  <a16:creationId xmlns:a16="http://schemas.microsoft.com/office/drawing/2014/main" id="{0540E156-EC03-47C1-913C-D95AFD6FA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20"/>
              <a:ext cx="912" cy="0"/>
            </a:xfrm>
            <a:prstGeom prst="line">
              <a:avLst/>
            </a:prstGeom>
            <a:noFill/>
            <a:ln w="38100">
              <a:solidFill>
                <a:srgbClr val="0000D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7">
              <a:extLst>
                <a:ext uri="{FF2B5EF4-FFF2-40B4-BE49-F238E27FC236}">
                  <a16:creationId xmlns:a16="http://schemas.microsoft.com/office/drawing/2014/main" id="{67CDE352-4052-4320-8FAD-11DF2D30A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72"/>
              <a:ext cx="0" cy="96"/>
            </a:xfrm>
            <a:prstGeom prst="line">
              <a:avLst/>
            </a:prstGeom>
            <a:noFill/>
            <a:ln w="38100">
              <a:solidFill>
                <a:srgbClr val="0000D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Line 8">
              <a:extLst>
                <a:ext uri="{FF2B5EF4-FFF2-40B4-BE49-F238E27FC236}">
                  <a16:creationId xmlns:a16="http://schemas.microsoft.com/office/drawing/2014/main" id="{E29D6FC2-BE11-49A4-83B6-A2D3589CC8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72"/>
              <a:ext cx="0" cy="96"/>
            </a:xfrm>
            <a:prstGeom prst="line">
              <a:avLst/>
            </a:prstGeom>
            <a:noFill/>
            <a:ln w="38100">
              <a:solidFill>
                <a:srgbClr val="0000D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7" name="Line 25">
            <a:extLst>
              <a:ext uri="{FF2B5EF4-FFF2-40B4-BE49-F238E27FC236}">
                <a16:creationId xmlns:a16="http://schemas.microsoft.com/office/drawing/2014/main" id="{86455012-2212-4973-A0AF-2342A92071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352800"/>
            <a:ext cx="23622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26">
            <a:extLst>
              <a:ext uri="{FF2B5EF4-FFF2-40B4-BE49-F238E27FC236}">
                <a16:creationId xmlns:a16="http://schemas.microsoft.com/office/drawing/2014/main" id="{5F7C1A8B-D431-430E-ADE7-5B1AEE6A3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27">
            <a:extLst>
              <a:ext uri="{FF2B5EF4-FFF2-40B4-BE49-F238E27FC236}">
                <a16:creationId xmlns:a16="http://schemas.microsoft.com/office/drawing/2014/main" id="{ACC370BF-B8C0-4ACE-B353-1688E0C37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276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33">
            <a:extLst>
              <a:ext uri="{FF2B5EF4-FFF2-40B4-BE49-F238E27FC236}">
                <a16:creationId xmlns:a16="http://schemas.microsoft.com/office/drawing/2014/main" id="{0CEB5AB1-1AB8-4016-9F43-D098A4A82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1CE76AF9-651A-4E05-903A-C8A8B1F60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048001"/>
            <a:ext cx="2071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 :</a:t>
            </a:r>
            <a:r>
              <a:rPr lang="en-US" altLang="en-US" sz="28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89584C54-4BF8-4293-92E2-052D77C1D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733801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học sinh khá của lớp đó là:</a:t>
            </a:r>
          </a:p>
        </p:txBody>
      </p:sp>
      <p:sp>
        <p:nvSpPr>
          <p:cNvPr id="5162" name="Text Box 42">
            <a:extLst>
              <a:ext uri="{FF2B5EF4-FFF2-40B4-BE49-F238E27FC236}">
                <a16:creationId xmlns:a16="http://schemas.microsoft.com/office/drawing/2014/main" id="{F273596D-D4E9-4A2C-A168-08F344367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4267201"/>
            <a:ext cx="4043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+ 8 = 22 (học sinh)</a:t>
            </a: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8977642C-7FB1-4908-A0A9-65E896627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4800601"/>
            <a:ext cx="581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học sinh giỏi và khá của lớp đó là: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A7FAB733-7947-4E7E-93AB-A40702766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5334001"/>
            <a:ext cx="5173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+ 22 = 36 ( học sinh)</a:t>
            </a: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8BD4F8FE-5BCB-4ADC-BCD2-CF880636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172201"/>
            <a:ext cx="365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36 học sinh</a:t>
            </a:r>
          </a:p>
        </p:txBody>
      </p:sp>
      <p:sp>
        <p:nvSpPr>
          <p:cNvPr id="5169" name="Line 49">
            <a:extLst>
              <a:ext uri="{FF2B5EF4-FFF2-40B4-BE49-F238E27FC236}">
                <a16:creationId xmlns:a16="http://schemas.microsoft.com/office/drawing/2014/main" id="{003DB423-2849-4635-8C76-DA2687B93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76600"/>
            <a:ext cx="0" cy="152400"/>
          </a:xfrm>
          <a:prstGeom prst="line">
            <a:avLst/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0" name="Text Box 50">
            <a:extLst>
              <a:ext uri="{FF2B5EF4-FFF2-40B4-BE49-F238E27FC236}">
                <a16:creationId xmlns:a16="http://schemas.microsoft.com/office/drawing/2014/main" id="{CF28D09C-8931-4610-9DB7-BDDCEB6BC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1828800"/>
            <a:ext cx="181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bạn</a:t>
            </a:r>
          </a:p>
        </p:txBody>
      </p:sp>
      <p:sp>
        <p:nvSpPr>
          <p:cNvPr id="5171" name="Text Box 51">
            <a:extLst>
              <a:ext uri="{FF2B5EF4-FFF2-40B4-BE49-F238E27FC236}">
                <a16:creationId xmlns:a16="http://schemas.microsoft.com/office/drawing/2014/main" id="{D5FEEBA7-0CD3-4306-BFC7-2964B16E1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90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bạn</a:t>
            </a:r>
          </a:p>
        </p:txBody>
      </p:sp>
      <p:sp>
        <p:nvSpPr>
          <p:cNvPr id="5172" name="AutoShape 52">
            <a:extLst>
              <a:ext uri="{FF2B5EF4-FFF2-40B4-BE49-F238E27FC236}">
                <a16:creationId xmlns:a16="http://schemas.microsoft.com/office/drawing/2014/main" id="{0BA0610B-1EA8-4ABA-BAAA-F362D8EAEDBA}"/>
              </a:ext>
            </a:extLst>
          </p:cNvPr>
          <p:cNvSpPr>
            <a:spLocks/>
          </p:cNvSpPr>
          <p:nvPr/>
        </p:nvSpPr>
        <p:spPr bwMode="auto">
          <a:xfrm>
            <a:off x="5029200" y="2286000"/>
            <a:ext cx="76200" cy="12192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3" name="Text Box 53">
            <a:extLst>
              <a:ext uri="{FF2B5EF4-FFF2-40B4-BE49-F238E27FC236}">
                <a16:creationId xmlns:a16="http://schemas.microsoft.com/office/drawing/2014/main" id="{E035ED86-0D47-4E0B-9E6C-E62612B77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667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bạn</a:t>
            </a:r>
          </a:p>
        </p:txBody>
      </p:sp>
      <p:sp>
        <p:nvSpPr>
          <p:cNvPr id="5174" name="Text Box 54">
            <a:extLst>
              <a:ext uri="{FF2B5EF4-FFF2-40B4-BE49-F238E27FC236}">
                <a16:creationId xmlns:a16="http://schemas.microsoft.com/office/drawing/2014/main" id="{00501F20-C56E-4B27-9D55-26188901F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733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</a:t>
            </a:r>
          </a:p>
        </p:txBody>
      </p:sp>
      <p:sp>
        <p:nvSpPr>
          <p:cNvPr id="5175" name="Text Box 55">
            <a:extLst>
              <a:ext uri="{FF2B5EF4-FFF2-40B4-BE49-F238E27FC236}">
                <a16:creationId xmlns:a16="http://schemas.microsoft.com/office/drawing/2014/main" id="{A0943BCD-D79A-438A-98CB-4266EAD09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191000"/>
            <a:ext cx="3124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3B có 14 học sinh giỏi, số học sinh khá nhiều hơn 8 bạn. Hỏi lớp 3B có bao nhiêu bạn học sinh giỏi và khá.</a:t>
            </a:r>
          </a:p>
        </p:txBody>
      </p:sp>
      <p:sp>
        <p:nvSpPr>
          <p:cNvPr id="5176" name="AutoShape 56">
            <a:extLst>
              <a:ext uri="{FF2B5EF4-FFF2-40B4-BE49-F238E27FC236}">
                <a16:creationId xmlns:a16="http://schemas.microsoft.com/office/drawing/2014/main" id="{D6EDB77E-D1FC-4663-B038-BA08DD3DDD0A}"/>
              </a:ext>
            </a:extLst>
          </p:cNvPr>
          <p:cNvSpPr>
            <a:spLocks/>
          </p:cNvSpPr>
          <p:nvPr/>
        </p:nvSpPr>
        <p:spPr bwMode="auto">
          <a:xfrm rot="16200000">
            <a:off x="4305300" y="27813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7" name="AutoShape 57">
            <a:extLst>
              <a:ext uri="{FF2B5EF4-FFF2-40B4-BE49-F238E27FC236}">
                <a16:creationId xmlns:a16="http://schemas.microsoft.com/office/drawing/2014/main" id="{60E503DB-BFB5-4363-8C18-5296202D4FEA}"/>
              </a:ext>
            </a:extLst>
          </p:cNvPr>
          <p:cNvSpPr>
            <a:spLocks/>
          </p:cNvSpPr>
          <p:nvPr/>
        </p:nvSpPr>
        <p:spPr bwMode="auto">
          <a:xfrm rot="16200000">
            <a:off x="3124200" y="1676400"/>
            <a:ext cx="266700" cy="13335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8" name="Text Box 58">
            <a:extLst>
              <a:ext uri="{FF2B5EF4-FFF2-40B4-BE49-F238E27FC236}">
                <a16:creationId xmlns:a16="http://schemas.microsoft.com/office/drawing/2014/main" id="{2AEA3B55-F6D8-46D5-A88C-842D72226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54263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</a:rPr>
              <a:t>Giỏi</a:t>
            </a:r>
          </a:p>
        </p:txBody>
      </p:sp>
      <p:sp>
        <p:nvSpPr>
          <p:cNvPr id="5179" name="Text Box 59">
            <a:extLst>
              <a:ext uri="{FF2B5EF4-FFF2-40B4-BE49-F238E27FC236}">
                <a16:creationId xmlns:a16="http://schemas.microsoft.com/office/drawing/2014/main" id="{4B19878F-1E99-4D21-A284-CD69490DA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</a:rPr>
              <a:t>Khá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60" grpId="0"/>
      <p:bldP spid="5161" grpId="0"/>
      <p:bldP spid="5162" grpId="0"/>
      <p:bldP spid="5163" grpId="0"/>
      <p:bldP spid="5164" grpId="0"/>
      <p:bldP spid="5165" grpId="0"/>
      <p:bldP spid="5170" grpId="0"/>
      <p:bldP spid="5171" grpId="0"/>
      <p:bldP spid="5172" grpId="0" animBg="1"/>
      <p:bldP spid="5173" grpId="0"/>
      <p:bldP spid="5174" grpId="0"/>
      <p:bldP spid="5175" grpId="0"/>
      <p:bldP spid="5176" grpId="0" animBg="1"/>
      <p:bldP spid="5177" grpId="0" animBg="1"/>
      <p:bldP spid="5178" grpId="0"/>
      <p:bldP spid="5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>
            <a:extLst>
              <a:ext uri="{FF2B5EF4-FFF2-40B4-BE49-F238E27FC236}">
                <a16:creationId xmlns:a16="http://schemas.microsoft.com/office/drawing/2014/main" id="{56958F20-2E65-482A-9014-DC792ABD0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</a:t>
            </a:r>
            <a:r>
              <a:rPr lang="en-US" altLang="en-US" sz="2400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(theo mẫu):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E2975C5C-5D44-42BA-B7A7-1CABC6E8E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1"/>
            <a:ext cx="65532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990033"/>
                </a:solidFill>
              </a:rPr>
              <a:t>* Mẫu: Gấp 15 lên 3 lần, rồi cộng với 47.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15 x 3 = 45   ; 45 +  47 = 92                                                        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F0A50340-D7B3-4988-99BA-A5B473342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600201"/>
            <a:ext cx="2438400" cy="1839913"/>
          </a:xfrm>
          <a:prstGeom prst="rect">
            <a:avLst/>
          </a:prstGeom>
          <a:noFill/>
          <a:ln w="38100">
            <a:solidFill>
              <a:srgbClr val="0000D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  </a:t>
            </a:r>
            <a:r>
              <a:rPr lang="en-US" altLang="en-US" sz="2800" b="1">
                <a:solidFill>
                  <a:srgbClr val="990033"/>
                </a:solidFill>
              </a:rPr>
              <a:t>15 x 3 + 47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=    45  +  47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=         92</a:t>
            </a:r>
            <a:r>
              <a:rPr lang="en-US" altLang="en-US" sz="2800" b="1"/>
              <a:t> </a:t>
            </a:r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8949011D-AEB7-4363-9E54-524AE0D5D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19400"/>
            <a:ext cx="320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</a:rPr>
              <a:t>a. Gấp 12 lên 6 lần, rồi bớt đi 25.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E2C2BBA9-BF53-42A8-9C90-C84CF8AA6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1"/>
            <a:ext cx="2667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</a:rPr>
              <a:t>  12 x 6 – 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</a:rPr>
              <a:t>=   72   –  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</a:rPr>
              <a:t>=       47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702F1D79-CF73-4F05-B225-7BA29421F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886200"/>
            <a:ext cx="2895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b. Giảm 56 đi 7 lần, rồi bớt đi 5.</a:t>
            </a: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D6674E96-BCBA-4452-AF08-86F6FB09A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810000"/>
            <a:ext cx="2895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00"/>
                </a:solidFill>
              </a:rPr>
              <a:t>b. Giảm 42 đi 6 lần, rồi thêm 37.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C975EAE4-8BA0-4798-A021-B79101BC8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79988"/>
            <a:ext cx="30480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   56 : 7 –  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=     8    –  5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990033"/>
                </a:solidFill>
              </a:rPr>
              <a:t>=        3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AC36C830-7A69-47D3-88D2-ECE166C37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56188"/>
            <a:ext cx="30480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00"/>
                </a:solidFill>
              </a:rPr>
              <a:t>  42  : 6  +  37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00"/>
                </a:solidFill>
              </a:rPr>
              <a:t>=    7    + 37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00"/>
                </a:solidFill>
              </a:rPr>
              <a:t>=     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12" grpId="0"/>
      <p:bldP spid="21513" grpId="0" animBg="1"/>
      <p:bldP spid="21514" grpId="0"/>
      <p:bldP spid="21515" grpId="0"/>
      <p:bldP spid="21516" grpId="0"/>
      <p:bldP spid="21517" grpId="0"/>
      <p:bldP spid="21518" grpId="0"/>
      <p:bldP spid="215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97A6396-43F1-4EE0-8F90-76A686AF9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A2E5704-B3CE-4AFC-9430-EB8C56D1F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7172" name="Picture 2" descr="EJ023">
            <a:extLst>
              <a:ext uri="{FF2B5EF4-FFF2-40B4-BE49-F238E27FC236}">
                <a16:creationId xmlns:a16="http://schemas.microsoft.com/office/drawing/2014/main" id="{93C43456-3EE7-4C27-8ACD-E2B8C51D1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WordArt 8">
            <a:extLst>
              <a:ext uri="{FF2B5EF4-FFF2-40B4-BE49-F238E27FC236}">
                <a16:creationId xmlns:a16="http://schemas.microsoft.com/office/drawing/2014/main" id="{CA9C3EAB-6639-413A-AD06-510384ABE5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524000"/>
            <a:ext cx="7010400" cy="441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 panose="020B0A04020102020204" pitchFamily="34" charset="0"/>
              </a:rPr>
              <a:t>CHÀO CÁC EM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2020-11-25T02:00:24Z</dcterms:created>
  <dcterms:modified xsi:type="dcterms:W3CDTF">2020-11-25T02:00:41Z</dcterms:modified>
</cp:coreProperties>
</file>