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4" r:id="rId5"/>
    <p:sldId id="276" r:id="rId6"/>
    <p:sldId id="277" r:id="rId7"/>
    <p:sldId id="278" r:id="rId8"/>
    <p:sldId id="261" r:id="rId9"/>
    <p:sldId id="264" r:id="rId10"/>
    <p:sldId id="265" r:id="rId11"/>
    <p:sldId id="266" r:id="rId12"/>
    <p:sldId id="267" r:id="rId13"/>
    <p:sldId id="273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DDE6-9AAE-428D-BF7E-D4DF5525F51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5752C-57D8-4B1C-8B8B-2B65F8C7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62E795F-8A9A-45C5-8C24-A341D54312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51E76BA-387D-4089-A1CB-247B980A56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D8840E1-25DD-4F98-BB96-F85918DE4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DF904-A275-44AE-BC88-4880FC43AE5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49CE-67DF-4EFA-A8F6-D5592792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5B11-473F-4D15-B2FD-B2E3719E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AE8D6-75AC-4B69-9C78-7E1CBB00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76FB-76DC-4B9F-A158-155A71ED3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7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B8B7-8018-41A7-A6AE-F0DA20CD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194F-9CAD-4428-8539-46704081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2843-74B7-4200-8F9B-D11E4BCC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51E92-BE65-48DC-97B0-61C659668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2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DA7DA-2651-4A20-B87B-5D4FF38E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7C27-AB9C-4EE0-8DE0-85DC29C1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CC8B-888B-4094-BFD1-CF8BF1B4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3D58E-D74D-42E0-81E6-86605C989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70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0ACFB-ECE2-47E1-BA1C-6CE78E50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B4A2-E641-493C-8128-2E0029B8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5318-281D-4BAF-85A9-6240D091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0B38-E8A2-46BD-AF95-F9CF66E80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74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8F29-13E6-49EE-A769-C8E6A15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92D9-79A2-4AB9-ACA7-F81D6248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B006D-B8CE-4520-ABB0-3DF1D04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EF1D5-C77C-4AF5-854D-CF74EB74A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28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318F63-8BA4-4A62-875E-B0184DAE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0BD545-96DC-4F74-9ADB-7DFFAD8B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2BC15-0196-468F-ACE1-A201BF51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91B0-E328-4291-BC06-7258B053B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8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7BEED2-6D28-4728-B514-A620739E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3BDC00-7BD0-4208-B6C3-84567DB2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28519D-5997-4423-A791-CF40815F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39CB3-87CD-4466-A197-632A6BBDB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71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D6E368-ACE6-4ABD-9568-175A86FE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B9790F-A41B-4A2B-9122-6378F2DB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B55316-DAC7-4CEE-A1DB-CF9B7FC1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EB282-7B8F-4497-B9F8-29A117865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31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BEC0F4-EF9C-47FF-9531-D2C7F2FD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1A4AB7-9031-4241-A6D8-618B0AD7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4F8B60-EE42-4AFB-B73D-E6EA22AC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B9F90-AB10-46E6-BE75-01473ACE7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9E73FB-E1AC-49AA-B5C6-F9C28399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9F0DB3-F71E-48D5-964B-C6DA7407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981DC-886D-4370-BB95-62162629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279E9-7C29-407A-A42E-EA53EB4BB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50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44D2A9-B104-49CD-908B-68A36FD8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D04AEE-B5D7-4703-B743-02D428D9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9B622-EA32-457B-866A-D25B5342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11AB-28CE-4682-94A2-D0255B3E6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54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6EFD11-D367-42D0-B4DA-C375066AC3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A90F28-83F6-4002-BA2C-EE0A414BF5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6B266-E17B-4BE8-8EDA-074BA54EF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F7F51-C48D-4621-AC81-3AE1AD425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FC40C-EFF2-4115-ACC3-2FAF2412E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2B6BB74-5B85-4CE6-9FC7-299652B8F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1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B4D1D8D3-E49F-40D0-AEE0-3F27642A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FF0000"/>
                </a:solidFill>
              </a:rPr>
              <a:t>Bài 1</a:t>
            </a:r>
            <a:r>
              <a:rPr lang="en-US" altLang="en-US" sz="3200">
                <a:solidFill>
                  <a:srgbClr val="FF0000"/>
                </a:solidFill>
              </a:rPr>
              <a:t> :</a:t>
            </a:r>
            <a:r>
              <a:rPr lang="en-US" altLang="en-US" sz="3200">
                <a:solidFill>
                  <a:prstClr val="black"/>
                </a:solidFill>
              </a:rPr>
              <a:t> Tìm các từ : 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738CC7B-2792-49E7-908D-2F77A153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905000"/>
            <a:ext cx="8361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en-US" sz="3200">
                <a:solidFill>
                  <a:prstClr val="black"/>
                </a:solidFill>
              </a:rPr>
              <a:t> Chỉ trẻ em .                          </a:t>
            </a:r>
            <a:r>
              <a:rPr lang="en-US" altLang="en-US" sz="3200">
                <a:solidFill>
                  <a:srgbClr val="FF0000"/>
                </a:solidFill>
              </a:rPr>
              <a:t>M</a:t>
            </a:r>
            <a:r>
              <a:rPr lang="en-US" altLang="en-US" sz="3200">
                <a:solidFill>
                  <a:prstClr val="black"/>
                </a:solidFill>
              </a:rPr>
              <a:t>: thiếu niên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8DE1F62-4949-46BF-9717-91ED3158E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90800"/>
            <a:ext cx="1018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b. Chỉ tính nết của trẻ em      </a:t>
            </a:r>
            <a:r>
              <a:rPr lang="en-US" altLang="en-US" sz="3200">
                <a:solidFill>
                  <a:srgbClr val="FF0000"/>
                </a:solidFill>
              </a:rPr>
              <a:t> M</a:t>
            </a:r>
            <a:r>
              <a:rPr lang="en-US" altLang="en-US" sz="3200">
                <a:solidFill>
                  <a:prstClr val="black"/>
                </a:solidFill>
              </a:rPr>
              <a:t>: ngoan ngoãn   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7497CA6-8F04-4AC1-A57D-778CADF26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4290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c. Chỉ tình cảm hoặc sự chăm sóc của người lớn đối với trẻ em.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                                                  M </a:t>
            </a:r>
            <a:r>
              <a:rPr lang="en-US" altLang="en-US" sz="3200">
                <a:solidFill>
                  <a:prstClr val="black"/>
                </a:solidFill>
              </a:rPr>
              <a:t>: thương yêu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50px-Orthotomus_sutorius">
            <a:extLst>
              <a:ext uri="{FF2B5EF4-FFF2-40B4-BE49-F238E27FC236}">
                <a16:creationId xmlns:a16="http://schemas.microsoft.com/office/drawing/2014/main" id="{29CE5E4B-DF2A-468C-9226-DB005939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7848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A03DB40-EEBE-4769-9984-0B14214F4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0000"/>
                </a:solidFill>
              </a:rPr>
              <a:t>Bài 3</a:t>
            </a:r>
            <a:r>
              <a:rPr lang="en-US" altLang="en-US"/>
              <a:t> 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22564CC7-1B65-448B-B8B7-33E620CE7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954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Đặt câu hỏi cho bộ phận câu được in đậm :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EF2904C1-35AB-42D3-AAFB-4609987E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1"/>
            <a:ext cx="830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FF"/>
                </a:solidFill>
              </a:rPr>
              <a:t>a. </a:t>
            </a:r>
            <a:r>
              <a:rPr lang="en-US" altLang="en-US" sz="3200">
                <a:solidFill>
                  <a:srgbClr val="0000FF"/>
                </a:solidFill>
              </a:rPr>
              <a:t>Cây tre</a:t>
            </a:r>
            <a:r>
              <a:rPr lang="en-US" altLang="en-US" b="0">
                <a:solidFill>
                  <a:srgbClr val="0000FF"/>
                </a:solidFill>
              </a:rPr>
              <a:t> là hình ảnh thân thuộc của làng quê Việt Nam.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D820B58A-6544-46C4-BEA5-0845FB7E5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1"/>
            <a:ext cx="830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FF"/>
                </a:solidFill>
              </a:rPr>
              <a:t>b. </a:t>
            </a:r>
            <a:r>
              <a:rPr lang="en-US" altLang="en-US" sz="3200">
                <a:solidFill>
                  <a:srgbClr val="0000FF"/>
                </a:solidFill>
              </a:rPr>
              <a:t>Thiếu nhi</a:t>
            </a:r>
            <a:r>
              <a:rPr lang="en-US" altLang="en-US" b="0">
                <a:solidFill>
                  <a:srgbClr val="0000FF"/>
                </a:solidFill>
              </a:rPr>
              <a:t> là những chủ nhân tương lai của Tổ Quốc.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FC240332-DCF4-42A7-975A-0555261C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910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FF"/>
                </a:solidFill>
              </a:rPr>
              <a:t>c.Đội Thiếu niên Tiền phong Hồ Chí Minh </a:t>
            </a:r>
            <a:r>
              <a:rPr lang="en-US" altLang="en-US" sz="3200">
                <a:solidFill>
                  <a:srgbClr val="0000FF"/>
                </a:solidFill>
              </a:rPr>
              <a:t>là tổ chức tập hợp và rèn luyện thiếu niên Việt Nam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B6E68368-F73A-4650-8442-DE423884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3810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FF"/>
                </a:solidFill>
              </a:rPr>
              <a:t>         </a:t>
            </a:r>
            <a:r>
              <a:rPr lang="en-US" altLang="en-US" sz="2600" b="0">
                <a:solidFill>
                  <a:srgbClr val="0000FF"/>
                </a:solidFill>
              </a:rPr>
              <a:t>là hình ảnh thân thuộc của làng quê Việt Nam</a:t>
            </a:r>
            <a:r>
              <a:rPr lang="en-US" altLang="en-US" b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F09E5D9C-1D75-4AE5-A427-69153B369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914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24722A00-0926-4538-9221-C9722667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558925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660066"/>
                </a:solidFill>
              </a:rPr>
              <a:t>Cái gì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18AC55E4-5359-4F08-B1D1-42CEA3477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1558926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660066"/>
                </a:solidFill>
              </a:rPr>
              <a:t> </a:t>
            </a:r>
            <a:r>
              <a:rPr lang="en-US" altLang="en-US" sz="3200">
                <a:solidFill>
                  <a:srgbClr val="FF0000"/>
                </a:solidFill>
              </a:rPr>
              <a:t>  Cái gì</a:t>
            </a:r>
            <a:r>
              <a:rPr lang="en-US" altLang="en-US" sz="3200">
                <a:solidFill>
                  <a:srgbClr val="660066"/>
                </a:solidFill>
              </a:rPr>
              <a:t> </a:t>
            </a:r>
            <a:r>
              <a:rPr lang="en-US" altLang="en-US">
                <a:solidFill>
                  <a:prstClr val="black"/>
                </a:solidFill>
              </a:rPr>
              <a:t>là hình ảnh thân thuộc của làng quê Việt Nam?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4739459F-AB2B-4ACF-9AA0-A499937D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1"/>
            <a:ext cx="944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0000FF"/>
                </a:solidFill>
              </a:rPr>
              <a:t>  b. </a:t>
            </a:r>
            <a:r>
              <a:rPr lang="en-US" altLang="en-US" sz="2600">
                <a:solidFill>
                  <a:srgbClr val="0000FF"/>
                </a:solidFill>
              </a:rPr>
              <a:t>Thiếu nhi</a:t>
            </a:r>
            <a:r>
              <a:rPr lang="en-US" altLang="en-US" sz="2600" b="0">
                <a:solidFill>
                  <a:srgbClr val="0000FF"/>
                </a:solidFill>
              </a:rPr>
              <a:t> là những chủ nhân tương lai của Tổ Quốc.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959BD6D8-54DA-4130-89FE-4C8A962C7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Ai</a:t>
            </a:r>
            <a:r>
              <a:rPr lang="en-US" altLang="en-US">
                <a:solidFill>
                  <a:prstClr val="black"/>
                </a:solidFill>
              </a:rPr>
              <a:t> là những chủ nhân tương lai của Tổ Quốc ?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46E00B41-17F1-46F3-A4EA-8F0981C0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48201"/>
            <a:ext cx="8915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FF"/>
                </a:solidFill>
              </a:rPr>
              <a:t>  c. </a:t>
            </a:r>
            <a:r>
              <a:rPr lang="en-US" altLang="en-US" sz="2700" b="0">
                <a:solidFill>
                  <a:srgbClr val="0000FF"/>
                </a:solidFill>
              </a:rPr>
              <a:t>Đội Thiếu niên Tiền phong Hồ Chí Minh </a:t>
            </a:r>
            <a:r>
              <a:rPr lang="en-US" altLang="en-US" sz="2700">
                <a:solidFill>
                  <a:srgbClr val="0000FF"/>
                </a:solidFill>
              </a:rPr>
              <a:t>là tổ chức tập hợp và rèn luyên thiếu niên Việt Nam.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E0B8C969-D8EC-49CD-BEBF-E51BE505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150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Đội thiếu niên Tiền phong Hồ Chí Minh </a:t>
            </a:r>
            <a:r>
              <a:rPr lang="en-US" altLang="en-US" sz="3200">
                <a:solidFill>
                  <a:srgbClr val="FF0000"/>
                </a:solidFill>
              </a:rPr>
              <a:t>là gì</a:t>
            </a:r>
            <a:r>
              <a:rPr lang="en-US" altLang="en-US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D48EFA49-13BB-46B6-8B78-27A86087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1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a</a:t>
            </a:r>
            <a:r>
              <a:rPr lang="en-US" altLang="en-US">
                <a:solidFill>
                  <a:srgbClr val="0000FF"/>
                </a:solidFill>
              </a:rPr>
              <a:t>. Cây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/>
      <p:bldP spid="13318" grpId="1"/>
      <p:bldP spid="13321" grpId="0"/>
      <p:bldP spid="13322" grpId="0"/>
      <p:bldP spid="13323" grpId="0"/>
      <p:bldP spid="13324" grpId="0"/>
      <p:bldP spid="13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1.jpg">
            <a:extLst>
              <a:ext uri="{FF2B5EF4-FFF2-40B4-BE49-F238E27FC236}">
                <a16:creationId xmlns:a16="http://schemas.microsoft.com/office/drawing/2014/main" id="{0D3EE043-6CF5-42CB-91AC-81E26A3AA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822038-7C55-4B12-A0CC-70929E61AF0E}"/>
              </a:ext>
            </a:extLst>
          </p:cNvPr>
          <p:cNvSpPr/>
          <p:nvPr/>
        </p:nvSpPr>
        <p:spPr>
          <a:xfrm>
            <a:off x="304800" y="838200"/>
            <a:ext cx="9296400" cy="144655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 charset="0"/>
              </a:rPr>
              <a:t>Chơi</a:t>
            </a:r>
            <a:r>
              <a:rPr lang="en-US" sz="8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 charset="0"/>
              </a:rPr>
              <a:t> </a:t>
            </a:r>
            <a:r>
              <a:rPr lang="en-US" sz="88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 charset="0"/>
              </a:rPr>
              <a:t>mà</a:t>
            </a:r>
            <a:r>
              <a:rPr lang="en-US" sz="8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 charset="0"/>
              </a:rPr>
              <a:t> </a:t>
            </a:r>
            <a:r>
              <a:rPr lang="en-US" sz="88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 charset="0"/>
              </a:rPr>
              <a:t>học</a:t>
            </a:r>
            <a:endParaRPr lang="en-US" sz="88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14340" name="Picture 7" descr="BEE10.jpg">
            <a:extLst>
              <a:ext uri="{FF2B5EF4-FFF2-40B4-BE49-F238E27FC236}">
                <a16:creationId xmlns:a16="http://schemas.microsoft.com/office/drawing/2014/main" id="{BCBC5039-C888-4EE0-B65A-AD4159687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228601"/>
            <a:ext cx="1604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03.jpg">
            <a:extLst>
              <a:ext uri="{FF2B5EF4-FFF2-40B4-BE49-F238E27FC236}">
                <a16:creationId xmlns:a16="http://schemas.microsoft.com/office/drawing/2014/main" id="{7F41C7EB-05E5-417E-A05A-542076C14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">
            <a:extLst>
              <a:ext uri="{FF2B5EF4-FFF2-40B4-BE49-F238E27FC236}">
                <a16:creationId xmlns:a16="http://schemas.microsoft.com/office/drawing/2014/main" id="{FB222612-2006-4D4E-A7DB-09F580829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14401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CF714F14-1E73-47A0-AF9E-BC718AAE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1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FF"/>
                </a:solidFill>
              </a:rPr>
              <a:t>     Từ nào sau không chỉ tính nết tốt của trẻ em :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F7CF7B0F-345A-4F56-9484-A4A1CE3F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8288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660066"/>
                </a:solidFill>
              </a:rPr>
              <a:t>a. ngoan ngoãn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CA7AF375-7F26-4BC2-A0FD-30EE4D4D0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2605089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660066"/>
                </a:solidFill>
              </a:rPr>
              <a:t>b. lười nhác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2B50D047-B63B-4CC2-B013-FA87EE09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3378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660066"/>
                </a:solidFill>
              </a:rPr>
              <a:t>c. thật thà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E4693CF7-0EE0-418D-A267-E68CA68F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4067175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660066"/>
                </a:solidFill>
              </a:rPr>
              <a:t>d. chăm chỉ </a:t>
            </a:r>
          </a:p>
        </p:txBody>
      </p:sp>
      <p:sp>
        <p:nvSpPr>
          <p:cNvPr id="15388" name="Oval 28">
            <a:extLst>
              <a:ext uri="{FF2B5EF4-FFF2-40B4-BE49-F238E27FC236}">
                <a16:creationId xmlns:a16="http://schemas.microsoft.com/office/drawing/2014/main" id="{3564C5CE-2041-4845-8634-207E8EA9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2574925"/>
            <a:ext cx="685800" cy="685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5370" name="Picture 31">
            <a:extLst>
              <a:ext uri="{FF2B5EF4-FFF2-40B4-BE49-F238E27FC236}">
                <a16:creationId xmlns:a16="http://schemas.microsoft.com/office/drawing/2014/main" id="{38E62FCE-B37D-43D3-AA8E-247B79EA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2438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WordArt 32">
            <a:extLst>
              <a:ext uri="{FF2B5EF4-FFF2-40B4-BE49-F238E27FC236}">
                <a16:creationId xmlns:a16="http://schemas.microsoft.com/office/drawing/2014/main" id="{19F28C00-C4B2-4F40-8133-DC0D38A8B0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0389" y="2590801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5</a:t>
            </a:r>
          </a:p>
        </p:txBody>
      </p:sp>
      <p:sp>
        <p:nvSpPr>
          <p:cNvPr id="24" name="WordArt 33">
            <a:extLst>
              <a:ext uri="{FF2B5EF4-FFF2-40B4-BE49-F238E27FC236}">
                <a16:creationId xmlns:a16="http://schemas.microsoft.com/office/drawing/2014/main" id="{2A4EE874-FF19-4292-9A31-FE88E4909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0388" y="2590801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4</a:t>
            </a:r>
          </a:p>
        </p:txBody>
      </p:sp>
      <p:sp>
        <p:nvSpPr>
          <p:cNvPr id="25" name="WordArt 34">
            <a:extLst>
              <a:ext uri="{FF2B5EF4-FFF2-40B4-BE49-F238E27FC236}">
                <a16:creationId xmlns:a16="http://schemas.microsoft.com/office/drawing/2014/main" id="{ADAEB5D8-2740-42F8-8684-C75A3EA4D6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0388" y="2514601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3</a:t>
            </a:r>
          </a:p>
        </p:txBody>
      </p:sp>
      <p:sp>
        <p:nvSpPr>
          <p:cNvPr id="26" name="WordArt 35">
            <a:extLst>
              <a:ext uri="{FF2B5EF4-FFF2-40B4-BE49-F238E27FC236}">
                <a16:creationId xmlns:a16="http://schemas.microsoft.com/office/drawing/2014/main" id="{25F184B2-0516-4CF0-90EF-DAB7E24AFF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4188" y="2514601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2</a:t>
            </a:r>
          </a:p>
        </p:txBody>
      </p:sp>
      <p:sp>
        <p:nvSpPr>
          <p:cNvPr id="27" name="WordArt 36">
            <a:extLst>
              <a:ext uri="{FF2B5EF4-FFF2-40B4-BE49-F238E27FC236}">
                <a16:creationId xmlns:a16="http://schemas.microsoft.com/office/drawing/2014/main" id="{31D32DB3-68AC-4278-B278-7117D8E7F7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0388" y="2590801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1</a:t>
            </a: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689545D4-58D1-4A3E-A8FD-E3619EB69869}"/>
              </a:ext>
            </a:extLst>
          </p:cNvPr>
          <p:cNvGrpSpPr>
            <a:grpSpLocks/>
          </p:cNvGrpSpPr>
          <p:nvPr/>
        </p:nvGrpSpPr>
        <p:grpSpPr bwMode="auto">
          <a:xfrm>
            <a:off x="8612188" y="1981201"/>
            <a:ext cx="2055812" cy="2055813"/>
            <a:chOff x="4656" y="-192"/>
            <a:chExt cx="1295" cy="1295"/>
          </a:xfrm>
        </p:grpSpPr>
        <p:sp>
          <p:nvSpPr>
            <p:cNvPr id="15377" name="AutoShape 38">
              <a:extLst>
                <a:ext uri="{FF2B5EF4-FFF2-40B4-BE49-F238E27FC236}">
                  <a16:creationId xmlns:a16="http://schemas.microsoft.com/office/drawing/2014/main" id="{3923BB89-0A69-4C7F-8CCF-94D06DD3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378" name="WordArt 39">
              <a:extLst>
                <a:ext uri="{FF2B5EF4-FFF2-40B4-BE49-F238E27FC236}">
                  <a16:creationId xmlns:a16="http://schemas.microsoft.com/office/drawing/2014/main" id="{E2CBB068-97DF-4998-B23F-9044BE362A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HelvetIns" panose="020B7200000000000000" pitchFamily="34" charset="0"/>
                </a:rPr>
                <a:t>HÕt giê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15374" grpId="0"/>
      <p:bldP spid="15375" grpId="0"/>
      <p:bldP spid="15376" grpId="0"/>
      <p:bldP spid="153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8" descr="02.jpg">
            <a:extLst>
              <a:ext uri="{FF2B5EF4-FFF2-40B4-BE49-F238E27FC236}">
                <a16:creationId xmlns:a16="http://schemas.microsoft.com/office/drawing/2014/main" id="{A6B91F53-EDEC-4DEC-826F-42074CE4C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avatar125612_11">
            <a:extLst>
              <a:ext uri="{FF2B5EF4-FFF2-40B4-BE49-F238E27FC236}">
                <a16:creationId xmlns:a16="http://schemas.microsoft.com/office/drawing/2014/main" id="{E5ED57D9-F003-4500-BF3B-641CC50B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049">
            <a:off x="8610600" y="5334000"/>
            <a:ext cx="12192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2">
            <a:extLst>
              <a:ext uri="{FF2B5EF4-FFF2-40B4-BE49-F238E27FC236}">
                <a16:creationId xmlns:a16="http://schemas.microsoft.com/office/drawing/2014/main" id="{36F27765-FF7E-4C92-87F3-7D2785C86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1"/>
            <a:ext cx="8458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black"/>
                </a:solidFill>
              </a:rPr>
              <a:t>    </a:t>
            </a:r>
            <a:r>
              <a:rPr lang="en-US" altLang="en-US" sz="2600">
                <a:solidFill>
                  <a:srgbClr val="FF0000"/>
                </a:solidFill>
              </a:rPr>
              <a:t>Trong các câu sau, câu nào thuộc mẫu câu “Ai là gì?”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1C77D671-A8C3-4C48-B7E8-0F0C38B1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1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c.Câu lạc bộ thiếu nhi là nơi chúng em vui chơi,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 rèn luyện, học tập.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7E086E25-7AE8-451F-961F-FD74FAF3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a. Câu lạc bộ thiếu nhi tổ chức rất nhiều trò chơi học tập.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B7091F5E-2699-4208-B474-B9FCF546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b.Câu lạc bộ thiếu nhi rất bổ ích.</a:t>
            </a:r>
          </a:p>
        </p:txBody>
      </p:sp>
      <p:sp>
        <p:nvSpPr>
          <p:cNvPr id="14368" name="Oval 32">
            <a:extLst>
              <a:ext uri="{FF2B5EF4-FFF2-40B4-BE49-F238E27FC236}">
                <a16:creationId xmlns:a16="http://schemas.microsoft.com/office/drawing/2014/main" id="{837FFC4B-A8C3-4836-8F2C-0D3B2CF72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657600"/>
            <a:ext cx="609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6393" name="Picture 31">
            <a:extLst>
              <a:ext uri="{FF2B5EF4-FFF2-40B4-BE49-F238E27FC236}">
                <a16:creationId xmlns:a16="http://schemas.microsoft.com/office/drawing/2014/main" id="{F0026121-9CDF-4352-A186-0E1B8766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938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WordArt 32">
            <a:extLst>
              <a:ext uri="{FF2B5EF4-FFF2-40B4-BE49-F238E27FC236}">
                <a16:creationId xmlns:a16="http://schemas.microsoft.com/office/drawing/2014/main" id="{50C5194F-A250-436F-B54D-E131285391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1" y="5411789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5</a:t>
            </a:r>
          </a:p>
        </p:txBody>
      </p:sp>
      <p:sp>
        <p:nvSpPr>
          <p:cNvPr id="22" name="WordArt 33">
            <a:extLst>
              <a:ext uri="{FF2B5EF4-FFF2-40B4-BE49-F238E27FC236}">
                <a16:creationId xmlns:a16="http://schemas.microsoft.com/office/drawing/2014/main" id="{91580208-3F47-44AE-9BFD-B78E01A564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411789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4</a:t>
            </a:r>
          </a:p>
        </p:txBody>
      </p:sp>
      <p:sp>
        <p:nvSpPr>
          <p:cNvPr id="23" name="WordArt 34">
            <a:extLst>
              <a:ext uri="{FF2B5EF4-FFF2-40B4-BE49-F238E27FC236}">
                <a16:creationId xmlns:a16="http://schemas.microsoft.com/office/drawing/2014/main" id="{0E001E37-C8A0-464C-B2C5-AAA0E65DBB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335589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3</a:t>
            </a:r>
          </a:p>
        </p:txBody>
      </p:sp>
      <p:sp>
        <p:nvSpPr>
          <p:cNvPr id="24" name="WordArt 35">
            <a:extLst>
              <a:ext uri="{FF2B5EF4-FFF2-40B4-BE49-F238E27FC236}">
                <a16:creationId xmlns:a16="http://schemas.microsoft.com/office/drawing/2014/main" id="{D0981E6E-2002-45FD-992B-DBC4A7CC18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5335589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2</a:t>
            </a:r>
          </a:p>
        </p:txBody>
      </p:sp>
      <p:sp>
        <p:nvSpPr>
          <p:cNvPr id="25" name="WordArt 36">
            <a:extLst>
              <a:ext uri="{FF2B5EF4-FFF2-40B4-BE49-F238E27FC236}">
                <a16:creationId xmlns:a16="http://schemas.microsoft.com/office/drawing/2014/main" id="{690C5724-3A2A-4BD6-80EF-DB8D6B5CC3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411789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1</a:t>
            </a: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7045D15A-032B-46EF-8490-4124626DE018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4802188"/>
            <a:ext cx="2055813" cy="2055812"/>
            <a:chOff x="4656" y="-192"/>
            <a:chExt cx="1295" cy="1295"/>
          </a:xfrm>
        </p:grpSpPr>
        <p:sp>
          <p:nvSpPr>
            <p:cNvPr id="16400" name="AutoShape 38">
              <a:extLst>
                <a:ext uri="{FF2B5EF4-FFF2-40B4-BE49-F238E27FC236}">
                  <a16:creationId xmlns:a16="http://schemas.microsoft.com/office/drawing/2014/main" id="{2835534D-0BDB-4EDF-8F59-BE82F79C8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01" name="WordArt 39">
              <a:extLst>
                <a:ext uri="{FF2B5EF4-FFF2-40B4-BE49-F238E27FC236}">
                  <a16:creationId xmlns:a16="http://schemas.microsoft.com/office/drawing/2014/main" id="{CECF2F76-45BC-426E-95C2-FE73CC52B6C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RevueH" panose="020B7200000000000000" pitchFamily="34" charset="0"/>
                </a:rPr>
                <a:t>HÕt giê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  <p:bldP spid="14350" grpId="0"/>
      <p:bldP spid="14351" grpId="0"/>
      <p:bldP spid="143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ABF07634-6897-4676-A2AE-1E238C48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9601"/>
            <a:ext cx="861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333300"/>
                </a:solidFill>
              </a:rPr>
              <a:t>     Điền từ vào chỗ chấm sau sao thích hợp:</a:t>
            </a:r>
          </a:p>
        </p:txBody>
      </p:sp>
      <p:sp>
        <p:nvSpPr>
          <p:cNvPr id="17411" name="Text Box 6">
            <a:extLst>
              <a:ext uri="{FF2B5EF4-FFF2-40B4-BE49-F238E27FC236}">
                <a16:creationId xmlns:a16="http://schemas.microsoft.com/office/drawing/2014/main" id="{CD7FA9B0-B84E-4C6A-93B7-C6604860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860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660066"/>
                </a:solidFill>
              </a:rPr>
              <a:t>…………….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8E6F3AA4-4BD0-40D3-99E5-FC95B7577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098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660066"/>
                </a:solidFill>
              </a:rPr>
              <a:t>là đầu cơ nghiệp.</a:t>
            </a:r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622C8946-6949-4A23-89CB-0C0315E5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90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a. Con trâu</a:t>
            </a:r>
          </a:p>
        </p:txBody>
      </p:sp>
      <p:sp>
        <p:nvSpPr>
          <p:cNvPr id="17414" name="Text Box 9">
            <a:extLst>
              <a:ext uri="{FF2B5EF4-FFF2-40B4-BE49-F238E27FC236}">
                <a16:creationId xmlns:a16="http://schemas.microsoft.com/office/drawing/2014/main" id="{E640A122-85FE-4A01-BB18-063CDA44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386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b. Con bò</a:t>
            </a:r>
          </a:p>
        </p:txBody>
      </p:sp>
      <p:sp>
        <p:nvSpPr>
          <p:cNvPr id="17415" name="Text Box 10">
            <a:extLst>
              <a:ext uri="{FF2B5EF4-FFF2-40B4-BE49-F238E27FC236}">
                <a16:creationId xmlns:a16="http://schemas.microsoft.com/office/drawing/2014/main" id="{5704ED86-95C2-42C1-A582-A33C672BB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c. Con người</a:t>
            </a:r>
          </a:p>
        </p:txBody>
      </p:sp>
      <p:sp>
        <p:nvSpPr>
          <p:cNvPr id="17416" name="Text Box 11">
            <a:extLst>
              <a:ext uri="{FF2B5EF4-FFF2-40B4-BE49-F238E27FC236}">
                <a16:creationId xmlns:a16="http://schemas.microsoft.com/office/drawing/2014/main" id="{2F136E47-77D3-4CBE-9A03-FE856681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2578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d. Con lừa</a:t>
            </a: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F35E17B5-4101-423B-A13C-F121195A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90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a. Con trâu</a:t>
            </a:r>
          </a:p>
        </p:txBody>
      </p:sp>
      <p:pic>
        <p:nvPicPr>
          <p:cNvPr id="17418" name="Picture 31">
            <a:extLst>
              <a:ext uri="{FF2B5EF4-FFF2-40B4-BE49-F238E27FC236}">
                <a16:creationId xmlns:a16="http://schemas.microsoft.com/office/drawing/2014/main" id="{ABE6FFB6-0583-4BAE-9FDB-1A42F560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53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" name="WordArt 32">
            <a:extLst>
              <a:ext uri="{FF2B5EF4-FFF2-40B4-BE49-F238E27FC236}">
                <a16:creationId xmlns:a16="http://schemas.microsoft.com/office/drawing/2014/main" id="{8EAA375F-3137-407B-A829-C573F47C91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39201" y="5105401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5</a:t>
            </a:r>
          </a:p>
        </p:txBody>
      </p:sp>
      <p:sp>
        <p:nvSpPr>
          <p:cNvPr id="23" name="WordArt 33">
            <a:extLst>
              <a:ext uri="{FF2B5EF4-FFF2-40B4-BE49-F238E27FC236}">
                <a16:creationId xmlns:a16="http://schemas.microsoft.com/office/drawing/2014/main" id="{508980F5-1647-4416-B83B-769F7F982B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39200" y="5105401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4</a:t>
            </a:r>
          </a:p>
        </p:txBody>
      </p:sp>
      <p:sp>
        <p:nvSpPr>
          <p:cNvPr id="24" name="WordArt 34">
            <a:extLst>
              <a:ext uri="{FF2B5EF4-FFF2-40B4-BE49-F238E27FC236}">
                <a16:creationId xmlns:a16="http://schemas.microsoft.com/office/drawing/2014/main" id="{6C976DB9-9188-4988-9D1C-CC483011B2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39200" y="5029201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3</a:t>
            </a:r>
          </a:p>
        </p:txBody>
      </p:sp>
      <p:sp>
        <p:nvSpPr>
          <p:cNvPr id="25" name="WordArt 35">
            <a:extLst>
              <a:ext uri="{FF2B5EF4-FFF2-40B4-BE49-F238E27FC236}">
                <a16:creationId xmlns:a16="http://schemas.microsoft.com/office/drawing/2014/main" id="{687E5E38-5ED9-4C4B-BE21-09846EA90A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0" y="5029201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2</a:t>
            </a:r>
          </a:p>
        </p:txBody>
      </p:sp>
      <p:sp>
        <p:nvSpPr>
          <p:cNvPr id="26" name="WordArt 36">
            <a:extLst>
              <a:ext uri="{FF2B5EF4-FFF2-40B4-BE49-F238E27FC236}">
                <a16:creationId xmlns:a16="http://schemas.microsoft.com/office/drawing/2014/main" id="{4F211773-E2CB-4AD4-919D-325731B0F4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39200" y="5105401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 panose="020B7200000000000000" pitchFamily="34" charset="0"/>
              </a:rPr>
              <a:t>1</a:t>
            </a: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83B5ACE7-0A0E-4C6B-9886-538F3F808145}"/>
              </a:ext>
            </a:extLst>
          </p:cNvPr>
          <p:cNvGrpSpPr>
            <a:grpSpLocks/>
          </p:cNvGrpSpPr>
          <p:nvPr/>
        </p:nvGrpSpPr>
        <p:grpSpPr bwMode="auto">
          <a:xfrm>
            <a:off x="8001001" y="4495801"/>
            <a:ext cx="2055813" cy="2055813"/>
            <a:chOff x="4656" y="-192"/>
            <a:chExt cx="1295" cy="1295"/>
          </a:xfrm>
        </p:grpSpPr>
        <p:sp>
          <p:nvSpPr>
            <p:cNvPr id="17426" name="AutoShape 38">
              <a:extLst>
                <a:ext uri="{FF2B5EF4-FFF2-40B4-BE49-F238E27FC236}">
                  <a16:creationId xmlns:a16="http://schemas.microsoft.com/office/drawing/2014/main" id="{B7FBD029-4BA6-46EB-A93B-57F634A26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27" name="WordArt 39">
              <a:extLst>
                <a:ext uri="{FF2B5EF4-FFF2-40B4-BE49-F238E27FC236}">
                  <a16:creationId xmlns:a16="http://schemas.microsoft.com/office/drawing/2014/main" id="{FBC39A30-8384-4B7D-9F55-E7D1011CCB1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RevueH" panose="020B7200000000000000" pitchFamily="34" charset="0"/>
                </a:rPr>
                <a:t>HÕt giê</a:t>
              </a:r>
            </a:p>
          </p:txBody>
        </p:sp>
      </p:grpSp>
      <p:sp>
        <p:nvSpPr>
          <p:cNvPr id="20" name="Oval 32">
            <a:extLst>
              <a:ext uri="{FF2B5EF4-FFF2-40B4-BE49-F238E27FC236}">
                <a16:creationId xmlns:a16="http://schemas.microsoft.com/office/drawing/2014/main" id="{4EE78B39-3A30-49C7-A721-BD46B446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87713"/>
            <a:ext cx="609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-3.33333E-6 -0.170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id="{CABD5CAB-71E7-4A40-B61C-C478D40A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52413"/>
            <a:ext cx="9063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Chỉ trẻ em</a:t>
            </a:r>
            <a:r>
              <a:rPr lang="en-US" altLang="en-US">
                <a:solidFill>
                  <a:prstClr val="black"/>
                </a:solidFill>
              </a:rPr>
              <a:t> : </a:t>
            </a:r>
            <a:r>
              <a:rPr lang="en-US" altLang="en-US" sz="3600" i="1">
                <a:solidFill>
                  <a:srgbClr val="660066"/>
                </a:solidFill>
              </a:rPr>
              <a:t>thiếu niên, thiếu nhi, trẻ nhỏ, nhi đồng, trẻ con, trẻ em,……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3DDFD2BE-CDA7-4FC2-8BFD-A63FD3869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2217738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Chỉ tính nết của trẻ em </a:t>
            </a:r>
            <a:r>
              <a:rPr lang="en-US" altLang="en-US">
                <a:solidFill>
                  <a:prstClr val="black"/>
                </a:solidFill>
              </a:rPr>
              <a:t> : </a:t>
            </a:r>
            <a:r>
              <a:rPr lang="en-US" altLang="en-US" sz="3600" i="1">
                <a:solidFill>
                  <a:srgbClr val="000066"/>
                </a:solidFill>
              </a:rPr>
              <a:t>ngoan ngoãn, lễ phép, hiền lành, thật thà….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9D063823-97CB-4CBC-84FB-799FEAC7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198939"/>
            <a:ext cx="8763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Chỉ tình cảm hoặc sự chăm sóc của người lớn đối với trẻ em </a:t>
            </a:r>
            <a:r>
              <a:rPr lang="en-US" altLang="en-US">
                <a:solidFill>
                  <a:prstClr val="black"/>
                </a:solidFill>
              </a:rPr>
              <a:t> : </a:t>
            </a:r>
            <a:r>
              <a:rPr lang="en-US" altLang="en-US" sz="3600" i="1">
                <a:solidFill>
                  <a:srgbClr val="660066"/>
                </a:solidFill>
              </a:rPr>
              <a:t>thương yêu, yêu quý, quý mến , quan tâm, nâng niu, chăm chút, lo lắng….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istrator\Desktop\nô đùa với bé.jpeg">
            <a:extLst>
              <a:ext uri="{FF2B5EF4-FFF2-40B4-BE49-F238E27FC236}">
                <a16:creationId xmlns:a16="http://schemas.microsoft.com/office/drawing/2014/main" id="{497AE38C-1D96-4B55-B78D-E46312DD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10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89D5B415-8F36-4831-83D8-3AFFC9FF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295401"/>
            <a:ext cx="644207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gia đinh 2.jpeg">
            <a:extLst>
              <a:ext uri="{FF2B5EF4-FFF2-40B4-BE49-F238E27FC236}">
                <a16:creationId xmlns:a16="http://schemas.microsoft.com/office/drawing/2014/main" id="{AC83E164-FD5D-47C7-B0AE-01679D6F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487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Desktop\gia đình miền núi.jpeg">
            <a:extLst>
              <a:ext uri="{FF2B5EF4-FFF2-40B4-BE49-F238E27FC236}">
                <a16:creationId xmlns:a16="http://schemas.microsoft.com/office/drawing/2014/main" id="{08FF4A43-6DF8-4A58-986B-CE9F60D0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487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F7AD70BA-ECF8-424D-A24E-270671A63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04775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2D8A3C72-B543-4B61-AA5A-BE0532B4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"/>
            <a:ext cx="8686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000066"/>
                </a:solidFill>
              </a:rPr>
              <a:t>Bài 2 :</a:t>
            </a:r>
            <a:r>
              <a:rPr lang="en-US" altLang="en-US">
                <a:solidFill>
                  <a:prstClr val="black"/>
                </a:solidFill>
              </a:rPr>
              <a:t>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Gạch 1 gạch dưới bộ phận trả lời câu hỏi “Ai (Cái gì, con gì)? ”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63D1B8-3367-459C-AB2A-1AF99401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Gạch 2 gạch dưới bộ phận trả lời câu hỏi “ Là gì?”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A37A8C51-0F8C-4126-B21E-EFB093F6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1"/>
            <a:ext cx="7543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en-US">
                <a:solidFill>
                  <a:prstClr val="black"/>
                </a:solidFill>
              </a:rPr>
              <a:t>Thiếu nhi là măng non của đất nước.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79500D52-B39B-4380-B374-76D71D1D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48201"/>
            <a:ext cx="8077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b. Chúng em là học sinh tiểu học.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B546F99E-923C-4D73-8ECD-0DFA96C20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86200"/>
            <a:ext cx="152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0C467312-3720-4C5D-B4BA-00BBC1E27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4267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05B074A9-F2F4-4143-84D2-1AE075E92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962400"/>
            <a:ext cx="43434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9EFA4212-188B-427F-B0D3-5878A9011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1600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A9A7D222-9CAD-45E8-A2AB-3533924C1EE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5170488"/>
            <a:ext cx="3352800" cy="152400"/>
            <a:chOff x="1776" y="3312"/>
            <a:chExt cx="2688" cy="96"/>
          </a:xfrm>
        </p:grpSpPr>
        <p:sp>
          <p:nvSpPr>
            <p:cNvPr id="9236" name="Line 20">
              <a:extLst>
                <a:ext uri="{FF2B5EF4-FFF2-40B4-BE49-F238E27FC236}">
                  <a16:creationId xmlns:a16="http://schemas.microsoft.com/office/drawing/2014/main" id="{2F674AB6-3803-41B1-AAB1-7B84F67F87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312"/>
              <a:ext cx="2688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7" name="Line 21">
              <a:extLst>
                <a:ext uri="{FF2B5EF4-FFF2-40B4-BE49-F238E27FC236}">
                  <a16:creationId xmlns:a16="http://schemas.microsoft.com/office/drawing/2014/main" id="{36A95118-86D8-49A9-9D7C-7183459B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408"/>
              <a:ext cx="264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91" name="Line 23">
            <a:extLst>
              <a:ext uri="{FF2B5EF4-FFF2-40B4-BE49-F238E27FC236}">
                <a16:creationId xmlns:a16="http://schemas.microsoft.com/office/drawing/2014/main" id="{92FBA649-49A8-4DE2-9FFE-79775F244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324600"/>
            <a:ext cx="17526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3" name="Line 25">
            <a:extLst>
              <a:ext uri="{FF2B5EF4-FFF2-40B4-BE49-F238E27FC236}">
                <a16:creationId xmlns:a16="http://schemas.microsoft.com/office/drawing/2014/main" id="{18108054-AE77-454A-BC96-4E8B5287F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248400"/>
            <a:ext cx="28956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Line 26">
            <a:extLst>
              <a:ext uri="{FF2B5EF4-FFF2-40B4-BE49-F238E27FC236}">
                <a16:creationId xmlns:a16="http://schemas.microsoft.com/office/drawing/2014/main" id="{66636F65-830A-494E-95DC-5EEFB1A5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313488"/>
            <a:ext cx="28956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Text Box 30">
            <a:extLst>
              <a:ext uri="{FF2B5EF4-FFF2-40B4-BE49-F238E27FC236}">
                <a16:creationId xmlns:a16="http://schemas.microsoft.com/office/drawing/2014/main" id="{C8A3DA9D-CBB1-472C-B5B9-6F1BBD98E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148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Ai</a:t>
            </a: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DFC812BD-E795-4B6E-B439-3A742A64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là gì?</a:t>
            </a: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id="{D1170F5B-DAA0-4E7A-9846-ED654FBB2E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0825" y="3330575"/>
            <a:ext cx="76200" cy="6096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id="{3A7036AE-1F9A-48D9-BA13-80E809D48A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2938" y="5562600"/>
            <a:ext cx="152400" cy="8382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02" name="Line 34">
            <a:extLst>
              <a:ext uri="{FF2B5EF4-FFF2-40B4-BE49-F238E27FC236}">
                <a16:creationId xmlns:a16="http://schemas.microsoft.com/office/drawing/2014/main" id="{9EC81211-4D69-49F5-B081-6768DE5B5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8775" y="4648200"/>
            <a:ext cx="152400" cy="6858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954984FE-880E-448E-9F15-FF81D5A2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767388"/>
            <a:ext cx="7543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c. Chích bông là bạn của trẻ em.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81" grpId="0"/>
      <p:bldP spid="7182" grpId="0"/>
      <p:bldP spid="7198" grpId="0"/>
      <p:bldP spid="7199" grpId="0"/>
      <p:bldP spid="7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angmoc">
            <a:extLst>
              <a:ext uri="{FF2B5EF4-FFF2-40B4-BE49-F238E27FC236}">
                <a16:creationId xmlns:a16="http://schemas.microsoft.com/office/drawing/2014/main" id="{EA78842B-0637-48A7-A914-1BB9D429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>
            <a:extLst>
              <a:ext uri="{FF2B5EF4-FFF2-40B4-BE49-F238E27FC236}">
                <a16:creationId xmlns:a16="http://schemas.microsoft.com/office/drawing/2014/main" id="{9E563C41-3005-44B5-8831-43D49BE6A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0"/>
            <a:ext cx="3048000" cy="609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.VnCooperH</vt:lpstr>
      <vt:lpstr>.VnHelvetIns</vt:lpstr>
      <vt:lpstr>.VnRevueH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2020-10-18T10:22:08Z</dcterms:created>
  <dcterms:modified xsi:type="dcterms:W3CDTF">2020-10-18T10:22:54Z</dcterms:modified>
</cp:coreProperties>
</file>