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AFFF4-D844-4D70-89BB-071EDF6DF45B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819A7-BF19-4A86-B5B1-445767202F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368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AFFF4-D844-4D70-89BB-071EDF6DF45B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819A7-BF19-4A86-B5B1-445767202F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13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AFFF4-D844-4D70-89BB-071EDF6DF45B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819A7-BF19-4A86-B5B1-445767202F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558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AFFF4-D844-4D70-89BB-071EDF6DF45B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819A7-BF19-4A86-B5B1-445767202F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179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AFFF4-D844-4D70-89BB-071EDF6DF45B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819A7-BF19-4A86-B5B1-445767202F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060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AFFF4-D844-4D70-89BB-071EDF6DF45B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819A7-BF19-4A86-B5B1-445767202F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494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AFFF4-D844-4D70-89BB-071EDF6DF45B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819A7-BF19-4A86-B5B1-445767202F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375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AFFF4-D844-4D70-89BB-071EDF6DF45B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819A7-BF19-4A86-B5B1-445767202F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422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AFFF4-D844-4D70-89BB-071EDF6DF45B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819A7-BF19-4A86-B5B1-445767202F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72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AFFF4-D844-4D70-89BB-071EDF6DF45B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819A7-BF19-4A86-B5B1-445767202F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551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AFFF4-D844-4D70-89BB-071EDF6DF45B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819A7-BF19-4A86-B5B1-445767202F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12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AFFF4-D844-4D70-89BB-071EDF6DF45B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819A7-BF19-4A86-B5B1-445767202F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800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81200" y="1"/>
            <a:ext cx="7239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vi-VN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vi-VN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 d</a:t>
            </a:r>
            <a:r>
              <a:rPr lang="vi-VN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ưới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u="sng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lphaLcPeriod"/>
            </a:pP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tựa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endParaRPr lang="en-US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tận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Mau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/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endParaRPr lang="en-US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xoan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ngõ</a:t>
            </a:r>
            <a:endParaRPr lang="en-US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xao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xuyến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nở</a:t>
            </a:r>
            <a:endParaRPr lang="en-US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mây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chùm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/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c. 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endParaRPr lang="en-US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ướp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lạnh</a:t>
            </a:r>
            <a:endParaRPr lang="en-US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hè</a:t>
            </a:r>
            <a:endParaRPr lang="en-US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bếp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lò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nung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81200" y="533400"/>
            <a:ext cx="6705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endParaRPr lang="en-US" sz="3200" b="1" u="sng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lphaLcPeriod"/>
            </a:pP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tựa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endParaRPr lang="en-US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tận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Mau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81200" y="533400"/>
            <a:ext cx="6705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endParaRPr lang="en-US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lphaLcPeriod"/>
            </a:pPr>
            <a:r>
              <a:rPr lang="en-US" sz="32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32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en-US" sz="32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2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tựa</a:t>
            </a:r>
            <a:r>
              <a:rPr lang="en-US" sz="32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endParaRPr lang="en-US" sz="32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tận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Mau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2133600" y="2351782"/>
            <a:ext cx="6553200" cy="1077218"/>
            <a:chOff x="609600" y="2351782"/>
            <a:chExt cx="6553200" cy="1077218"/>
          </a:xfrm>
        </p:grpSpPr>
        <p:cxnSp>
          <p:nvCxnSpPr>
            <p:cNvPr id="10" name="Straight Arrow Connector 9"/>
            <p:cNvCxnSpPr/>
            <p:nvPr/>
          </p:nvCxnSpPr>
          <p:spPr>
            <a:xfrm>
              <a:off x="609600" y="2667000"/>
              <a:ext cx="609600" cy="1588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1371600" y="2351782"/>
              <a:ext cx="57912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3200" b="1" dirty="0" err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Mắt</a:t>
              </a:r>
              <a:r>
                <a:rPr lang="en-US" sz="32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hiền</a:t>
              </a:r>
              <a:r>
                <a:rPr lang="en-US" sz="32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sáng</a:t>
              </a:r>
              <a:r>
                <a:rPr lang="en-US" sz="32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tựa</a:t>
              </a:r>
              <a:r>
                <a:rPr lang="en-US" sz="32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vì</a:t>
              </a:r>
              <a:r>
                <a:rPr lang="en-US" sz="32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sao</a:t>
              </a:r>
              <a:r>
                <a:rPr lang="en-US" sz="32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  <a:p>
              <a:r>
                <a:rPr lang="en-US" sz="32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3200" b="1" dirty="0" err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Mắt</a:t>
              </a:r>
              <a:r>
                <a:rPr lang="en-US" sz="32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Bác</a:t>
              </a:r>
              <a:r>
                <a:rPr lang="en-US" sz="32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Hồ</a:t>
              </a:r>
              <a:r>
                <a:rPr lang="en-US" sz="32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sáng</a:t>
              </a:r>
              <a:r>
                <a:rPr lang="en-US" sz="32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tựa</a:t>
              </a:r>
              <a:r>
                <a:rPr lang="en-US" sz="32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vì</a:t>
              </a:r>
              <a:r>
                <a:rPr lang="en-US" sz="32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sao</a:t>
              </a:r>
              <a:r>
                <a:rPr lang="en-US" sz="32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81200" y="533401"/>
            <a:ext cx="6705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1:</a:t>
            </a:r>
          </a:p>
          <a:p>
            <a:pPr marL="342900" indent="-342900"/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endParaRPr lang="en-US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xoan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ngõ</a:t>
            </a:r>
            <a:endParaRPr lang="en-US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xao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xuyến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nở</a:t>
            </a:r>
            <a:endParaRPr lang="en-US" sz="3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mây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chùm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905000" y="3276600"/>
            <a:ext cx="8763000" cy="1569660"/>
            <a:chOff x="381000" y="3276600"/>
            <a:chExt cx="8763000" cy="1569660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381000" y="3591818"/>
              <a:ext cx="609600" cy="1588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990600" y="3276600"/>
              <a:ext cx="81534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32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Hoa</a:t>
              </a:r>
              <a:r>
                <a:rPr lang="en-US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xao</a:t>
              </a:r>
              <a:r>
                <a:rPr lang="en-US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xuyến</a:t>
              </a:r>
              <a:r>
                <a:rPr lang="en-US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nở</a:t>
              </a:r>
              <a:r>
                <a:rPr lang="en-US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như</a:t>
              </a:r>
              <a:r>
                <a:rPr lang="en-US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mây</a:t>
              </a:r>
              <a:r>
                <a:rPr lang="en-US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từng</a:t>
              </a:r>
              <a:r>
                <a:rPr lang="en-US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chùm</a:t>
              </a:r>
              <a:r>
                <a:rPr lang="en-US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  <a:p>
              <a:r>
                <a:rPr lang="en-US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32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Hoa</a:t>
              </a:r>
              <a:r>
                <a:rPr lang="en-US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xoan</a:t>
              </a:r>
              <a:r>
                <a:rPr lang="en-US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xao</a:t>
              </a:r>
              <a:r>
                <a:rPr lang="en-US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xuyến</a:t>
              </a:r>
              <a:r>
                <a:rPr lang="en-US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nở</a:t>
              </a:r>
              <a:r>
                <a:rPr lang="en-US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như</a:t>
              </a:r>
              <a:r>
                <a:rPr lang="en-US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mây</a:t>
              </a:r>
              <a:r>
                <a:rPr lang="en-US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từng</a:t>
              </a:r>
              <a:r>
                <a:rPr lang="en-US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chùm</a:t>
              </a:r>
              <a:r>
                <a:rPr lang="en-US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7400" y="457201"/>
            <a:ext cx="6705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endParaRPr lang="en-US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endParaRPr lang="en-US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ướp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lạnh</a:t>
            </a:r>
            <a:endParaRPr lang="en-US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hè</a:t>
            </a:r>
            <a:endParaRPr lang="en-US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bếp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lò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nung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57400" y="457201"/>
            <a:ext cx="6705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endParaRPr lang="en-US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endParaRPr lang="en-US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ướp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lạnh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/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hè</a:t>
            </a:r>
            <a:endParaRPr lang="en-US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bếp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lò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nung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905000" y="3276600"/>
            <a:ext cx="8763000" cy="1077218"/>
            <a:chOff x="381000" y="3276600"/>
            <a:chExt cx="8763000" cy="1077218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381000" y="3591818"/>
              <a:ext cx="609600" cy="1588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990600" y="3276600"/>
              <a:ext cx="81534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r>
                <a:rPr lang="en-US" sz="3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Mùa</a:t>
              </a:r>
              <a:r>
                <a:rPr lang="en-US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đông</a:t>
              </a:r>
              <a:r>
                <a:rPr lang="en-US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32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trời</a:t>
              </a:r>
              <a:r>
                <a:rPr lang="en-US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cái</a:t>
              </a:r>
              <a:r>
                <a:rPr lang="en-US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tủ</a:t>
              </a:r>
              <a:r>
                <a:rPr lang="en-US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ướp</a:t>
              </a:r>
              <a:r>
                <a:rPr lang="en-US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lạnh</a:t>
              </a:r>
              <a:r>
                <a:rPr lang="en-US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  <a:p>
              <a:r>
                <a:rPr lang="en-US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32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Trời</a:t>
              </a:r>
              <a:r>
                <a:rPr lang="en-US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mùa</a:t>
              </a:r>
              <a:r>
                <a:rPr lang="en-US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đông</a:t>
              </a:r>
              <a:r>
                <a:rPr lang="en-US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cái</a:t>
              </a:r>
              <a:r>
                <a:rPr lang="en-US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tủ</a:t>
              </a:r>
              <a:r>
                <a:rPr lang="en-US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ướp</a:t>
              </a:r>
              <a:r>
                <a:rPr lang="en-US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lạnh</a:t>
              </a:r>
              <a:r>
                <a:rPr lang="en-US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2057400" y="457201"/>
            <a:ext cx="6705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endParaRPr lang="en-US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endParaRPr lang="en-US" sz="3200" b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ướp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lạnh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/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hè</a:t>
            </a:r>
            <a:endParaRPr lang="en-US" sz="3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bếp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lò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nung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2200" y="152400"/>
            <a:ext cx="7239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2:</a:t>
            </a:r>
          </a:p>
          <a:p>
            <a:pPr marL="342900" indent="-342900">
              <a:buFontTx/>
              <a:buAutoNum type="alphaLcPeriod"/>
            </a:pP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tựa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endParaRPr lang="en-US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tận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Mau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/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endParaRPr lang="en-US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xoan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ngõ</a:t>
            </a:r>
            <a:endParaRPr lang="en-US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xao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xuyến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nở</a:t>
            </a:r>
            <a:endParaRPr lang="en-US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mây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chùm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/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c. 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endParaRPr lang="en-US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ướp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lạnh</a:t>
            </a:r>
            <a:endParaRPr lang="en-US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hè</a:t>
            </a:r>
            <a:endParaRPr lang="en-US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bếp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lò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nung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62200" y="152400"/>
            <a:ext cx="7239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2:</a:t>
            </a:r>
          </a:p>
          <a:p>
            <a:pPr marL="342900" indent="-342900">
              <a:buFontTx/>
              <a:buAutoNum type="alphaLcPeriod"/>
            </a:pP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tựa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endParaRPr lang="en-US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tận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Mau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/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endParaRPr lang="en-US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xoan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ngõ</a:t>
            </a:r>
            <a:endParaRPr lang="en-US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xao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xuyến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nở</a:t>
            </a:r>
            <a:endParaRPr lang="en-US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mây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chùm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/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c. 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endParaRPr lang="en-US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ướp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lạnh</a:t>
            </a:r>
            <a:endParaRPr lang="en-US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hè</a:t>
            </a:r>
            <a:endParaRPr lang="en-US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bếp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lò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nung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0" y="533400"/>
            <a:ext cx="83058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>
                <a:solidFill>
                  <a:prstClr val="black"/>
                </a:solidFill>
                <a:latin typeface="Calibri"/>
              </a:rPr>
              <a:t>Bài</a:t>
            </a:r>
            <a:r>
              <a:rPr lang="en-US" sz="3200" b="1" u="sng" dirty="0">
                <a:solidFill>
                  <a:prstClr val="black"/>
                </a:solidFill>
                <a:latin typeface="Calibri"/>
              </a:rPr>
              <a:t> 3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: </a:t>
            </a:r>
            <a:r>
              <a:rPr lang="en-US" sz="3200" b="1" i="1" dirty="0" err="1">
                <a:solidFill>
                  <a:prstClr val="black"/>
                </a:solidFill>
                <a:latin typeface="Calibri"/>
              </a:rPr>
              <a:t>Chép</a:t>
            </a:r>
            <a:r>
              <a:rPr lang="en-US" sz="3200" b="1" i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Calibri"/>
              </a:rPr>
              <a:t>đoạn</a:t>
            </a:r>
            <a:r>
              <a:rPr lang="en-US" sz="3200" b="1" i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Calibri"/>
              </a:rPr>
              <a:t>văn</a:t>
            </a:r>
            <a:r>
              <a:rPr lang="en-US" sz="3200" b="1" i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Calibri"/>
              </a:rPr>
              <a:t>dưới</a:t>
            </a:r>
            <a:r>
              <a:rPr lang="en-US" sz="3200" b="1" i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Calibri"/>
              </a:rPr>
              <a:t>đây</a:t>
            </a:r>
            <a:r>
              <a:rPr lang="en-US" sz="3200" b="1" i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Calibri"/>
              </a:rPr>
              <a:t>vào</a:t>
            </a:r>
            <a:r>
              <a:rPr lang="en-US" sz="3200" b="1" i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Calibri"/>
              </a:rPr>
              <a:t>vở</a:t>
            </a:r>
            <a:r>
              <a:rPr lang="en-US" sz="3200" b="1" i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Calibri"/>
              </a:rPr>
              <a:t>sau</a:t>
            </a:r>
            <a:r>
              <a:rPr lang="en-US" sz="3200" b="1" i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Calibri"/>
              </a:rPr>
              <a:t>khi</a:t>
            </a:r>
            <a:r>
              <a:rPr lang="en-US" sz="3200" b="1" i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Calibri"/>
              </a:rPr>
              <a:t>đặt</a:t>
            </a:r>
            <a:r>
              <a:rPr lang="en-US" sz="3200" b="1" i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Calibri"/>
              </a:rPr>
              <a:t>dấu</a:t>
            </a:r>
            <a:r>
              <a:rPr lang="en-US" sz="3200" b="1" i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Calibri"/>
              </a:rPr>
              <a:t>chấm</a:t>
            </a:r>
            <a:r>
              <a:rPr lang="en-US" sz="3200" b="1" i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Calibri"/>
              </a:rPr>
              <a:t>vào</a:t>
            </a:r>
            <a:r>
              <a:rPr lang="en-US" sz="3200" b="1" i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Calibri"/>
              </a:rPr>
              <a:t>chỗ</a:t>
            </a:r>
            <a:r>
              <a:rPr lang="en-US" sz="3200" b="1" i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Calibri"/>
              </a:rPr>
              <a:t>thích</a:t>
            </a:r>
            <a:r>
              <a:rPr lang="en-US" sz="3200" b="1" i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Calibri"/>
              </a:rPr>
              <a:t>hợp</a:t>
            </a:r>
            <a:r>
              <a:rPr lang="en-US" sz="3200" b="1" i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Calibri"/>
              </a:rPr>
              <a:t>và</a:t>
            </a:r>
            <a:r>
              <a:rPr lang="en-US" sz="3200" b="1" i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Calibri"/>
              </a:rPr>
              <a:t>viết</a:t>
            </a:r>
            <a:r>
              <a:rPr lang="en-US" sz="3200" b="1" i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Calibri"/>
              </a:rPr>
              <a:t>hoa</a:t>
            </a:r>
            <a:r>
              <a:rPr lang="en-US" sz="3200" b="1" i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Calibri"/>
              </a:rPr>
              <a:t>những</a:t>
            </a:r>
            <a:r>
              <a:rPr lang="en-US" sz="3200" b="1" i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Calibri"/>
              </a:rPr>
              <a:t>chữ</a:t>
            </a:r>
            <a:r>
              <a:rPr lang="en-US" sz="3200" b="1" i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Calibri"/>
              </a:rPr>
              <a:t>đầu</a:t>
            </a:r>
            <a:r>
              <a:rPr lang="en-US" sz="3200" b="1" i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Calibri"/>
              </a:rPr>
              <a:t>câu</a:t>
            </a:r>
            <a:r>
              <a:rPr lang="en-US" sz="3200" b="1" i="1" dirty="0">
                <a:solidFill>
                  <a:prstClr val="black"/>
                </a:solidFill>
                <a:latin typeface="Calibri"/>
              </a:rPr>
              <a:t>:</a:t>
            </a:r>
          </a:p>
          <a:p>
            <a:endParaRPr lang="en-US" sz="3200" b="1" i="1" dirty="0">
              <a:solidFill>
                <a:prstClr val="black"/>
              </a:solidFill>
              <a:latin typeface="Calibri"/>
            </a:endParaRPr>
          </a:p>
          <a:p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Ông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tôi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vốn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là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thợ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gò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hàn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loại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giỏi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có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lần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,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chính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mắt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tôi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đã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thấy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ông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tán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đinh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đồng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chiếc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búa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trong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tay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ông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hoa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lên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,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nhát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nghiêng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,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nhát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thẳng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,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nhanh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đến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mức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tôi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chỉ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cảm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thấy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trước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mặt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ông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phất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phơ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những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sợi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tơ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mỏng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ông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là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niềm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tự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hào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của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cả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gia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đình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tôi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05000" y="533400"/>
            <a:ext cx="83058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>
                <a:solidFill>
                  <a:prstClr val="black"/>
                </a:solidFill>
                <a:latin typeface="Calibri"/>
              </a:rPr>
              <a:t>Bài</a:t>
            </a:r>
            <a:r>
              <a:rPr lang="en-US" sz="3200" b="1" u="sng" dirty="0">
                <a:solidFill>
                  <a:prstClr val="black"/>
                </a:solidFill>
                <a:latin typeface="Calibri"/>
              </a:rPr>
              <a:t> 3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: </a:t>
            </a:r>
            <a:r>
              <a:rPr lang="en-US" sz="3200" b="1" i="1" dirty="0" err="1">
                <a:solidFill>
                  <a:srgbClr val="C00000"/>
                </a:solidFill>
                <a:latin typeface="Calibri"/>
              </a:rPr>
              <a:t>Chép</a:t>
            </a:r>
            <a:r>
              <a:rPr lang="en-US" sz="3200" b="1" i="1" dirty="0">
                <a:solidFill>
                  <a:srgbClr val="C00000"/>
                </a:solidFill>
                <a:latin typeface="Calibri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Calibri"/>
              </a:rPr>
              <a:t>đoạn</a:t>
            </a:r>
            <a:r>
              <a:rPr lang="en-US" sz="3200" b="1" i="1" dirty="0">
                <a:solidFill>
                  <a:srgbClr val="C00000"/>
                </a:solidFill>
                <a:latin typeface="Calibri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Calibri"/>
              </a:rPr>
              <a:t>văn</a:t>
            </a:r>
            <a:r>
              <a:rPr lang="en-US" sz="3200" b="1" i="1" dirty="0">
                <a:solidFill>
                  <a:srgbClr val="C00000"/>
                </a:solidFill>
                <a:latin typeface="Calibri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Calibri"/>
              </a:rPr>
              <a:t>dưới</a:t>
            </a:r>
            <a:r>
              <a:rPr lang="en-US" sz="3200" b="1" i="1" dirty="0">
                <a:solidFill>
                  <a:srgbClr val="C00000"/>
                </a:solidFill>
                <a:latin typeface="Calibri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Calibri"/>
              </a:rPr>
              <a:t>đây</a:t>
            </a:r>
            <a:r>
              <a:rPr lang="en-US" sz="3200" b="1" i="1" dirty="0">
                <a:solidFill>
                  <a:srgbClr val="C00000"/>
                </a:solidFill>
                <a:latin typeface="Calibri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Calibri"/>
              </a:rPr>
              <a:t>vào</a:t>
            </a:r>
            <a:r>
              <a:rPr lang="en-US" sz="3200" b="1" i="1" dirty="0">
                <a:solidFill>
                  <a:srgbClr val="C00000"/>
                </a:solidFill>
                <a:latin typeface="Calibri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Calibri"/>
              </a:rPr>
              <a:t>vở</a:t>
            </a:r>
            <a:r>
              <a:rPr lang="en-US" sz="3200" b="1" i="1" dirty="0">
                <a:solidFill>
                  <a:srgbClr val="C00000"/>
                </a:solidFill>
                <a:latin typeface="Calibri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Calibri"/>
              </a:rPr>
              <a:t>sau</a:t>
            </a:r>
            <a:r>
              <a:rPr lang="en-US" sz="3200" b="1" i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Calibri"/>
              </a:rPr>
              <a:t>khi</a:t>
            </a:r>
            <a:r>
              <a:rPr lang="en-US" sz="3200" b="1" i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u="sng" dirty="0" err="1">
                <a:solidFill>
                  <a:prstClr val="black"/>
                </a:solidFill>
                <a:latin typeface="Calibri"/>
              </a:rPr>
              <a:t>đặt</a:t>
            </a:r>
            <a:r>
              <a:rPr lang="en-US" sz="3200" b="1" i="1" u="sng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u="sng" dirty="0" err="1">
                <a:solidFill>
                  <a:prstClr val="black"/>
                </a:solidFill>
                <a:latin typeface="Calibri"/>
              </a:rPr>
              <a:t>dấu</a:t>
            </a:r>
            <a:r>
              <a:rPr lang="en-US" sz="3200" b="1" i="1" u="sng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u="sng" dirty="0" err="1">
                <a:solidFill>
                  <a:prstClr val="black"/>
                </a:solidFill>
                <a:latin typeface="Calibri"/>
              </a:rPr>
              <a:t>chấm</a:t>
            </a:r>
            <a:r>
              <a:rPr lang="en-US" sz="3200" b="1" i="1" u="sng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u="sng" dirty="0" err="1">
                <a:solidFill>
                  <a:prstClr val="black"/>
                </a:solidFill>
                <a:latin typeface="Calibri"/>
              </a:rPr>
              <a:t>vào</a:t>
            </a:r>
            <a:r>
              <a:rPr lang="en-US" sz="3200" b="1" i="1" u="sng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u="sng" dirty="0" err="1">
                <a:solidFill>
                  <a:prstClr val="black"/>
                </a:solidFill>
                <a:latin typeface="Calibri"/>
              </a:rPr>
              <a:t>chỗ</a:t>
            </a:r>
            <a:r>
              <a:rPr lang="en-US" sz="3200" b="1" i="1" u="sng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u="sng" dirty="0" err="1">
                <a:solidFill>
                  <a:prstClr val="black"/>
                </a:solidFill>
                <a:latin typeface="Calibri"/>
              </a:rPr>
              <a:t>thích</a:t>
            </a:r>
            <a:r>
              <a:rPr lang="en-US" sz="3200" b="1" i="1" u="sng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u="sng" dirty="0" err="1">
                <a:solidFill>
                  <a:prstClr val="black"/>
                </a:solidFill>
                <a:latin typeface="Calibri"/>
              </a:rPr>
              <a:t>hợp</a:t>
            </a:r>
            <a:r>
              <a:rPr lang="en-US" sz="3200" b="1" i="1" u="sng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Calibri"/>
              </a:rPr>
              <a:t>và</a:t>
            </a:r>
            <a:r>
              <a:rPr lang="en-US" sz="3200" b="1" i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u="sng" dirty="0" err="1">
                <a:solidFill>
                  <a:prstClr val="black"/>
                </a:solidFill>
                <a:latin typeface="Calibri"/>
              </a:rPr>
              <a:t>viết</a:t>
            </a:r>
            <a:r>
              <a:rPr lang="en-US" sz="3200" b="1" i="1" u="sng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u="sng" dirty="0" err="1">
                <a:solidFill>
                  <a:prstClr val="black"/>
                </a:solidFill>
                <a:latin typeface="Calibri"/>
              </a:rPr>
              <a:t>hoa</a:t>
            </a:r>
            <a:r>
              <a:rPr lang="en-US" sz="3200" b="1" i="1" u="sng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u="sng" dirty="0" err="1">
                <a:solidFill>
                  <a:prstClr val="black"/>
                </a:solidFill>
                <a:latin typeface="Calibri"/>
              </a:rPr>
              <a:t>những</a:t>
            </a:r>
            <a:r>
              <a:rPr lang="en-US" sz="3200" b="1" i="1" u="sng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u="sng" dirty="0" err="1">
                <a:solidFill>
                  <a:prstClr val="black"/>
                </a:solidFill>
                <a:latin typeface="Calibri"/>
              </a:rPr>
              <a:t>chữ</a:t>
            </a:r>
            <a:r>
              <a:rPr lang="en-US" sz="3200" b="1" i="1" u="sng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u="sng" dirty="0" err="1">
                <a:solidFill>
                  <a:prstClr val="black"/>
                </a:solidFill>
                <a:latin typeface="Calibri"/>
              </a:rPr>
              <a:t>đầu</a:t>
            </a:r>
            <a:r>
              <a:rPr lang="en-US" sz="3200" b="1" i="1" u="sng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u="sng" dirty="0" err="1">
                <a:solidFill>
                  <a:prstClr val="black"/>
                </a:solidFill>
                <a:latin typeface="Calibri"/>
              </a:rPr>
              <a:t>câu</a:t>
            </a:r>
            <a:r>
              <a:rPr lang="en-US" sz="3200" b="1" i="1" u="sng" dirty="0">
                <a:solidFill>
                  <a:prstClr val="black"/>
                </a:solidFill>
                <a:latin typeface="Calibri"/>
              </a:rPr>
              <a:t>:</a:t>
            </a:r>
          </a:p>
          <a:p>
            <a:endParaRPr lang="en-US" sz="3200" b="1" i="1" dirty="0">
              <a:solidFill>
                <a:prstClr val="black"/>
              </a:solidFill>
              <a:latin typeface="Calibri"/>
            </a:endParaRPr>
          </a:p>
          <a:p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Ông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tôi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vốn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là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thợ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gò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hàn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loại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giỏi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có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lần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,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chính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mắt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tôi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đã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thấy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ông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tán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đinh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đồng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chiếc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búa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trong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tay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ông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hoa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lên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,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nhát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nghiêng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,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nhát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thẳng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,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nhanh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đến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mức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tôi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chỉ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cảm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thấy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trước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mặt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ông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phất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phơ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những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sợi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tơ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mỏng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ông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là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niềm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tự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hào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của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cả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gia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đình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tôi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0" y="533400"/>
            <a:ext cx="83058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>
                <a:solidFill>
                  <a:prstClr val="black"/>
                </a:solidFill>
                <a:latin typeface="Calibri"/>
              </a:rPr>
              <a:t>Bài</a:t>
            </a:r>
            <a:r>
              <a:rPr lang="en-US" sz="3200" b="1" u="sng" dirty="0">
                <a:solidFill>
                  <a:prstClr val="black"/>
                </a:solidFill>
                <a:latin typeface="Calibri"/>
              </a:rPr>
              <a:t> 3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: </a:t>
            </a:r>
            <a:r>
              <a:rPr lang="en-US" sz="3200" b="1" i="1" dirty="0" err="1">
                <a:solidFill>
                  <a:srgbClr val="C00000"/>
                </a:solidFill>
                <a:latin typeface="Calibri"/>
              </a:rPr>
              <a:t>Chép</a:t>
            </a:r>
            <a:r>
              <a:rPr lang="en-US" sz="3200" b="1" i="1" dirty="0">
                <a:solidFill>
                  <a:srgbClr val="C00000"/>
                </a:solidFill>
                <a:latin typeface="Calibri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Calibri"/>
              </a:rPr>
              <a:t>đoạn</a:t>
            </a:r>
            <a:r>
              <a:rPr lang="en-US" sz="3200" b="1" i="1" dirty="0">
                <a:solidFill>
                  <a:srgbClr val="C00000"/>
                </a:solidFill>
                <a:latin typeface="Calibri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Calibri"/>
              </a:rPr>
              <a:t>văn</a:t>
            </a:r>
            <a:r>
              <a:rPr lang="en-US" sz="3200" b="1" i="1" dirty="0">
                <a:solidFill>
                  <a:srgbClr val="C00000"/>
                </a:solidFill>
                <a:latin typeface="Calibri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Calibri"/>
              </a:rPr>
              <a:t>dưới</a:t>
            </a:r>
            <a:r>
              <a:rPr lang="en-US" sz="3200" b="1" i="1" dirty="0">
                <a:solidFill>
                  <a:srgbClr val="C00000"/>
                </a:solidFill>
                <a:latin typeface="Calibri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Calibri"/>
              </a:rPr>
              <a:t>đây</a:t>
            </a:r>
            <a:r>
              <a:rPr lang="en-US" sz="3200" b="1" i="1" dirty="0">
                <a:solidFill>
                  <a:srgbClr val="C00000"/>
                </a:solidFill>
                <a:latin typeface="Calibri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Calibri"/>
              </a:rPr>
              <a:t>vào</a:t>
            </a:r>
            <a:r>
              <a:rPr lang="en-US" sz="3200" b="1" i="1" dirty="0">
                <a:solidFill>
                  <a:srgbClr val="C00000"/>
                </a:solidFill>
                <a:latin typeface="Calibri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Calibri"/>
              </a:rPr>
              <a:t>vở</a:t>
            </a:r>
            <a:r>
              <a:rPr lang="en-US" sz="3200" b="1" i="1" dirty="0">
                <a:solidFill>
                  <a:srgbClr val="C00000"/>
                </a:solidFill>
                <a:latin typeface="Calibri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Calibri"/>
              </a:rPr>
              <a:t>sau</a:t>
            </a:r>
            <a:r>
              <a:rPr lang="en-US" sz="3200" b="1" i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Calibri"/>
              </a:rPr>
              <a:t>khi</a:t>
            </a:r>
            <a:r>
              <a:rPr lang="en-US" sz="3200" b="1" i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u="sng" dirty="0" err="1">
                <a:solidFill>
                  <a:prstClr val="black"/>
                </a:solidFill>
                <a:latin typeface="Calibri"/>
              </a:rPr>
              <a:t>đặt</a:t>
            </a:r>
            <a:r>
              <a:rPr lang="en-US" sz="3200" b="1" i="1" u="sng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u="sng" dirty="0" err="1">
                <a:solidFill>
                  <a:prstClr val="black"/>
                </a:solidFill>
                <a:latin typeface="Calibri"/>
              </a:rPr>
              <a:t>dấu</a:t>
            </a:r>
            <a:r>
              <a:rPr lang="en-US" sz="3200" b="1" i="1" u="sng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u="sng" dirty="0" err="1">
                <a:solidFill>
                  <a:prstClr val="black"/>
                </a:solidFill>
                <a:latin typeface="Calibri"/>
              </a:rPr>
              <a:t>chấm</a:t>
            </a:r>
            <a:r>
              <a:rPr lang="en-US" sz="3200" b="1" i="1" u="sng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u="sng" dirty="0" err="1">
                <a:solidFill>
                  <a:prstClr val="black"/>
                </a:solidFill>
                <a:latin typeface="Calibri"/>
              </a:rPr>
              <a:t>vào</a:t>
            </a:r>
            <a:r>
              <a:rPr lang="en-US" sz="3200" b="1" i="1" u="sng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u="sng" dirty="0" err="1">
                <a:solidFill>
                  <a:prstClr val="black"/>
                </a:solidFill>
                <a:latin typeface="Calibri"/>
              </a:rPr>
              <a:t>chỗ</a:t>
            </a:r>
            <a:r>
              <a:rPr lang="en-US" sz="3200" b="1" i="1" u="sng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u="sng" dirty="0" err="1">
                <a:solidFill>
                  <a:prstClr val="black"/>
                </a:solidFill>
                <a:latin typeface="Calibri"/>
              </a:rPr>
              <a:t>thích</a:t>
            </a:r>
            <a:r>
              <a:rPr lang="en-US" sz="3200" b="1" i="1" u="sng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u="sng" dirty="0" err="1">
                <a:solidFill>
                  <a:prstClr val="black"/>
                </a:solidFill>
                <a:latin typeface="Calibri"/>
              </a:rPr>
              <a:t>hợp</a:t>
            </a:r>
            <a:r>
              <a:rPr lang="en-US" sz="3200" b="1" i="1" u="sng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Calibri"/>
              </a:rPr>
              <a:t>và</a:t>
            </a:r>
            <a:r>
              <a:rPr lang="en-US" sz="3200" b="1" i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u="sng" dirty="0" err="1">
                <a:solidFill>
                  <a:prstClr val="black"/>
                </a:solidFill>
                <a:latin typeface="Calibri"/>
              </a:rPr>
              <a:t>viết</a:t>
            </a:r>
            <a:r>
              <a:rPr lang="en-US" sz="3200" b="1" i="1" u="sng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u="sng" dirty="0" err="1">
                <a:solidFill>
                  <a:prstClr val="black"/>
                </a:solidFill>
                <a:latin typeface="Calibri"/>
              </a:rPr>
              <a:t>hoa</a:t>
            </a:r>
            <a:r>
              <a:rPr lang="en-US" sz="3200" b="1" i="1" u="sng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u="sng" dirty="0" err="1">
                <a:solidFill>
                  <a:prstClr val="black"/>
                </a:solidFill>
                <a:latin typeface="Calibri"/>
              </a:rPr>
              <a:t>những</a:t>
            </a:r>
            <a:r>
              <a:rPr lang="en-US" sz="3200" b="1" i="1" u="sng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u="sng" dirty="0" err="1">
                <a:solidFill>
                  <a:prstClr val="black"/>
                </a:solidFill>
                <a:latin typeface="Calibri"/>
              </a:rPr>
              <a:t>chữ</a:t>
            </a:r>
            <a:r>
              <a:rPr lang="en-US" sz="3200" b="1" i="1" u="sng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u="sng" dirty="0" err="1">
                <a:solidFill>
                  <a:prstClr val="black"/>
                </a:solidFill>
                <a:latin typeface="Calibri"/>
              </a:rPr>
              <a:t>đầu</a:t>
            </a:r>
            <a:r>
              <a:rPr lang="en-US" sz="3200" b="1" i="1" u="sng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i="1" u="sng" dirty="0" err="1">
                <a:solidFill>
                  <a:prstClr val="black"/>
                </a:solidFill>
                <a:latin typeface="Calibri"/>
              </a:rPr>
              <a:t>câu</a:t>
            </a:r>
            <a:r>
              <a:rPr lang="en-US" sz="3200" b="1" i="1" u="sng" dirty="0">
                <a:solidFill>
                  <a:prstClr val="black"/>
                </a:solidFill>
                <a:latin typeface="Calibri"/>
              </a:rPr>
              <a:t>:</a:t>
            </a:r>
          </a:p>
          <a:p>
            <a:endParaRPr lang="en-US" sz="3200" b="1" i="1" dirty="0">
              <a:solidFill>
                <a:prstClr val="black"/>
              </a:solidFill>
              <a:latin typeface="Calibri"/>
            </a:endParaRPr>
          </a:p>
          <a:p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Ông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tôi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vốn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là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thợ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gò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hàn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loại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giỏi</a:t>
            </a:r>
            <a:r>
              <a:rPr lang="en-US" sz="3200" b="1" dirty="0">
                <a:solidFill>
                  <a:srgbClr val="C00000"/>
                </a:solidFill>
                <a:latin typeface="Calibri"/>
              </a:rPr>
              <a:t>.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Calibri"/>
              </a:rPr>
              <a:t>C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ó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lần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,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chính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mắt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tôi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đã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thấy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ông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tán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đinh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đồng</a:t>
            </a:r>
            <a:r>
              <a:rPr lang="en-US" sz="3200" b="1" dirty="0">
                <a:solidFill>
                  <a:srgbClr val="C00000"/>
                </a:solidFill>
                <a:latin typeface="Calibri"/>
              </a:rPr>
              <a:t>.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Calibri"/>
              </a:rPr>
              <a:t>C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hiếc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búa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trong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tay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ông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hoa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lên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,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nhát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nghiêng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,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nhát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thẳng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,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nhanh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đến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mức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tôi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chỉ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cảm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thấy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trước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mặt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ông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phất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phơ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những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sợi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tơ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mỏng</a:t>
            </a:r>
            <a:r>
              <a:rPr lang="en-US" sz="3200" b="1" dirty="0">
                <a:solidFill>
                  <a:srgbClr val="C00000"/>
                </a:solidFill>
                <a:latin typeface="Calibri"/>
              </a:rPr>
              <a:t>.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Calibri"/>
              </a:rPr>
              <a:t>Ô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ng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là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niềm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tự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hào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của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cả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gia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đình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tôi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690</Words>
  <Application>Microsoft Office PowerPoint</Application>
  <PresentationFormat>Widescreen</PresentationFormat>
  <Paragraphs>74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</dc:creator>
  <cp:lastModifiedBy>tu</cp:lastModifiedBy>
  <cp:revision>1</cp:revision>
  <dcterms:created xsi:type="dcterms:W3CDTF">2020-10-18T10:38:11Z</dcterms:created>
  <dcterms:modified xsi:type="dcterms:W3CDTF">2020-10-18T10:38:28Z</dcterms:modified>
</cp:coreProperties>
</file>