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84" r:id="rId4"/>
    <p:sldId id="271" r:id="rId5"/>
    <p:sldId id="278" r:id="rId6"/>
    <p:sldId id="28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7536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80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9990667" y="2992438"/>
            <a:ext cx="1784351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406400" y="2819400"/>
            <a:ext cx="109728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80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21217" y="466725"/>
            <a:ext cx="90424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32417" y="3049588"/>
            <a:ext cx="83312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E068E-282D-4F1B-96D2-58ECB8691A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666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703E5-B756-4601-AC1C-BC01D312C7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0112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22239"/>
            <a:ext cx="27432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22239"/>
            <a:ext cx="80264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1B43A-CB3E-460B-AB37-94E250B278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55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F45A1-F64A-47D6-9B87-8FD3C82FFA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440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416A4-573E-495A-B5E0-20E829752E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556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E401C-7778-4BD3-AA7D-B384C1065E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2191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B19EA-E8B9-4CC9-B50F-15FEE755B1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52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2D735-03D3-4E57-84CF-BD8859F202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213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D5312-711B-485A-8ADA-80742E84B2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3247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CF4F3-D096-4338-B234-2A8470D8EE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9226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8F487-68DA-4F0E-A292-F341973EA7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4201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06172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80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22238"/>
            <a:ext cx="10058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19263"/>
            <a:ext cx="109728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fld id="{834C9F36-C415-40DB-B0B8-30E90D26DD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10871201" y="152400"/>
            <a:ext cx="1056217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168578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00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667000" y="2133601"/>
            <a:ext cx="74882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>
                <a:solidFill>
                  <a:srgbClr val="000099"/>
                </a:solidFill>
                <a:latin typeface="Arial" charset="0"/>
              </a:rPr>
              <a:t>CHÍNH TẢ LỚP 3</a:t>
            </a:r>
            <a:r>
              <a:rPr lang="en-US" sz="3200" b="1">
                <a:solidFill>
                  <a:srgbClr val="6600CC"/>
                </a:solidFill>
                <a:latin typeface="Arial" charset="0"/>
              </a:rPr>
              <a:t> </a:t>
            </a:r>
            <a:r>
              <a:rPr lang="en-US" sz="4000" b="1">
                <a:solidFill>
                  <a:srgbClr val="FFFF00"/>
                </a:solidFill>
                <a:latin typeface="Arial" charset="0"/>
              </a:rPr>
              <a:t> </a:t>
            </a:r>
            <a:endParaRPr lang="en-US" sz="2800" b="1">
              <a:solidFill>
                <a:srgbClr val="9900CC"/>
              </a:solidFill>
              <a:latin typeface="Arial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590801" y="3306764"/>
            <a:ext cx="75596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>
                <a:solidFill>
                  <a:srgbClr val="990099"/>
                </a:solidFill>
                <a:latin typeface="Arial" charset="0"/>
              </a:rPr>
              <a:t>Tuần 1 – Tiết 3</a:t>
            </a:r>
            <a:endParaRPr lang="en-US" sz="3600" b="1">
              <a:solidFill>
                <a:srgbClr val="990099"/>
              </a:solidFill>
              <a:latin typeface="Arial" charset="0"/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524000" y="4037014"/>
            <a:ext cx="9144000" cy="1068387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 b="1" i="1">
                <a:solidFill>
                  <a:srgbClr val="0000CC"/>
                </a:solidFill>
                <a:latin typeface="Arial" charset="0"/>
              </a:rPr>
              <a:t>BÀI:</a:t>
            </a:r>
            <a:r>
              <a:rPr lang="en-US" sz="3600" b="1">
                <a:solidFill>
                  <a:srgbClr val="0000CC"/>
                </a:solidFill>
                <a:latin typeface="Arial" charset="0"/>
              </a:rPr>
              <a:t> Cậu bé thông minh</a:t>
            </a:r>
            <a:endParaRPr lang="en-US" sz="3200" i="1">
              <a:solidFill>
                <a:srgbClr val="000099"/>
              </a:solidFill>
              <a:latin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i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7" name="Text Box 9" descr="300"/>
          <p:cNvSpPr txBox="1">
            <a:spLocks noChangeArrowheads="1"/>
          </p:cNvSpPr>
          <p:nvPr/>
        </p:nvSpPr>
        <p:spPr bwMode="auto">
          <a:xfrm>
            <a:off x="1524000" y="6172200"/>
            <a:ext cx="9144000" cy="1570038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2400" b="1">
              <a:solidFill>
                <a:srgbClr val="66FF33"/>
              </a:solidFill>
              <a:latin typeface="Arial" charset="0"/>
            </a:endParaRP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2400" b="1">
              <a:solidFill>
                <a:srgbClr val="000099"/>
              </a:solidFill>
              <a:latin typeface="Arial" charset="0"/>
            </a:endParaRP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2400">
              <a:solidFill>
                <a:srgbClr val="000099"/>
              </a:solidFill>
              <a:latin typeface="Arial" charset="0"/>
            </a:endParaRPr>
          </a:p>
        </p:txBody>
      </p:sp>
      <p:pic>
        <p:nvPicPr>
          <p:cNvPr id="9226" name="Picture 10" descr="6311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12954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3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3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23" grpId="0"/>
      <p:bldP spid="92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CCFF33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3200400" y="228601"/>
            <a:ext cx="6172200" cy="46196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000099"/>
                </a:solidFill>
                <a:latin typeface="Arial" charset="0"/>
              </a:rPr>
              <a:t> </a:t>
            </a:r>
            <a:endParaRPr lang="en-US" sz="2800" b="1" i="1">
              <a:solidFill>
                <a:srgbClr val="000099"/>
              </a:solidFill>
              <a:latin typeface="Arial" charset="0"/>
            </a:endParaRPr>
          </a:p>
        </p:txBody>
      </p:sp>
      <p:grpSp>
        <p:nvGrpSpPr>
          <p:cNvPr id="4099" name="Group 25"/>
          <p:cNvGrpSpPr>
            <a:grpSpLocks/>
          </p:cNvGrpSpPr>
          <p:nvPr/>
        </p:nvGrpSpPr>
        <p:grpSpPr bwMode="auto">
          <a:xfrm>
            <a:off x="1219200" y="3886200"/>
            <a:ext cx="9912350" cy="2971800"/>
            <a:chOff x="0" y="1392"/>
            <a:chExt cx="5760" cy="2928"/>
          </a:xfrm>
        </p:grpSpPr>
        <p:pic>
          <p:nvPicPr>
            <p:cNvPr id="4102" name="Picture 26" descr="8184-003-02-1027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52" y="1392"/>
              <a:ext cx="3360" cy="2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3" name="Picture 27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3840"/>
              <a:ext cx="192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28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8" y="3936"/>
              <a:ext cx="1896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5" name="Picture 29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72" y="3957"/>
              <a:ext cx="2688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6" name="Picture 30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84" y="4019"/>
              <a:ext cx="2232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00" name="TextBox 10"/>
          <p:cNvSpPr txBox="1">
            <a:spLocks noChangeArrowheads="1"/>
          </p:cNvSpPr>
          <p:nvPr/>
        </p:nvSpPr>
        <p:spPr bwMode="auto">
          <a:xfrm>
            <a:off x="5341938" y="838201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u="sng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Chính tả:</a:t>
            </a:r>
          </a:p>
        </p:txBody>
      </p:sp>
      <p:sp>
        <p:nvSpPr>
          <p:cNvPr id="4101" name="TextBox 11"/>
          <p:cNvSpPr txBox="1">
            <a:spLocks noChangeArrowheads="1"/>
          </p:cNvSpPr>
          <p:nvPr/>
        </p:nvSpPr>
        <p:spPr bwMode="auto">
          <a:xfrm>
            <a:off x="4691064" y="1447800"/>
            <a:ext cx="35385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Kiểm tra bài cũ: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99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5410200"/>
            <a:ext cx="2209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7" descr="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0600" y="5410200"/>
            <a:ext cx="2057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124" name="Group 8"/>
          <p:cNvGrpSpPr>
            <a:grpSpLocks/>
          </p:cNvGrpSpPr>
          <p:nvPr/>
        </p:nvGrpSpPr>
        <p:grpSpPr bwMode="auto">
          <a:xfrm>
            <a:off x="1219200" y="5410200"/>
            <a:ext cx="9912350" cy="1447800"/>
            <a:chOff x="0" y="1048"/>
            <a:chExt cx="5760" cy="3272"/>
          </a:xfrm>
        </p:grpSpPr>
        <p:pic>
          <p:nvPicPr>
            <p:cNvPr id="5127" name="Picture 9" descr="8184-003-02-1027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52" y="1048"/>
              <a:ext cx="3360" cy="3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8" name="Picture 10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0" y="3840"/>
              <a:ext cx="192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9" name="Picture 11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88" y="3936"/>
              <a:ext cx="1896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0" name="Picture 12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072" y="3957"/>
              <a:ext cx="2688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1" name="Picture 13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584" y="4019"/>
              <a:ext cx="2232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25" name="TextBox 11"/>
          <p:cNvSpPr txBox="1">
            <a:spLocks noChangeArrowheads="1"/>
          </p:cNvSpPr>
          <p:nvPr/>
        </p:nvSpPr>
        <p:spPr bwMode="auto">
          <a:xfrm>
            <a:off x="3505200" y="304801"/>
            <a:ext cx="54102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Chính tả: Tập chép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Cậu bé thông minh</a:t>
            </a:r>
          </a:p>
        </p:txBody>
      </p:sp>
      <p:sp>
        <p:nvSpPr>
          <p:cNvPr id="5126" name="TextBox 12"/>
          <p:cNvSpPr txBox="1">
            <a:spLocks noChangeArrowheads="1"/>
          </p:cNvSpPr>
          <p:nvPr/>
        </p:nvSpPr>
        <p:spPr bwMode="auto">
          <a:xfrm>
            <a:off x="5646738" y="1990726"/>
            <a:ext cx="19732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i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(SGK)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86200" y="214313"/>
            <a:ext cx="4724400" cy="563562"/>
          </a:xfrm>
        </p:spPr>
        <p:txBody>
          <a:bodyPr/>
          <a:lstStyle/>
          <a:p>
            <a:pPr eaLnBrk="1" hangingPunct="1"/>
            <a:r>
              <a:rPr lang="en-US" u="sng">
                <a:solidFill>
                  <a:srgbClr val="000099"/>
                </a:solidFill>
                <a:cs typeface="Times New Roman" pitchFamily="18" charset="0"/>
              </a:rPr>
              <a:t>Chính tả</a:t>
            </a:r>
            <a:r>
              <a:rPr lang="en-US">
                <a:solidFill>
                  <a:srgbClr val="000099"/>
                </a:solidFill>
                <a:cs typeface="Times New Roman" pitchFamily="18" charset="0"/>
              </a:rPr>
              <a:t>: </a:t>
            </a:r>
            <a:r>
              <a:rPr lang="en-US" sz="2800">
                <a:solidFill>
                  <a:srgbClr val="000099"/>
                </a:solidFill>
                <a:cs typeface="Times New Roman" pitchFamily="18" charset="0"/>
              </a:rPr>
              <a:t>(Tập chép)</a:t>
            </a:r>
            <a:endParaRPr lang="en-US">
              <a:solidFill>
                <a:srgbClr val="000099"/>
              </a:solidFill>
              <a:cs typeface="Times New Roman" pitchFamily="18" charset="0"/>
            </a:endParaRPr>
          </a:p>
        </p:txBody>
      </p:sp>
      <p:sp>
        <p:nvSpPr>
          <p:cNvPr id="166915" name="AutoShape 3"/>
          <p:cNvSpPr>
            <a:spLocks noChangeArrowheads="1"/>
          </p:cNvSpPr>
          <p:nvPr/>
        </p:nvSpPr>
        <p:spPr bwMode="auto">
          <a:xfrm>
            <a:off x="2514600" y="2438400"/>
            <a:ext cx="7696200" cy="1639888"/>
          </a:xfrm>
          <a:prstGeom prst="cloudCallout">
            <a:avLst>
              <a:gd name="adj1" fmla="val -50204"/>
              <a:gd name="adj2" fmla="val -78259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lIns="9144" rIns="9144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CC99"/>
              </a:buClr>
            </a:pPr>
            <a:r>
              <a:rPr lang="en-US" sz="3200" b="1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Chép đủ các từ trong đoạn đã nêu trên</a:t>
            </a:r>
          </a:p>
        </p:txBody>
      </p:sp>
      <p:pic>
        <p:nvPicPr>
          <p:cNvPr id="6148" name="Picture 9" descr="Hoa da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67800" y="5029200"/>
            <a:ext cx="1600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10" descr="Hoa da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52578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/>
          <p:cNvSpPr>
            <a:spLocks noChangeArrowheads="1"/>
          </p:cNvSpPr>
          <p:nvPr/>
        </p:nvSpPr>
        <p:spPr bwMode="auto">
          <a:xfrm>
            <a:off x="1600200" y="1219200"/>
            <a:ext cx="8915400" cy="9906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1. </a:t>
            </a:r>
            <a:r>
              <a:rPr lang="en-US" sz="3200" b="1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chép</a:t>
            </a:r>
            <a:r>
              <a:rPr lang="en-US" sz="3200" b="1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(</a:t>
            </a:r>
            <a:r>
              <a:rPr lang="en-US" sz="3200" b="1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Hôm</a:t>
            </a:r>
            <a:r>
              <a:rPr lang="en-US" sz="3200" b="1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sau</a:t>
            </a:r>
            <a:r>
              <a:rPr lang="en-US" sz="3200" b="1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…</a:t>
            </a:r>
            <a:r>
              <a:rPr lang="en-US" sz="3200" b="1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đến</a:t>
            </a:r>
            <a:r>
              <a:rPr lang="en-US" sz="3200" b="1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để</a:t>
            </a:r>
            <a:r>
              <a:rPr lang="en-US" sz="3200" b="1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xẻ</a:t>
            </a:r>
            <a:r>
              <a:rPr lang="en-US" sz="3200" b="1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thịt</a:t>
            </a:r>
            <a:r>
              <a:rPr lang="en-US" sz="3200" b="1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chim</a:t>
            </a:r>
            <a:r>
              <a:rPr lang="en-US" sz="3200" b="1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66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rgbClr val="99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752600"/>
            <a:ext cx="8686800" cy="9032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4300">
                <a:solidFill>
                  <a:srgbClr val="FFFF00"/>
                </a:solidFill>
              </a:rPr>
              <a:t>2. Điền vào chỗ trống:</a:t>
            </a:r>
          </a:p>
        </p:txBody>
      </p:sp>
      <p:sp>
        <p:nvSpPr>
          <p:cNvPr id="7171" name="Rectangle 4"/>
          <p:cNvSpPr>
            <a:spLocks noRot="1" noChangeArrowheads="1"/>
          </p:cNvSpPr>
          <p:nvPr/>
        </p:nvSpPr>
        <p:spPr bwMode="auto">
          <a:xfrm>
            <a:off x="1981200" y="2590800"/>
            <a:ext cx="3810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500">
                <a:solidFill>
                  <a:srgbClr val="FFFF00"/>
                </a:solidFill>
                <a:latin typeface="Arial" charset="0"/>
              </a:rPr>
              <a:t>a) l hay n ?</a:t>
            </a:r>
            <a:endParaRPr lang="en-US" sz="3500" u="sng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7413" name="Rectangle 5"/>
          <p:cNvSpPr>
            <a:spLocks noRot="1" noChangeArrowheads="1"/>
          </p:cNvSpPr>
          <p:nvPr/>
        </p:nvSpPr>
        <p:spPr bwMode="auto">
          <a:xfrm>
            <a:off x="1752600" y="3505200"/>
            <a:ext cx="47244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>
                <a:solidFill>
                  <a:srgbClr val="000000"/>
                </a:solidFill>
                <a:latin typeface="Arial" charset="0"/>
              </a:rPr>
              <a:t>-</a:t>
            </a:r>
            <a:r>
              <a:rPr lang="en-US" sz="3500">
                <a:solidFill>
                  <a:srgbClr val="000000"/>
                </a:solidFill>
                <a:latin typeface="Arial" charset="0"/>
              </a:rPr>
              <a:t> hạ…ệnh</a:t>
            </a:r>
          </a:p>
        </p:txBody>
      </p:sp>
      <p:sp>
        <p:nvSpPr>
          <p:cNvPr id="17414" name="Rectangle 6"/>
          <p:cNvSpPr>
            <a:spLocks noRot="1" noChangeArrowheads="1"/>
          </p:cNvSpPr>
          <p:nvPr/>
        </p:nvSpPr>
        <p:spPr bwMode="auto">
          <a:xfrm>
            <a:off x="1712913" y="4343400"/>
            <a:ext cx="4310062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>
                <a:solidFill>
                  <a:srgbClr val="000000"/>
                </a:solidFill>
                <a:latin typeface="Arial" charset="0"/>
              </a:rPr>
              <a:t>-</a:t>
            </a:r>
            <a:r>
              <a:rPr lang="en-US" sz="3500">
                <a:solidFill>
                  <a:srgbClr val="000000"/>
                </a:solidFill>
                <a:latin typeface="Arial" charset="0"/>
              </a:rPr>
              <a:t> …ộp bài</a:t>
            </a:r>
            <a:endParaRPr lang="en-US" sz="3500" u="sng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415" name="Rectangle 7"/>
          <p:cNvSpPr>
            <a:spLocks noRot="1" noChangeArrowheads="1"/>
          </p:cNvSpPr>
          <p:nvPr/>
        </p:nvSpPr>
        <p:spPr bwMode="auto">
          <a:xfrm>
            <a:off x="1709738" y="5054600"/>
            <a:ext cx="2971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>
                <a:solidFill>
                  <a:srgbClr val="000000"/>
                </a:solidFill>
                <a:latin typeface="Arial" charset="0"/>
              </a:rPr>
              <a:t>- </a:t>
            </a:r>
            <a:r>
              <a:rPr lang="en-US" sz="3500">
                <a:solidFill>
                  <a:srgbClr val="000000"/>
                </a:solidFill>
                <a:latin typeface="Arial" charset="0"/>
              </a:rPr>
              <a:t>hôm …ọ</a:t>
            </a:r>
            <a:endParaRPr lang="en-US" sz="3500" u="sng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 flipV="1">
            <a:off x="1524000" y="1143001"/>
            <a:ext cx="6889750" cy="111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7176" name="TextBox 8"/>
          <p:cNvSpPr txBox="1">
            <a:spLocks noChangeArrowheads="1"/>
          </p:cNvSpPr>
          <p:nvPr/>
        </p:nvSpPr>
        <p:spPr bwMode="auto">
          <a:xfrm>
            <a:off x="6096000" y="2667001"/>
            <a:ext cx="4343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b) an hay ang?</a:t>
            </a:r>
            <a:endParaRPr lang="en-US" sz="3600" u="sng">
              <a:solidFill>
                <a:srgbClr val="FFFF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24600" y="3657601"/>
            <a:ext cx="38862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dirty="0">
                <a:solidFill>
                  <a:srgbClr val="000000"/>
                </a:solidFill>
                <a:latin typeface="Arial"/>
                <a:cs typeface="Times New Roman" pitchFamily="18" charset="0"/>
              </a:rPr>
              <a:t>- đ.`..</a:t>
            </a:r>
            <a:r>
              <a:rPr lang="en-US" sz="3600" dirty="0" err="1">
                <a:solidFill>
                  <a:srgbClr val="000000"/>
                </a:solidFill>
                <a:latin typeface="Arial"/>
                <a:cs typeface="Times New Roman" pitchFamily="18" charset="0"/>
              </a:rPr>
              <a:t>hoàng</a:t>
            </a:r>
            <a:endParaRPr lang="en-US" sz="3600" dirty="0">
              <a:solidFill>
                <a:srgbClr val="000000"/>
              </a:solidFill>
              <a:latin typeface="Arial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27775" y="5122863"/>
            <a:ext cx="35814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dirty="0">
                <a:solidFill>
                  <a:srgbClr val="000000"/>
                </a:solidFill>
                <a:latin typeface="Arial"/>
                <a:cs typeface="Times New Roman" pitchFamily="18" charset="0"/>
              </a:rPr>
              <a:t>- s...</a:t>
            </a:r>
            <a:r>
              <a:rPr lang="en-US" sz="3600" dirty="0" err="1">
                <a:solidFill>
                  <a:srgbClr val="000000"/>
                </a:solidFill>
                <a:latin typeface="Arial"/>
                <a:cs typeface="Times New Roman" pitchFamily="18" charset="0"/>
              </a:rPr>
              <a:t>loáng</a:t>
            </a:r>
            <a:endParaRPr lang="en-US" sz="3600" u="sng" dirty="0">
              <a:solidFill>
                <a:srgbClr val="000000"/>
              </a:solidFill>
              <a:latin typeface="Arial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24600" y="4343400"/>
            <a:ext cx="3810000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dirty="0">
                <a:solidFill>
                  <a:srgbClr val="000000"/>
                </a:solidFill>
                <a:latin typeface="Arial"/>
                <a:cs typeface="Times New Roman" pitchFamily="18" charset="0"/>
              </a:rPr>
              <a:t>- đ.`..</a:t>
            </a:r>
            <a:r>
              <a:rPr lang="en-US" sz="3600" dirty="0" err="1">
                <a:solidFill>
                  <a:srgbClr val="000000"/>
                </a:solidFill>
                <a:latin typeface="Arial"/>
                <a:cs typeface="Times New Roman" pitchFamily="18" charset="0"/>
              </a:rPr>
              <a:t>ông</a:t>
            </a:r>
            <a:endParaRPr lang="en-US" sz="3600" u="sng" dirty="0">
              <a:solidFill>
                <a:srgbClr val="000000"/>
              </a:solidFill>
              <a:latin typeface="Arial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  <p:bldP spid="17414" grpId="0"/>
      <p:bldP spid="17415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371600"/>
            <a:ext cx="8534400" cy="90328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400">
                <a:solidFill>
                  <a:srgbClr val="0000FF"/>
                </a:solidFill>
              </a:rPr>
              <a:t>3. Viết vào vở những chữ và tên chữ còn thiếu trong bảng sau:</a:t>
            </a:r>
          </a:p>
        </p:txBody>
      </p:sp>
      <p:sp>
        <p:nvSpPr>
          <p:cNvPr id="8195" name="Line 10"/>
          <p:cNvSpPr>
            <a:spLocks noChangeShapeType="1"/>
          </p:cNvSpPr>
          <p:nvPr/>
        </p:nvSpPr>
        <p:spPr bwMode="auto">
          <a:xfrm flipV="1">
            <a:off x="1568451" y="839789"/>
            <a:ext cx="7394575" cy="9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.VnTime" pitchFamily="34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3048000" y="2519364"/>
          <a:ext cx="6096000" cy="3068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7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Số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thứ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tự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Chữ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Tên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chữ</a:t>
                      </a:r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>
                          <a:latin typeface=".VnAristote" pitchFamily="34" charset="0"/>
                        </a:rPr>
                        <a:t>a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7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á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7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ớ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7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Segoe Print" pitchFamily="2" charset="0"/>
                        </a:rPr>
                        <a:t>b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7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7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xê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hát</a:t>
                      </a:r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7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.VnAristote</vt:lpstr>
      <vt:lpstr>.VnTime</vt:lpstr>
      <vt:lpstr>Arial</vt:lpstr>
      <vt:lpstr>Segoe Print</vt:lpstr>
      <vt:lpstr>Wingdings</vt:lpstr>
      <vt:lpstr>Network</vt:lpstr>
      <vt:lpstr>PowerPoint Presentation</vt:lpstr>
      <vt:lpstr>PowerPoint Presentation</vt:lpstr>
      <vt:lpstr>PowerPoint Presentation</vt:lpstr>
      <vt:lpstr>Chính tả: (Tập chép)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</dc:creator>
  <cp:lastModifiedBy>tu</cp:lastModifiedBy>
  <cp:revision>1</cp:revision>
  <dcterms:created xsi:type="dcterms:W3CDTF">2020-10-17T10:36:04Z</dcterms:created>
  <dcterms:modified xsi:type="dcterms:W3CDTF">2020-10-17T10:36:28Z</dcterms:modified>
</cp:coreProperties>
</file>