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94" r:id="rId3"/>
    <p:sldId id="305" r:id="rId4"/>
    <p:sldId id="304" r:id="rId5"/>
    <p:sldId id="310" r:id="rId6"/>
    <p:sldId id="315" r:id="rId7"/>
    <p:sldId id="295" r:id="rId8"/>
    <p:sldId id="311" r:id="rId9"/>
    <p:sldId id="301" r:id="rId10"/>
    <p:sldId id="319" r:id="rId11"/>
    <p:sldId id="320" r:id="rId12"/>
    <p:sldId id="309" r:id="rId13"/>
    <p:sldId id="302" r:id="rId14"/>
    <p:sldId id="316" r:id="rId15"/>
    <p:sldId id="317" r:id="rId16"/>
    <p:sldId id="31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FCD74-D9BB-455B-A4E3-6D21640C8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F710E-B516-4AD1-9DB9-C0A1FB4BA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6F494-7277-4D8D-B82C-AC609E60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3148-39E4-4206-B10C-14BDD10D052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C76BE-0364-43BF-9D50-F2C85B4C5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EEA87-C506-4F98-BB36-89879CECA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2084-5528-47D8-A4B9-E617E2034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6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6D274-BFFF-457D-8463-4A16AECB2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36CD85-A628-42CE-AEC8-A95D25DC3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3E95F-DADA-4893-805D-72F7A02CE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3148-39E4-4206-B10C-14BDD10D052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1C5CA-C33C-42C8-A84B-B9F5D3F70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62073-9C80-4404-9951-B8BD3D12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2084-5528-47D8-A4B9-E617E2034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8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DD1F49-1E26-4642-AA85-13FDFE52A9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B60812-BD5A-48B6-8084-6701D1C97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C8DB8-2DEB-4F32-8889-56C3B391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3148-39E4-4206-B10C-14BDD10D052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75AA7-B16B-46D5-9925-97BBB11E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BC023-7CDA-4D58-8E7B-95C9EF507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2084-5528-47D8-A4B9-E617E2034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F99A9-B9CB-4DA6-8DB0-0BE02C63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6C272-A57C-40C6-A1CB-5325C4EFD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02001-C791-4D1E-BC26-B56FBA633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3148-39E4-4206-B10C-14BDD10D052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740E2-26B6-4EC0-BCBE-E26A535D8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9251A-CE65-4F51-B028-9FCE2F380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2084-5528-47D8-A4B9-E617E2034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3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1374D-2F66-41FB-AE1A-F19F64825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927D4-DE03-4372-8CD7-CD4CAC52A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DC1AC-642C-4DBF-9185-D3B1A9D9F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3148-39E4-4206-B10C-14BDD10D052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05AA0-B45B-41C2-9C5A-A6F5BF082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4D2AD-FF29-4FFE-BF3A-0829E59A6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2084-5528-47D8-A4B9-E617E2034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3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15B96-6726-419F-A546-7780921BF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3B204-74F5-4D7D-A680-7493B9842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4FAC3-23BC-4309-BDDA-C64C84F7D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C0708-43F4-41A3-8FB2-45CA48545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3148-39E4-4206-B10C-14BDD10D052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EF1BA-64FC-4D49-9870-B06683C85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54D72-5087-492B-B9A8-790D69008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2084-5528-47D8-A4B9-E617E2034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5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145E6-FAEE-4FF7-9C23-92FD45ECD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E964C-BE5C-4D9B-8599-ED87EA5F5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C4670-1FEE-4A78-8C0F-9179281FA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1308F3-D723-4444-8F3E-BA90A8E5C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D2BD56-80E5-4C94-97E6-A2B602081B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E0A8E9-0C19-44E2-AABE-08ADA4105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3148-39E4-4206-B10C-14BDD10D052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691AD-3E35-4C1D-B022-95CF111B8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0C96B4-AC5A-461F-A4A2-FAFC5503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2084-5528-47D8-A4B9-E617E2034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6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22537-0909-47E8-A142-7FCCD5E95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15DBD2-AB2D-4957-AA03-BB31A0643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3148-39E4-4206-B10C-14BDD10D052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C5CFE-1936-4698-A47F-E32E4F226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C5051-034B-435E-9314-8A953010E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2084-5528-47D8-A4B9-E617E2034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8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0F77F-DA75-4FAA-80D0-504A824E2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3148-39E4-4206-B10C-14BDD10D052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5890C3-D70B-401E-8958-47A54D46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8EB63-8F82-4C4D-8142-FB0CBF9B5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2084-5528-47D8-A4B9-E617E2034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0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5CB87-2746-413D-B185-C9CBEF1D6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B2ED7-C94A-4FE6-A920-FF89CB722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86494-2827-4E41-8F30-7530898B4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D92F6-927D-454F-AF9F-D093322BD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3148-39E4-4206-B10C-14BDD10D052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373AC-7DB2-40D2-8485-8CB177BF6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AB297-3F89-4396-9B2C-83616DD9D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2084-5528-47D8-A4B9-E617E2034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3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E82B4-2F24-456B-A694-8FEC12C7A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AA8EE-7F99-484C-A1BE-844C66AB8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26CFF-CE21-4A7D-9D4E-741490518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9428C-D7F9-4B0B-93F8-685A6D89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3148-39E4-4206-B10C-14BDD10D052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0F171-699C-4C09-A5AA-05927BEF9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10DF4-A170-4B99-A177-B3F65A99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E2084-5528-47D8-A4B9-E617E2034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7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AF9481-C26F-4837-9EFC-9C5B24264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FC431-E3EB-4463-A282-DCDAC397F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77597-BFC5-4240-A323-6C1A21E463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E3148-39E4-4206-B10C-14BDD10D052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553FC-C559-4E82-A385-8493DDC1C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AD89F-22A2-4296-A06F-62AB63B31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E2084-5528-47D8-A4B9-E617E2034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0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Relationship Id="rId9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1905000" y="1066800"/>
            <a:ext cx="8229600" cy="1828800"/>
          </a:xfrm>
          <a:prstGeom prst="cloudCallout">
            <a:avLst>
              <a:gd name="adj1" fmla="val -40644"/>
              <a:gd name="adj2" fmla="val 106042"/>
            </a:avLst>
          </a:prstGeom>
          <a:gradFill rotWithShape="1">
            <a:gsLst>
              <a:gs pos="0">
                <a:srgbClr val="CCCCFF"/>
              </a:gs>
              <a:gs pos="50000">
                <a:srgbClr val="FFFFFF"/>
              </a:gs>
              <a:gs pos="100000">
                <a:srgbClr val="CCCCFF"/>
              </a:gs>
            </a:gsLst>
            <a:lin ang="5400000" scaled="1"/>
          </a:gradFill>
          <a:ln w="36720">
            <a:solidFill>
              <a:srgbClr val="23FF23"/>
            </a:solidFill>
            <a:round/>
            <a:headEnd/>
            <a:tailEnd/>
          </a:ln>
        </p:spPr>
        <p:txBody>
          <a:bodyPr lIns="108360" tIns="63360" rIns="108360" bIns="63360" anchor="ctr"/>
          <a:lstStyle/>
          <a:p>
            <a:pPr algn="ctr"/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 những hoạt động thông tin liên lạc diễn ra ở bưu điện?</a:t>
            </a:r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 flipH="1">
            <a:off x="4572000" y="2819400"/>
            <a:ext cx="9144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6705600" y="2895600"/>
            <a:ext cx="685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2438400" y="3352801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6553200" y="3352801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2133600" y="3810000"/>
            <a:ext cx="3352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,…. …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6248400" y="3886201"/>
            <a:ext cx="350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Internet,…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3261" grpId="0" animBg="1"/>
      <p:bldP spid="53262" grpId="0" animBg="1"/>
      <p:bldP spid="53263" grpId="0"/>
      <p:bldP spid="53264" grpId="0"/>
      <p:bldP spid="53265" grpId="0"/>
      <p:bldP spid="532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sds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3581400"/>
            <a:ext cx="2857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xzcdc v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990600"/>
            <a:ext cx="4800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vt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1143001"/>
            <a:ext cx="27432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7467600" y="1554164"/>
            <a:ext cx="3200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FF00"/>
                </a:solidFill>
              </a:rPr>
              <a:t>ĐÀI TRUYỀN HÌNH KĨ THUẬT SỐ VTC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7467600" y="5105401"/>
            <a:ext cx="3200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FF00"/>
                </a:solidFill>
              </a:rPr>
              <a:t>ĐÀI PHÁT THANH TRUYỀN HÌNH</a:t>
            </a:r>
          </a:p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FFFF00"/>
                </a:solidFill>
              </a:rPr>
              <a:t> HẢI DƯƠNG</a:t>
            </a:r>
          </a:p>
        </p:txBody>
      </p:sp>
      <p:pic>
        <p:nvPicPr>
          <p:cNvPr id="11271" name="Picture 10" descr="vh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505200"/>
            <a:ext cx="4724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3505200" y="5211764"/>
            <a:ext cx="3200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FF00"/>
                </a:solidFill>
              </a:rPr>
              <a:t>ĐÀI TRUYỀN HÌNH KĨ THUẬT SỐ VTC</a:t>
            </a:r>
          </a:p>
        </p:txBody>
      </p:sp>
      <p:pic>
        <p:nvPicPr>
          <p:cNvPr id="11273" name="Picture 12" descr="vh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505200"/>
            <a:ext cx="4724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 Box 13"/>
          <p:cNvSpPr txBox="1">
            <a:spLocks noChangeArrowheads="1"/>
          </p:cNvSpPr>
          <p:nvPr/>
        </p:nvSpPr>
        <p:spPr bwMode="auto">
          <a:xfrm>
            <a:off x="2895600" y="5410200"/>
            <a:ext cx="320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FF00"/>
                </a:solidFill>
              </a:rPr>
              <a:t>ĐÀI TIẾNG NÓI VIỆT NAM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ải xuố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1905000" y="152400"/>
            <a:ext cx="39624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678238"/>
            <a:ext cx="40386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ANd9GcToTXET-UV_Z29Z_30b0hhxOwaboRLWuofeZmNjSbmO_Awsop_O8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28600"/>
            <a:ext cx="3200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ANd9GcRGBXAaks29kBCN09dBgIlXFzH0NRcMTVgzw30hjVGgWg4TBo8rd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810000"/>
            <a:ext cx="38862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2743200" y="1981200"/>
            <a:ext cx="6781800" cy="2895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Nào mình cùng chơi</a:t>
            </a:r>
          </a:p>
        </p:txBody>
      </p:sp>
      <p:grpSp>
        <p:nvGrpSpPr>
          <p:cNvPr id="13315" name="Group 23"/>
          <p:cNvGrpSpPr>
            <a:grpSpLocks/>
          </p:cNvGrpSpPr>
          <p:nvPr/>
        </p:nvGrpSpPr>
        <p:grpSpPr bwMode="auto">
          <a:xfrm>
            <a:off x="1524000" y="0"/>
            <a:ext cx="9144000" cy="6629400"/>
            <a:chOff x="48" y="-6"/>
            <a:chExt cx="5631" cy="4271"/>
          </a:xfrm>
        </p:grpSpPr>
        <p:pic>
          <p:nvPicPr>
            <p:cNvPr id="13319" name="Picture 15" descr="XMSTRER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144" y="672"/>
              <a:ext cx="139" cy="2928"/>
            </a:xfrm>
            <a:prstGeom prst="rect">
              <a:avLst/>
            </a:prstGeom>
            <a:noFill/>
            <a:ln w="9525">
              <a:solidFill>
                <a:srgbClr val="CCFFFF"/>
              </a:solidFill>
              <a:miter lim="800000"/>
              <a:headEnd/>
              <a:tailEnd/>
            </a:ln>
          </p:spPr>
        </p:pic>
        <p:pic>
          <p:nvPicPr>
            <p:cNvPr id="13320" name="Picture 15" descr="XMSTRER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85" y="480"/>
              <a:ext cx="143" cy="3024"/>
            </a:xfrm>
            <a:prstGeom prst="rect">
              <a:avLst/>
            </a:prstGeom>
            <a:noFill/>
            <a:ln w="9525">
              <a:solidFill>
                <a:srgbClr val="CCFFFF"/>
              </a:solidFill>
              <a:miter lim="800000"/>
              <a:headEnd/>
              <a:tailEnd/>
            </a:ln>
          </p:spPr>
        </p:pic>
        <p:pic>
          <p:nvPicPr>
            <p:cNvPr id="13321" name="Picture 15" descr="XMSTRER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2839" y="-1769"/>
              <a:ext cx="177" cy="3744"/>
            </a:xfrm>
            <a:prstGeom prst="rect">
              <a:avLst/>
            </a:prstGeom>
            <a:noFill/>
            <a:ln w="9525">
              <a:solidFill>
                <a:srgbClr val="CCFFFF"/>
              </a:solidFill>
              <a:miter lim="800000"/>
              <a:headEnd/>
              <a:tailEnd/>
            </a:ln>
          </p:spPr>
        </p:pic>
        <p:pic>
          <p:nvPicPr>
            <p:cNvPr id="13322" name="Picture 7" descr="CRNRC4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" y="-6"/>
              <a:ext cx="951" cy="678"/>
            </a:xfrm>
            <a:prstGeom prst="rect">
              <a:avLst/>
            </a:prstGeom>
            <a:noFill/>
            <a:ln w="9525">
              <a:solidFill>
                <a:srgbClr val="CCFFFF"/>
              </a:solidFill>
              <a:miter lim="800000"/>
              <a:headEnd/>
              <a:tailEnd/>
            </a:ln>
          </p:spPr>
        </p:pic>
        <p:pic>
          <p:nvPicPr>
            <p:cNvPr id="13323" name="Picture 8" descr="CRNRC40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8" y="0"/>
              <a:ext cx="876" cy="563"/>
            </a:xfrm>
            <a:prstGeom prst="rect">
              <a:avLst/>
            </a:prstGeom>
            <a:noFill/>
            <a:ln w="9525">
              <a:solidFill>
                <a:srgbClr val="CCFFFF"/>
              </a:solidFill>
              <a:miter lim="800000"/>
              <a:headEnd/>
              <a:tailEnd/>
            </a:ln>
          </p:spPr>
        </p:pic>
        <p:pic>
          <p:nvPicPr>
            <p:cNvPr id="13324" name="Picture 9" descr="CRNRC40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19" y="3552"/>
              <a:ext cx="960" cy="713"/>
            </a:xfrm>
            <a:prstGeom prst="rect">
              <a:avLst/>
            </a:prstGeom>
            <a:noFill/>
            <a:ln w="9525">
              <a:solidFill>
                <a:srgbClr val="CCFFFF"/>
              </a:solidFill>
              <a:miter lim="800000"/>
              <a:headEnd/>
              <a:tailEnd/>
            </a:ln>
          </p:spPr>
        </p:pic>
        <p:pic>
          <p:nvPicPr>
            <p:cNvPr id="13325" name="Picture 10" descr="CRNRC40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" y="3614"/>
              <a:ext cx="1008" cy="610"/>
            </a:xfrm>
            <a:prstGeom prst="rect">
              <a:avLst/>
            </a:prstGeom>
            <a:noFill/>
            <a:ln w="9525">
              <a:solidFill>
                <a:srgbClr val="CCFFFF"/>
              </a:solidFill>
              <a:miter lim="800000"/>
              <a:headEnd/>
              <a:tailEnd/>
            </a:ln>
          </p:spPr>
        </p:pic>
        <p:pic>
          <p:nvPicPr>
            <p:cNvPr id="13326" name="Picture 15" descr="XMSTRER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2813" y="2264"/>
              <a:ext cx="176" cy="3732"/>
            </a:xfrm>
            <a:prstGeom prst="rect">
              <a:avLst/>
            </a:prstGeom>
            <a:noFill/>
            <a:ln w="9525">
              <a:solidFill>
                <a:srgbClr val="CCFFFF"/>
              </a:solidFill>
              <a:miter lim="800000"/>
              <a:headEnd/>
              <a:tailEnd/>
            </a:ln>
          </p:spPr>
        </p:pic>
      </p:grpSp>
      <p:pic>
        <p:nvPicPr>
          <p:cNvPr id="13316" name="Picture 14" descr="kj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101600"/>
            <a:ext cx="16002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BAR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7" descr="phone_English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4800601"/>
            <a:ext cx="28765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971800" y="1452563"/>
            <a:ext cx="2895600" cy="8318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V="1">
            <a:off x="5943600" y="1066801"/>
            <a:ext cx="838200" cy="842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V="1">
            <a:off x="6019800" y="1905000"/>
            <a:ext cx="7620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5943600" y="1909763"/>
            <a:ext cx="838200" cy="909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5943600" y="1909763"/>
            <a:ext cx="838200" cy="144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4343" name="Text Box 13"/>
          <p:cNvSpPr txBox="1">
            <a:spLocks noChangeArrowheads="1"/>
          </p:cNvSpPr>
          <p:nvPr/>
        </p:nvSpPr>
        <p:spPr bwMode="auto">
          <a:xfrm>
            <a:off x="6705600" y="995363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6781800" y="685801"/>
            <a:ext cx="3505200" cy="650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6781800" y="1524001"/>
            <a:ext cx="3505200" cy="9255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Internet,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Internet,…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6781800" y="2590801"/>
            <a:ext cx="3505200" cy="3762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6781800" y="3128964"/>
            <a:ext cx="3505200" cy="3762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51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662363"/>
            <a:ext cx="8534400" cy="2743200"/>
          </a:xfrm>
          <a:prstGeom prst="rect">
            <a:avLst/>
          </a:prstGeom>
          <a:solidFill>
            <a:srgbClr val="66FF66"/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2438400" y="3873501"/>
            <a:ext cx="7543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20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20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 animBg="1"/>
      <p:bldP spid="52233" grpId="0" animBg="1"/>
      <p:bldP spid="52234" grpId="0" animBg="1"/>
      <p:bldP spid="52235" grpId="0" animBg="1"/>
      <p:bldP spid="52236" grpId="0" animBg="1"/>
      <p:bldP spid="52238" grpId="0" animBg="1"/>
      <p:bldP spid="52239" grpId="0" animBg="1"/>
      <p:bldP spid="52240" grpId="0" animBg="1"/>
      <p:bldP spid="52241" grpId="0" animBg="1"/>
      <p:bldP spid="522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3"/>
          <p:cNvSpPr>
            <a:spLocks noChangeArrowheads="1"/>
          </p:cNvSpPr>
          <p:nvPr/>
        </p:nvSpPr>
        <p:spPr bwMode="auto">
          <a:xfrm>
            <a:off x="7848600" y="3505200"/>
            <a:ext cx="693738" cy="692150"/>
          </a:xfrm>
          <a:prstGeom prst="ellipse">
            <a:avLst/>
          </a:prstGeom>
          <a:solidFill>
            <a:srgbClr val="FFFF00"/>
          </a:solidFill>
          <a:ln w="18360">
            <a:solidFill>
              <a:srgbClr val="0000FF"/>
            </a:solidFill>
            <a:round/>
            <a:headEnd/>
            <a:tailEnd/>
          </a:ln>
        </p:spPr>
        <p:txBody>
          <a:bodyPr lIns="99000" tIns="54000" rIns="99000" bIns="54000" anchor="ctr" anchorCtr="1"/>
          <a:lstStyle/>
          <a:p>
            <a:pPr defTabSz="457200" hangingPunct="0">
              <a:buClr>
                <a:srgbClr val="000000"/>
              </a:buClr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05000" y="4953001"/>
            <a:ext cx="8763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spcBef>
                <a:spcPts val="1800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3400" b="1" dirty="0"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5" descr="t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1" y="1905001"/>
            <a:ext cx="3205163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438400" y="1066800"/>
            <a:ext cx="6934200" cy="990600"/>
          </a:xfrm>
          <a:prstGeom prst="cloudCallout">
            <a:avLst>
              <a:gd name="adj1" fmla="val -26648"/>
              <a:gd name="adj2" fmla="val 96472"/>
            </a:avLst>
          </a:prstGeom>
          <a:solidFill>
            <a:srgbClr val="CCCCFF"/>
          </a:solidFill>
          <a:ln w="36720">
            <a:solidFill>
              <a:srgbClr val="23FF23"/>
            </a:solidFill>
            <a:round/>
            <a:headEnd/>
            <a:tailEnd/>
          </a:ln>
        </p:spPr>
        <p:txBody>
          <a:bodyPr lIns="108360" tIns="63360" rIns="108360" bIns="63360" anchor="ctr"/>
          <a:lstStyle/>
          <a:p>
            <a:pPr algn="ctr" defTabSz="457200" hangingPunct="0">
              <a:lnSpc>
                <a:spcPct val="66000"/>
              </a:lnSpc>
              <a:buClr>
                <a:srgbClr val="000000"/>
              </a:buClr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/>
              <a:t>Máy thu hình (Ti vi)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8229600" y="3505200"/>
            <a:ext cx="693738" cy="692150"/>
          </a:xfrm>
          <a:prstGeom prst="ellipse">
            <a:avLst/>
          </a:prstGeom>
          <a:solidFill>
            <a:srgbClr val="FFFF00"/>
          </a:solidFill>
          <a:ln w="18360">
            <a:solidFill>
              <a:srgbClr val="0000FF"/>
            </a:solidFill>
            <a:round/>
            <a:headEnd/>
            <a:tailEnd/>
          </a:ln>
        </p:spPr>
        <p:txBody>
          <a:bodyPr lIns="99000" tIns="54000" rIns="99000" bIns="54000" anchor="ctr" anchorCtr="1"/>
          <a:lstStyle/>
          <a:p>
            <a:pPr defTabSz="457200" hangingPunct="0">
              <a:buClr>
                <a:srgbClr val="000000"/>
              </a:buClr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38400" y="4343400"/>
            <a:ext cx="7620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457200">
              <a:spcBef>
                <a:spcPts val="1800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400" b="1" dirty="0">
                <a:latin typeface="Times New Roman" pitchFamily="18" charset="0"/>
                <a:cs typeface="Times New Roman" pitchFamily="18" charset="0"/>
              </a:rPr>
              <a:t>Thu, </a:t>
            </a:r>
            <a:r>
              <a:rPr lang="en-GB" sz="3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88" name="Picture 7" descr="d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133601"/>
            <a:ext cx="320040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057400" y="1066800"/>
            <a:ext cx="7467600" cy="1143000"/>
          </a:xfrm>
          <a:prstGeom prst="cloudCallout">
            <a:avLst>
              <a:gd name="adj1" fmla="val -20343"/>
              <a:gd name="adj2" fmla="val 110694"/>
            </a:avLst>
          </a:prstGeom>
          <a:solidFill>
            <a:srgbClr val="CCCCFF"/>
          </a:solidFill>
          <a:ln w="36720">
            <a:solidFill>
              <a:srgbClr val="23FF23"/>
            </a:solidFill>
            <a:round/>
            <a:headEnd/>
            <a:tailEnd/>
          </a:ln>
        </p:spPr>
        <p:txBody>
          <a:bodyPr lIns="108360" tIns="63360" rIns="108360" bIns="63360" anchor="ctr"/>
          <a:lstStyle/>
          <a:p>
            <a:pPr algn="ctr" defTabSz="457200" hangingPunct="0">
              <a:lnSpc>
                <a:spcPct val="66000"/>
              </a:lnSpc>
              <a:buClr>
                <a:srgbClr val="000000"/>
              </a:buClr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(Ra-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-ô)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743200" y="914401"/>
            <a:ext cx="670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2819400" y="5562600"/>
            <a:ext cx="7848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800"/>
              </a:spcBef>
              <a:buClr>
                <a:srgbClr val="000000"/>
              </a:buClr>
              <a:buSzPct val="100000"/>
            </a:pP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733800" y="762001"/>
            <a:ext cx="487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800"/>
              </a:spcBef>
              <a:buClr>
                <a:srgbClr val="000000"/>
              </a:buClr>
              <a:buSzPct val="100000"/>
            </a:pPr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Loa </a:t>
            </a:r>
            <a:r>
              <a:rPr lang="en-GB" sz="40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5" descr="l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447800"/>
            <a:ext cx="5943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Oval 3"/>
          <p:cNvSpPr>
            <a:spLocks noChangeArrowheads="1"/>
          </p:cNvSpPr>
          <p:nvPr/>
        </p:nvSpPr>
        <p:spPr bwMode="auto">
          <a:xfrm>
            <a:off x="8534401" y="3581401"/>
            <a:ext cx="601663" cy="555625"/>
          </a:xfrm>
          <a:prstGeom prst="ellipse">
            <a:avLst/>
          </a:prstGeom>
          <a:solidFill>
            <a:srgbClr val="FFFF00"/>
          </a:solidFill>
          <a:ln w="18360">
            <a:solidFill>
              <a:srgbClr val="0000FF"/>
            </a:solidFill>
            <a:round/>
            <a:headEnd/>
            <a:tailEnd/>
          </a:ln>
        </p:spPr>
        <p:txBody>
          <a:bodyPr lIns="99000" tIns="54000" rIns="99000" bIns="54000" anchor="ctr" anchorCtr="1"/>
          <a:lstStyle/>
          <a:p>
            <a:pPr defTabSz="457200" hangingPunct="0">
              <a:buClr>
                <a:srgbClr val="000000"/>
              </a:buClr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17415" name="Picture 7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9829800" y="4876800"/>
            <a:ext cx="83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696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ANd9GcQSCqa8Nd7vWJzB3PZTKicW13fvDP87NOUeuslCBtpOYuYcxZx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733800"/>
            <a:ext cx="2971800" cy="2514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075" name="Picture 30" descr="d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228600"/>
            <a:ext cx="2819400" cy="3124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076" name="Picture 31" descr="m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28600"/>
            <a:ext cx="2743200" cy="3200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077" name="Picture 33" descr="Pictur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3657600"/>
            <a:ext cx="2209800" cy="2590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078" name="Picture 34" descr="S6302167"/>
          <p:cNvPicPr>
            <a:picLocks noChangeAspect="1" noChangeArrowheads="1"/>
          </p:cNvPicPr>
          <p:nvPr/>
        </p:nvPicPr>
        <p:blipFill>
          <a:blip r:embed="rId6" cstate="print">
            <a:lum contrast="12000"/>
          </a:blip>
          <a:srcRect/>
          <a:stretch>
            <a:fillRect/>
          </a:stretch>
        </p:blipFill>
        <p:spPr bwMode="auto">
          <a:xfrm>
            <a:off x="1524001" y="228600"/>
            <a:ext cx="3065463" cy="3200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07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3733800"/>
            <a:ext cx="2554288" cy="2590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4"/>
          <p:cNvSpPr>
            <a:spLocks noChangeShapeType="1"/>
          </p:cNvSpPr>
          <p:nvPr/>
        </p:nvSpPr>
        <p:spPr bwMode="auto">
          <a:xfrm flipH="1">
            <a:off x="4572000" y="1447800"/>
            <a:ext cx="1371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 sz="2400"/>
          </a:p>
        </p:txBody>
      </p:sp>
      <p:sp>
        <p:nvSpPr>
          <p:cNvPr id="4099" name="Line 5"/>
          <p:cNvSpPr>
            <a:spLocks noChangeShapeType="1"/>
          </p:cNvSpPr>
          <p:nvPr/>
        </p:nvSpPr>
        <p:spPr bwMode="auto">
          <a:xfrm>
            <a:off x="5943600" y="1447800"/>
            <a:ext cx="1447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 sz="2400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133600" y="1676401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6172200" y="1676401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4102" name="Text Box 13"/>
          <p:cNvSpPr txBox="1">
            <a:spLocks noChangeArrowheads="1"/>
          </p:cNvSpPr>
          <p:nvPr/>
        </p:nvSpPr>
        <p:spPr bwMode="auto">
          <a:xfrm>
            <a:off x="3733800" y="990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5310" name="AutoShape 14"/>
          <p:cNvSpPr>
            <a:spLocks noGrp="1" noChangeArrowheads="1"/>
          </p:cNvSpPr>
          <p:nvPr>
            <p:ph type="body" idx="1"/>
          </p:nvPr>
        </p:nvSpPr>
        <p:spPr>
          <a:xfrm>
            <a:off x="2133600" y="3733800"/>
            <a:ext cx="8229600" cy="2743200"/>
          </a:xfrm>
          <a:prstGeom prst="horizontalScroll">
            <a:avLst>
              <a:gd name="adj" fmla="val 12500"/>
            </a:avLst>
          </a:prstGeom>
          <a:solidFill>
            <a:srgbClr val="66FF66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,….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Text Box 15"/>
          <p:cNvSpPr txBox="1">
            <a:spLocks noChangeArrowheads="1"/>
          </p:cNvSpPr>
          <p:nvPr/>
        </p:nvSpPr>
        <p:spPr bwMode="auto">
          <a:xfrm>
            <a:off x="2057400" y="2209800"/>
            <a:ext cx="3352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,…. …</a:t>
            </a:r>
          </a:p>
        </p:txBody>
      </p:sp>
      <p:sp>
        <p:nvSpPr>
          <p:cNvPr id="4105" name="Text Box 16"/>
          <p:cNvSpPr txBox="1">
            <a:spLocks noChangeArrowheads="1"/>
          </p:cNvSpPr>
          <p:nvPr/>
        </p:nvSpPr>
        <p:spPr bwMode="auto">
          <a:xfrm>
            <a:off x="6172200" y="2286001"/>
            <a:ext cx="350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Internet,…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v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"/>
            <a:ext cx="3581400" cy="3352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23" name="Picture 8" descr="fy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52401"/>
            <a:ext cx="99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1" descr="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810000"/>
            <a:ext cx="3657600" cy="2895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25" name="Picture 29" descr="h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838200"/>
            <a:ext cx="44450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v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"/>
            <a:ext cx="4724400" cy="3505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147" name="Picture 5" descr="hg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800"/>
            <a:ext cx="1219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f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28600"/>
            <a:ext cx="3429000" cy="3352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149" name="Picture 7" descr="vt"/>
          <p:cNvPicPr>
            <a:picLocks noChangeAspect="1" noChangeArrowheads="1"/>
          </p:cNvPicPr>
          <p:nvPr/>
        </p:nvPicPr>
        <p:blipFill>
          <a:blip r:embed="rId5" cstate="print"/>
          <a:srcRect b="-10715"/>
          <a:stretch>
            <a:fillRect/>
          </a:stretch>
        </p:blipFill>
        <p:spPr bwMode="auto">
          <a:xfrm>
            <a:off x="5486400" y="3962400"/>
            <a:ext cx="3048000" cy="2590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DienthoaiPanasonic"/>
          <p:cNvPicPr>
            <a:picLocks noChangeAspect="1" noChangeArrowheads="1"/>
          </p:cNvPicPr>
          <p:nvPr/>
        </p:nvPicPr>
        <p:blipFill>
          <a:blip r:embed="rId2" cstate="print"/>
          <a:srcRect l="12698" r="6879"/>
          <a:stretch>
            <a:fillRect/>
          </a:stretch>
        </p:blipFill>
        <p:spPr bwMode="auto">
          <a:xfrm>
            <a:off x="3352800" y="3784601"/>
            <a:ext cx="14478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 descr="6300"/>
          <p:cNvPicPr>
            <a:picLocks noChangeAspect="1" noChangeArrowheads="1"/>
          </p:cNvPicPr>
          <p:nvPr/>
        </p:nvPicPr>
        <p:blipFill>
          <a:blip r:embed="rId3" cstate="print"/>
          <a:srcRect l="44334"/>
          <a:stretch>
            <a:fillRect/>
          </a:stretch>
        </p:blipFill>
        <p:spPr bwMode="auto">
          <a:xfrm>
            <a:off x="4876800" y="3632200"/>
            <a:ext cx="9906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6096000" y="3556000"/>
            <a:ext cx="2590800" cy="2082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173" name="AutoShape 10"/>
          <p:cNvSpPr>
            <a:spLocks noGrp="1" noChangeArrowheads="1"/>
          </p:cNvSpPr>
          <p:nvPr>
            <p:ph type="body" idx="1"/>
          </p:nvPr>
        </p:nvSpPr>
        <p:spPr>
          <a:xfrm>
            <a:off x="2133600" y="1219200"/>
            <a:ext cx="8229600" cy="2209800"/>
          </a:xfrm>
          <a:prstGeom prst="horizontalScroll">
            <a:avLst>
              <a:gd name="adj" fmla="val 12500"/>
            </a:avLst>
          </a:prstGeom>
          <a:solidFill>
            <a:srgbClr val="66FF66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/>
              <a:t>* </a:t>
            </a:r>
            <a:r>
              <a:rPr lang="en-US" sz="2000" b="1" dirty="0" err="1"/>
              <a:t>Ích</a:t>
            </a:r>
            <a:r>
              <a:rPr lang="en-US" sz="2000" b="1" dirty="0"/>
              <a:t> </a:t>
            </a:r>
            <a:r>
              <a:rPr lang="en-US" sz="2000" b="1" dirty="0" err="1"/>
              <a:t>lợi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hoạt</a:t>
            </a:r>
            <a:r>
              <a:rPr lang="en-US" sz="2000" b="1" dirty="0"/>
              <a:t> </a:t>
            </a:r>
            <a:r>
              <a:rPr lang="en-US" sz="2000" b="1" dirty="0" err="1"/>
              <a:t>động</a:t>
            </a:r>
            <a:r>
              <a:rPr lang="en-US" sz="2000" b="1" dirty="0"/>
              <a:t> </a:t>
            </a:r>
            <a:r>
              <a:rPr lang="en-US" sz="2000" b="1" dirty="0" err="1"/>
              <a:t>bưu</a:t>
            </a:r>
            <a:r>
              <a:rPr lang="en-US" sz="2000" b="1" dirty="0"/>
              <a:t> </a:t>
            </a:r>
            <a:r>
              <a:rPr lang="en-US" sz="2000" b="1" dirty="0" err="1"/>
              <a:t>điện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đời</a:t>
            </a:r>
            <a:r>
              <a:rPr lang="en-US" sz="2000" b="1" dirty="0"/>
              <a:t> </a:t>
            </a:r>
            <a:r>
              <a:rPr lang="en-US" sz="2000" b="1" dirty="0" err="1"/>
              <a:t>sống</a:t>
            </a:r>
            <a:r>
              <a:rPr lang="en-US" sz="2000" b="1" dirty="0"/>
              <a:t>:</a:t>
            </a:r>
          </a:p>
          <a:p>
            <a:pPr eaLnBrk="1" hangingPunct="1">
              <a:buFontTx/>
              <a:buNone/>
            </a:pPr>
            <a:r>
              <a:rPr lang="en-US" sz="2000" b="1" dirty="0"/>
              <a:t>         </a:t>
            </a:r>
            <a:r>
              <a:rPr lang="en-US" sz="2000" b="1" dirty="0" err="1"/>
              <a:t>Hoạt</a:t>
            </a:r>
            <a:r>
              <a:rPr lang="en-US" sz="2000" b="1" dirty="0"/>
              <a:t> </a:t>
            </a:r>
            <a:r>
              <a:rPr lang="en-US" sz="2000" b="1" dirty="0" err="1"/>
              <a:t>động</a:t>
            </a:r>
            <a:r>
              <a:rPr lang="en-US" sz="2000" b="1" dirty="0"/>
              <a:t> </a:t>
            </a:r>
            <a:r>
              <a:rPr lang="en-US" sz="2000" b="1" dirty="0" err="1"/>
              <a:t>bưu</a:t>
            </a:r>
            <a:r>
              <a:rPr lang="en-US" sz="2000" b="1" dirty="0"/>
              <a:t> </a:t>
            </a:r>
            <a:r>
              <a:rPr lang="en-US" sz="2000" b="1" dirty="0" err="1"/>
              <a:t>điện</a:t>
            </a:r>
            <a:r>
              <a:rPr lang="en-US" sz="2000" b="1" dirty="0"/>
              <a:t> </a:t>
            </a:r>
            <a:r>
              <a:rPr lang="en-US" sz="2000" b="1" dirty="0" err="1"/>
              <a:t>giúp</a:t>
            </a:r>
            <a:r>
              <a:rPr lang="en-US" sz="2000" b="1" dirty="0"/>
              <a:t> </a:t>
            </a:r>
            <a:r>
              <a:rPr lang="en-US" sz="2000" b="1" dirty="0" err="1"/>
              <a:t>chúng</a:t>
            </a:r>
            <a:r>
              <a:rPr lang="en-US" sz="2000" b="1" dirty="0"/>
              <a:t> </a:t>
            </a:r>
            <a:r>
              <a:rPr lang="en-US" sz="2000" b="1" dirty="0" err="1"/>
              <a:t>ta</a:t>
            </a:r>
            <a:r>
              <a:rPr lang="en-US" sz="2000" b="1" dirty="0"/>
              <a:t> </a:t>
            </a:r>
            <a:r>
              <a:rPr lang="en-US" sz="2000" b="1" dirty="0" err="1"/>
              <a:t>chuyển</a:t>
            </a:r>
            <a:r>
              <a:rPr lang="en-US" sz="2000" b="1" dirty="0"/>
              <a:t> </a:t>
            </a:r>
            <a:r>
              <a:rPr lang="en-US" sz="2000" b="1" dirty="0" err="1"/>
              <a:t>phát</a:t>
            </a:r>
            <a:r>
              <a:rPr lang="en-US" sz="2000" b="1" dirty="0"/>
              <a:t> tin </a:t>
            </a:r>
            <a:r>
              <a:rPr lang="en-US" sz="2000" b="1" dirty="0" err="1"/>
              <a:t>tức</a:t>
            </a:r>
            <a:r>
              <a:rPr lang="en-US" sz="2000" b="1" dirty="0"/>
              <a:t>, </a:t>
            </a:r>
            <a:r>
              <a:rPr lang="en-US" sz="2000" b="1" dirty="0" err="1"/>
              <a:t>thư</a:t>
            </a:r>
            <a:r>
              <a:rPr lang="en-US" sz="2000" b="1" dirty="0"/>
              <a:t> </a:t>
            </a:r>
            <a:r>
              <a:rPr lang="en-US" sz="2000" b="1" dirty="0" err="1"/>
              <a:t>tín</a:t>
            </a:r>
            <a:r>
              <a:rPr lang="en-US" sz="2000" b="1" dirty="0"/>
              <a:t>, </a:t>
            </a:r>
            <a:r>
              <a:rPr lang="en-US" sz="2000" b="1" dirty="0" err="1"/>
              <a:t>bưu</a:t>
            </a:r>
            <a:r>
              <a:rPr lang="en-US" sz="2000" b="1" dirty="0"/>
              <a:t> </a:t>
            </a:r>
            <a:r>
              <a:rPr lang="en-US" sz="2000" b="1" dirty="0" err="1"/>
              <a:t>phẩm</a:t>
            </a:r>
            <a:r>
              <a:rPr lang="en-US" sz="2000" b="1" dirty="0"/>
              <a:t>, </a:t>
            </a:r>
            <a:r>
              <a:rPr lang="en-US" sz="2000" b="1" dirty="0" err="1"/>
              <a:t>gọi</a:t>
            </a:r>
            <a:r>
              <a:rPr lang="en-US" sz="2000" b="1" dirty="0"/>
              <a:t> </a:t>
            </a:r>
            <a:r>
              <a:rPr lang="en-US" sz="2000" b="1" dirty="0" err="1"/>
              <a:t>điện</a:t>
            </a:r>
            <a:r>
              <a:rPr lang="en-US" sz="2000" b="1" dirty="0"/>
              <a:t> </a:t>
            </a:r>
            <a:r>
              <a:rPr lang="en-US" sz="2000" b="1" dirty="0" err="1"/>
              <a:t>thoại</a:t>
            </a:r>
            <a:r>
              <a:rPr lang="en-US" sz="2000" b="1" dirty="0"/>
              <a:t> </a:t>
            </a:r>
            <a:r>
              <a:rPr lang="en-US" sz="2000" b="1" dirty="0" err="1"/>
              <a:t>liên</a:t>
            </a:r>
            <a:r>
              <a:rPr lang="en-US" sz="2000" b="1" dirty="0"/>
              <a:t> </a:t>
            </a:r>
            <a:r>
              <a:rPr lang="en-US" sz="2000" b="1" dirty="0" err="1"/>
              <a:t>lạc</a:t>
            </a:r>
            <a:r>
              <a:rPr lang="en-US" sz="2000" b="1" dirty="0"/>
              <a:t>,…. </a:t>
            </a:r>
            <a:r>
              <a:rPr lang="en-GB" sz="2000" b="1" dirty="0" err="1"/>
              <a:t>giữa</a:t>
            </a:r>
            <a:r>
              <a:rPr lang="en-GB" sz="2000" b="1" dirty="0"/>
              <a:t> </a:t>
            </a:r>
            <a:r>
              <a:rPr lang="en-GB" sz="2000" b="1" dirty="0" err="1"/>
              <a:t>các</a:t>
            </a:r>
            <a:r>
              <a:rPr lang="en-GB" sz="2000" b="1" dirty="0"/>
              <a:t> </a:t>
            </a:r>
            <a:r>
              <a:rPr lang="en-GB" sz="2000" b="1" dirty="0" err="1"/>
              <a:t>địa</a:t>
            </a:r>
            <a:r>
              <a:rPr lang="en-GB" sz="2000" b="1" dirty="0"/>
              <a:t> </a:t>
            </a:r>
            <a:r>
              <a:rPr lang="en-GB" sz="2000" b="1" dirty="0" err="1"/>
              <a:t>phương</a:t>
            </a:r>
            <a:r>
              <a:rPr lang="en-GB" sz="2000" b="1" dirty="0"/>
              <a:t> </a:t>
            </a:r>
            <a:r>
              <a:rPr lang="en-GB" sz="2000" b="1" dirty="0" err="1"/>
              <a:t>trong</a:t>
            </a:r>
            <a:r>
              <a:rPr lang="en-GB" sz="2000" b="1" dirty="0"/>
              <a:t> </a:t>
            </a:r>
            <a:r>
              <a:rPr lang="en-GB" sz="2000" b="1" dirty="0" err="1"/>
              <a:t>nước</a:t>
            </a:r>
            <a:r>
              <a:rPr lang="en-GB" sz="2000" b="1" dirty="0"/>
              <a:t> </a:t>
            </a:r>
            <a:r>
              <a:rPr lang="en-GB" sz="2000" b="1" dirty="0" err="1"/>
              <a:t>và</a:t>
            </a:r>
            <a:r>
              <a:rPr lang="en-GB" sz="2000" b="1" dirty="0"/>
              <a:t> </a:t>
            </a:r>
            <a:r>
              <a:rPr lang="en-GB" sz="2000" b="1" dirty="0" err="1"/>
              <a:t>giữa</a:t>
            </a:r>
            <a:r>
              <a:rPr lang="en-GB" sz="2000" b="1" dirty="0"/>
              <a:t> </a:t>
            </a:r>
            <a:r>
              <a:rPr lang="en-GB" sz="2000" b="1" dirty="0" err="1"/>
              <a:t>trong</a:t>
            </a:r>
            <a:r>
              <a:rPr lang="en-GB" sz="2000" b="1" dirty="0"/>
              <a:t> </a:t>
            </a:r>
            <a:r>
              <a:rPr lang="en-GB" sz="2000" b="1" dirty="0" err="1"/>
              <a:t>nước</a:t>
            </a:r>
            <a:r>
              <a:rPr lang="en-GB" sz="2000" b="1" dirty="0"/>
              <a:t> </a:t>
            </a:r>
            <a:r>
              <a:rPr lang="en-GB" sz="2000" b="1" dirty="0" err="1"/>
              <a:t>với</a:t>
            </a:r>
            <a:r>
              <a:rPr lang="en-GB" sz="2000" b="1" dirty="0"/>
              <a:t> </a:t>
            </a:r>
            <a:r>
              <a:rPr lang="en-GB" sz="2000" b="1" dirty="0" err="1"/>
              <a:t>nước</a:t>
            </a:r>
            <a:r>
              <a:rPr lang="en-GB" sz="2000" b="1" dirty="0"/>
              <a:t> </a:t>
            </a:r>
            <a:r>
              <a:rPr lang="en-GB" sz="2000" b="1" dirty="0" err="1"/>
              <a:t>ngoài</a:t>
            </a:r>
            <a:r>
              <a:rPr lang="en-GB" sz="2000" b="1" dirty="0"/>
              <a:t>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676400" y="1295401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8195" name="Picture 19" descr="l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895601"/>
            <a:ext cx="31242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0" descr="t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7432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1" descr="da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355976"/>
            <a:ext cx="24384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24"/>
          <p:cNvSpPr txBox="1">
            <a:spLocks noChangeArrowheads="1"/>
          </p:cNvSpPr>
          <p:nvPr/>
        </p:nvSpPr>
        <p:spPr bwMode="auto">
          <a:xfrm>
            <a:off x="2895600" y="5334001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199" name="Text Box 25"/>
          <p:cNvSpPr txBox="1">
            <a:spLocks noChangeArrowheads="1"/>
          </p:cNvSpPr>
          <p:nvPr/>
        </p:nvSpPr>
        <p:spPr bwMode="auto">
          <a:xfrm>
            <a:off x="5257800" y="5181601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200" name="Text Box 26"/>
          <p:cNvSpPr txBox="1">
            <a:spLocks noChangeArrowheads="1"/>
          </p:cNvSpPr>
          <p:nvPr/>
        </p:nvSpPr>
        <p:spPr bwMode="auto">
          <a:xfrm>
            <a:off x="8610600" y="51958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%20Du%20bao%20thoi%20tiet%2019h35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4953000" y="2286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8" descr="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8600"/>
            <a:ext cx="304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AutoShape 11" descr="ANd9GcTpEgrFuAt4zG_Ph0WCWJC2zlTpIRiSUQ3aapXl8qFFFRBWqrE5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9221" name="AutoShape 13" descr="ANd9GcTpEgrFuAt4zG_Ph0WCWJC2zlTpIRiSUQ3aapXl8qFFFRBWqrE5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9222" name="AutoShape 15" descr="ANd9GcTpEgrFuAt4zG_Ph0WCWJC2zlTpIRiSUQ3aapXl8qFFFRBWqrE5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9223" name="AutoShape 17" descr="ANd9GcTpEgrFuAt4zG_Ph0WCWJC2zlTpIRiSUQ3aapXl8qFFFRBWqrE5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9224" name="AutoShape 19" descr="ANd9GcQbHrl7OkpNNJffowBkPeuAfZh51-v0OZAmXwqwJ_BltQj7t0FsFw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9225" name="AutoShape 21" descr="ANd9GcQbHrl7OkpNNJffowBkPeuAfZh51-v0OZAmXwqwJ_BltQj7t0FsFw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9226" name="AutoShape 23" descr="ANd9GcQbHrl7OkpNNJffowBkPeuAfZh51-v0OZAmXwqwJ_BltQj7t0FsFw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9227" name="AutoShape 25" descr="ANd9GcQbHrl7OkpNNJffowBkPeuAfZh51-v0OZAmXwqwJ_BltQj7t0FsFw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9228" name="AutoShape 27" descr="ANd9GcQbHrl7OkpNNJffowBkPeuAfZh51-v0OZAmXwqwJ_BltQj7t0FsFw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9229" name="AutoShape 29" descr="ANd9GcQbHrl7OkpNNJffowBkPeuAfZh51-v0OZAmXwqwJ_BltQj7t0FsFw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9230" name="AutoShape 31" descr="ANd9GcQbHrl7OkpNNJffowBkPeuAfZh51-v0OZAmXwqwJ_BltQj7t0FsFw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pic>
        <p:nvPicPr>
          <p:cNvPr id="9231" name="Picture 32" descr="f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733801"/>
            <a:ext cx="28956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AutoShape 34" descr="ANd9GcR3LeGCdk-qiCDzRU5w1bAjLd1-yd9d0BSh4ACxkT4FXpcQKuKT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pic>
        <p:nvPicPr>
          <p:cNvPr id="9233" name="Picture 35" descr="gj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8626" y="3657600"/>
            <a:ext cx="23907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36" descr="v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733800"/>
            <a:ext cx="274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39" descr="b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1" y="304800"/>
            <a:ext cx="23907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828800" y="944564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Ích lợi của hoạt động phát thanh, truyền hình: </a:t>
            </a:r>
          </a:p>
          <a:p>
            <a:pPr algn="just"/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+ Giúp chúng ta biết được những thông tin về mọi mặt trong cuộc sống (cả ở trong nước và thế giới).</a:t>
            </a:r>
          </a:p>
          <a:p>
            <a:pPr algn="just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43" name="Picture 7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1828800"/>
            <a:ext cx="966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Microsoft Office PowerPoint</Application>
  <PresentationFormat>Widescreen</PresentationFormat>
  <Paragraphs>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2020-12-12T11:03:59Z</dcterms:created>
  <dcterms:modified xsi:type="dcterms:W3CDTF">2020-12-12T11:04:22Z</dcterms:modified>
</cp:coreProperties>
</file>