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3" r:id="rId2"/>
    <p:sldId id="263" r:id="rId3"/>
    <p:sldId id="281" r:id="rId4"/>
    <p:sldId id="285" r:id="rId5"/>
    <p:sldId id="293" r:id="rId6"/>
    <p:sldId id="291" r:id="rId7"/>
    <p:sldId id="286" r:id="rId8"/>
    <p:sldId id="284" r:id="rId9"/>
    <p:sldId id="264" r:id="rId10"/>
    <p:sldId id="287" r:id="rId11"/>
    <p:sldId id="272" r:id="rId12"/>
    <p:sldId id="288" r:id="rId13"/>
    <p:sldId id="266" r:id="rId14"/>
    <p:sldId id="268" r:id="rId15"/>
    <p:sldId id="269" r:id="rId16"/>
    <p:sldId id="270" r:id="rId17"/>
    <p:sldId id="271" r:id="rId18"/>
    <p:sldId id="289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E1A09-351D-4A2C-B089-E4839DAA3D2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BBDE2-9CCF-45A6-81E5-73D39412E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251A95-D4A6-4078-BCB9-264D8030B721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6B750-C54F-4631-905E-30A349C2413F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vi-VN"/>
              <a:t>thu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2F5FD-A011-4644-9BEF-C4B0E03C02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986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FA056-036B-4181-98AF-A2D5DDB8544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5568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FC6A1-9B91-444C-8F61-7DB3AD874D6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8173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CD4FE-0DF4-441A-B084-8F7C9E3329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769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0BBE2-49E7-4EC9-A30F-0DD30498099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0500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287F5-8F7E-4D90-BB93-67C825468C6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3384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82AD1-9C26-4536-91CA-5395B8D63E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025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A78FE-1B0B-497B-91F2-F34240B381A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7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A6776-EC06-446E-A89B-7D7B96467D8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8315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D07B2-B7E5-4141-938C-F55AAD70ABC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1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79BA5-5313-4075-BE52-50FD8E57791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3561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3F3FED-70FB-44B1-AA05-20C13B7E629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7793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A%20NHAC\c%20nhac\New%20Folder\AMOREMIO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A%20NHAC\c%20nhac\New%20Folder\Lucky_Twice___Lucky.mp3" TargetMode="External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4267200" y="1676400"/>
            <a:ext cx="4114800" cy="3810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0000">
                  <a:gamma/>
                  <a:tint val="0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pic>
        <p:nvPicPr>
          <p:cNvPr id="24582" name="Picture 6" descr="BD10297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BD10298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352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BD10302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6" name="WordArt 10"/>
          <p:cNvSpPr>
            <a:spLocks noChangeArrowheads="1" noChangeShapeType="1" noTextEdit="1"/>
          </p:cNvSpPr>
          <p:nvPr/>
        </p:nvSpPr>
        <p:spPr bwMode="auto">
          <a:xfrm>
            <a:off x="4495800" y="2590800"/>
            <a:ext cx="3733800" cy="46412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TNXH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líp 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5943600" y="838200"/>
            <a:ext cx="838200" cy="7620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  <a:latin typeface=".VnVogueH" pitchFamily="34" charset="0"/>
            </a:endParaRPr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8229600" y="1295400"/>
            <a:ext cx="990600" cy="914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2971800" y="1219200"/>
            <a:ext cx="990600" cy="914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pic>
        <p:nvPicPr>
          <p:cNvPr id="24590" name="AMOREMIO.mp3">
            <a:hlinkClick r:id="" action="ppaction://media"/>
          </p:cNvPr>
          <p:cNvPicPr>
            <a:picLocks noGrp="1" noRot="1" noChangeAspect="1" noChangeArrowheads="1"/>
          </p:cNvPicPr>
          <p:nvPr>
            <p:ph sz="half" idx="4294967295"/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709988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6 0.04954 C -0.26267 0.04954 -0.32083 0.02755 -0.32083 -4.44444E-6 C -0.32083 -0.02708 -0.26267 -0.04976 -0.19149 -0.04976 C -0.12031 -0.05 -0.0625 -0.02731 -0.0625 -4.44444E-6 C -0.0625 0.02755 -0.12014 0.04954 -0.19166 0.04954 Z " pathEditMode="fixed" rAng="10800000" ptsTypes="fffff">
                                      <p:cBhvr>
                                        <p:cTn id="6" dur="3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19305 C 0.03368 -0.27662 0.0783 -0.33287 0.0974 -0.31991 C 0.11858 -0.30463 0.10903 -0.22454 0.07622 -0.1412 C 0.04323 -0.05579 0.00139 -1.11111E-6 -0.02031 -0.01481 C -0.0408 -0.02893 -0.03159 -0.1081 0.00035 -0.19305 Z " pathEditMode="fixed" rAng="-25349077" ptsTypes="fffff">
                                      <p:cBhvr>
                                        <p:cTn id="8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2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79 0.13171 C 0.16875 0.21782 0.19288 0.30116 0.17552 0.32106 C 0.15642 0.33866 0.10295 0.28472 0.05382 0.1993 C 0.00503 0.11389 -0.01945 0.03102 -0.00209 0.01319 C 0.01684 -0.00602 0.07152 0.04699 0.11979 0.13171 Z " pathEditMode="fixed" rAng="3158277" ptsTypes="fffff">
                                      <p:cBhvr>
                                        <p:cTn id="10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34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37882" fill="hold"/>
                                        <p:tgtEl>
                                          <p:spTgt spid="245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90"/>
                </p:tgtEl>
              </p:cMediaNode>
            </p:audio>
          </p:childTnLst>
        </p:cTn>
      </p:par>
    </p:tnLst>
    <p:bldLst>
      <p:bldP spid="245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057400" y="838201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981200" y="685801"/>
            <a:ext cx="723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>
                <a:solidFill>
                  <a:srgbClr val="00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1828800" y="5334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u="sng">
                <a:solidFill>
                  <a:srgbClr val="0000FF"/>
                </a:solidFill>
                <a:latin typeface=".VnTime" pitchFamily="34" charset="0"/>
              </a:rPr>
              <a:t>Ho¹t ®éng 2</a:t>
            </a:r>
            <a:r>
              <a:rPr lang="en-US" altLang="vi-VN" sz="3600" b="1">
                <a:solidFill>
                  <a:srgbClr val="0000FF"/>
                </a:solidFill>
                <a:latin typeface=".VnTime" pitchFamily="34" charset="0"/>
              </a:rPr>
              <a:t> : KÓ vÒ hä néi vµ hä ngo¹i</a:t>
            </a: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1981200" y="2057401"/>
            <a:ext cx="8686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u="sng">
                <a:solidFill>
                  <a:srgbClr val="0000FF"/>
                </a:solidFill>
                <a:latin typeface=".VnTime" pitchFamily="34" charset="0"/>
              </a:rPr>
              <a:t>Ho¹t ®éng 3</a:t>
            </a:r>
            <a:r>
              <a:rPr lang="en-US" altLang="vi-VN" sz="3600" b="1">
                <a:solidFill>
                  <a:srgbClr val="0000FF"/>
                </a:solidFill>
                <a:latin typeface=".VnTime" pitchFamily="34" charset="0"/>
              </a:rPr>
              <a:t> :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00FF"/>
                </a:solidFill>
                <a:latin typeface=".VnTime" pitchFamily="34" charset="0"/>
              </a:rPr>
              <a:t>Th¸i ®é t×nh c¶m víi hä hµng néi, ngo¹i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3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3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514600" y="685800"/>
            <a:ext cx="7239000" cy="594360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00"/>
                </a:solidFill>
                <a:latin typeface=".VnTimeH" pitchFamily="34" charset="0"/>
              </a:rPr>
              <a:t>			</a:t>
            </a:r>
            <a:r>
              <a:rPr lang="en-US" altLang="vi-VN" sz="2800" b="1" u="sng">
                <a:solidFill>
                  <a:srgbClr val="0000FF"/>
                </a:solidFill>
                <a:latin typeface=".VnTimeH" pitchFamily="34" charset="0"/>
              </a:rPr>
              <a:t>PhiÕu Bµi TËp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00"/>
                </a:solidFill>
              </a:rPr>
              <a:t>§iÒn ®óng (§) hay sai (S) vµo «      tr­íc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00"/>
                </a:solidFill>
              </a:rPr>
              <a:t>c¸c c©u sau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altLang="vi-VN" sz="2800">
                <a:solidFill>
                  <a:srgbClr val="000000"/>
                </a:solidFill>
              </a:rPr>
              <a:t>     ChØ cÇn yªu quý bè, mÑ , nh÷ng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00"/>
                </a:solidFill>
              </a:rPr>
              <a:t> ng­êi th©n trong gia ®×nh.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LcParenR" startAt="2"/>
            </a:pPr>
            <a:r>
              <a:rPr lang="en-US" altLang="vi-VN" sz="2800">
                <a:solidFill>
                  <a:srgbClr val="000000"/>
                </a:solidFill>
              </a:rPr>
              <a:t>     Hä hµng chØ g©y r¾c rèi, phiÒn nhiÔu  cho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00"/>
                </a:solidFill>
              </a:rPr>
              <a:t>chóng ta.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00"/>
                </a:solidFill>
              </a:rPr>
              <a:t>c)      CÇn ph¶i yªu quý vµ quan t©m ®Õn hä hµng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00"/>
                </a:solidFill>
              </a:rPr>
              <a:t> cña m×nh.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LcParenR" startAt="4"/>
            </a:pPr>
            <a:r>
              <a:rPr lang="en-US" altLang="vi-VN" sz="2800">
                <a:solidFill>
                  <a:srgbClr val="000000"/>
                </a:solidFill>
              </a:rPr>
              <a:t>     ChØ yªu quý hä hµng bªn néi.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LcParenR" startAt="4"/>
            </a:pPr>
            <a:r>
              <a:rPr lang="en-US" altLang="vi-VN" sz="2800">
                <a:solidFill>
                  <a:srgbClr val="000000"/>
                </a:solidFill>
              </a:rPr>
              <a:t>     Yªu quý hä hµng hai bªn néi ngo¹i nh­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00"/>
                </a:solidFill>
              </a:rPr>
              <a:t>nhau.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239000" y="1371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971800" y="2209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2800" b="1">
                <a:solidFill>
                  <a:srgbClr val="0000FF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048000" y="3962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b="1">
                <a:solidFill>
                  <a:srgbClr val="FF0000"/>
                </a:solidFill>
                <a:latin typeface=".VnTime" pitchFamily="34" charset="0"/>
              </a:rPr>
              <a:t> Đ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3048000" y="3124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FF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3048000" y="5181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b="1">
                <a:solidFill>
                  <a:srgbClr val="FF0000"/>
                </a:solidFill>
                <a:latin typeface=".VnTime" pitchFamily="34" charset="0"/>
              </a:rPr>
              <a:t> Đ</a:t>
            </a: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3048000" y="4800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FF"/>
                </a:solidFill>
                <a:latin typeface=".VnTime" pitchFamily="34" charset="0"/>
              </a:rPr>
              <a:t>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905000" y="609601"/>
            <a:ext cx="85344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>
                <a:solidFill>
                  <a:srgbClr val="FF0000"/>
                </a:solidFill>
                <a:latin typeface=".VnTime" pitchFamily="34" charset="0"/>
              </a:rPr>
              <a:t>* ¤ng bµ néi , ngo¹i  vµ c¸c c« , d× ,chó , b¸c , cïng c¸c con cña hä lµ nh÷ng ng­êi hä hµng  ruét thÞt. Chóng ta ph¶i biÕt yªu quý , quan t©m vµ gióp ®ì hä.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752601" y="990601"/>
            <a:ext cx="129778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i="1" u="sng">
                <a:solidFill>
                  <a:srgbClr val="0000FF"/>
                </a:solidFill>
                <a:latin typeface=".VnTime" pitchFamily="34" charset="0"/>
                <a:cs typeface="Arial" charset="0"/>
              </a:rPr>
              <a:t>Ho¹t ®éng </a:t>
            </a:r>
            <a:r>
              <a:rPr lang="en-US" altLang="vi-VN" sz="3600" i="1" u="sng">
                <a:solidFill>
                  <a:srgbClr val="0000FF"/>
                </a:solidFill>
                <a:latin typeface="Arial" charset="0"/>
                <a:cs typeface="Arial" charset="0"/>
              </a:rPr>
              <a:t>4 :</a:t>
            </a:r>
            <a:r>
              <a:rPr lang="en-US" altLang="vi-VN" sz="3600" i="1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vi-VN" sz="3600" b="1" i="1">
                <a:solidFill>
                  <a:srgbClr val="0000FF"/>
                </a:solidFill>
                <a:latin typeface=".VnTime" pitchFamily="34" charset="0"/>
                <a:cs typeface="Arial" charset="0"/>
              </a:rPr>
              <a:t>Trß ch¬i : “ Ai nhanh h¬n ”  </a:t>
            </a:r>
            <a:endParaRPr lang="vi-VN" altLang="vi-VN" sz="3600" b="1" i="1">
              <a:solidFill>
                <a:srgbClr val="0000FF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 sz="3600" i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971801" y="990601"/>
            <a:ext cx="405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819400" y="1524000"/>
            <a:ext cx="6400800" cy="2895600"/>
          </a:xfrm>
          <a:prstGeom prst="cloudCallout">
            <a:avLst>
              <a:gd name="adj1" fmla="val -52431"/>
              <a:gd name="adj2" fmla="val 71819"/>
            </a:avLst>
          </a:prstGeom>
          <a:solidFill>
            <a:srgbClr val="00FFCC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vi-VN" sz="3600">
              <a:solidFill>
                <a:srgbClr val="FF0066"/>
              </a:solidFill>
              <a:latin typeface="Arial" charset="0"/>
              <a:cs typeface="Arial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810000" y="3124201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733800" y="26670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>
                <a:solidFill>
                  <a:srgbClr val="0000FF"/>
                </a:solidFill>
                <a:latin typeface=".VnTime" pitchFamily="34" charset="0"/>
                <a:cs typeface="Arial" charset="0"/>
              </a:rPr>
              <a:t>Em g¸i cña mÑ gäi lµ … ?  </a:t>
            </a:r>
            <a:endParaRPr lang="vi-VN" altLang="vi-VN" sz="360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505200" y="5105401"/>
            <a:ext cx="6705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FF0000"/>
                </a:solidFill>
                <a:latin typeface=".VnTime" pitchFamily="34" charset="0"/>
              </a:rPr>
              <a:t>Em g¸i cña mÑ gäi lµ  d×.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FF0000"/>
                </a:solidFill>
                <a:latin typeface=".VnTime" pitchFamily="34" charset="0"/>
              </a:rPr>
              <a:t> ( hä ngo¹i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2743200" y="0"/>
            <a:ext cx="7162800" cy="4876800"/>
          </a:xfrm>
          <a:prstGeom prst="star32">
            <a:avLst>
              <a:gd name="adj" fmla="val 39162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105400" y="2590801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670426" y="2582863"/>
            <a:ext cx="2644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267200" y="1752601"/>
            <a:ext cx="4267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>
                <a:solidFill>
                  <a:srgbClr val="FF0000"/>
                </a:solidFill>
                <a:latin typeface=".VnTime" pitchFamily="34" charset="0"/>
              </a:rPr>
              <a:t>¤ng bµ sinh ra bè gäi lµ g× ?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971800" y="5257801"/>
            <a:ext cx="7162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vi-VN" sz="3600">
                <a:solidFill>
                  <a:srgbClr val="0000FF"/>
                </a:solidFill>
                <a:latin typeface=".VnTime" pitchFamily="34" charset="0"/>
              </a:rPr>
              <a:t>¤ng bµ sinh ra bè gäi lµ «ng bµ néi.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>
                <a:solidFill>
                  <a:srgbClr val="0000FF"/>
                </a:solidFill>
                <a:latin typeface=".VnTime" pitchFamily="34" charset="0"/>
              </a:rPr>
              <a:t>                     ( hä néi)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524000" y="381000"/>
            <a:ext cx="4343400" cy="990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FF"/>
                </a:solidFill>
                <a:latin typeface=".VnTime" pitchFamily="34" charset="0"/>
              </a:rPr>
              <a:t>¤ng bµ sinh ra mÑ gäi lµ g×?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524000" y="3810000"/>
            <a:ext cx="4267200" cy="9906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FF"/>
                </a:solidFill>
                <a:latin typeface=".VnTime" pitchFamily="34" charset="0"/>
              </a:rPr>
              <a:t>Anh trai cña mÑ gäi lµ g× ?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524000" y="2743200"/>
            <a:ext cx="4343400" cy="9144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FF"/>
                </a:solidFill>
                <a:latin typeface=".VnTime" pitchFamily="34" charset="0"/>
              </a:rPr>
              <a:t>Em trai cña bè gäi lµ g× ?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524000" y="1524000"/>
            <a:ext cx="4343400" cy="9144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00"/>
                </a:solidFill>
                <a:latin typeface=".VnTime" pitchFamily="34" charset="0"/>
              </a:rPr>
              <a:t>Vî cña cËu gäi lµ g× ?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524000" y="5105400"/>
            <a:ext cx="4343400" cy="914400"/>
          </a:xfrm>
          <a:prstGeom prst="rect">
            <a:avLst/>
          </a:prstGeom>
          <a:gradFill rotWithShape="1">
            <a:gsLst>
              <a:gs pos="0">
                <a:srgbClr val="00FFCC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00"/>
                </a:solidFill>
                <a:latin typeface=".VnTime" pitchFamily="34" charset="0"/>
              </a:rPr>
              <a:t>Em trai cña mÑ gäi lµ g× ?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5943600" y="914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6019800" y="1981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5943600" y="3276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5867400" y="4267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5867400" y="5562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7696200" y="304800"/>
            <a:ext cx="2971800" cy="990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FF"/>
                </a:solidFill>
                <a:latin typeface=".VnTime" pitchFamily="34" charset="0"/>
              </a:rPr>
              <a:t>¤ng bµ ngo¹i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FF"/>
                </a:solidFill>
                <a:latin typeface=".VnTime" pitchFamily="34" charset="0"/>
              </a:rPr>
              <a:t>(hä ngo¹i)</a:t>
            </a:r>
            <a:r>
              <a:rPr lang="en-US" altLang="vi-VN" sz="3600">
                <a:solidFill>
                  <a:srgbClr val="0000FF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7848600" y="1524000"/>
            <a:ext cx="2819400" cy="9144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00"/>
                </a:solidFill>
                <a:latin typeface=".VnTime" pitchFamily="34" charset="0"/>
              </a:rPr>
              <a:t>Mî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00"/>
                </a:solidFill>
                <a:latin typeface=".VnTime" pitchFamily="34" charset="0"/>
              </a:rPr>
              <a:t>( hä ngo¹i )</a:t>
            </a: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7772400" y="2667000"/>
            <a:ext cx="2895600" cy="9144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FF"/>
                </a:solidFill>
                <a:latin typeface=".VnTime" pitchFamily="34" charset="0"/>
              </a:rPr>
              <a:t>Chó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FF"/>
                </a:solidFill>
                <a:latin typeface=".VnTime" pitchFamily="34" charset="0"/>
              </a:rPr>
              <a:t>( hä néi )</a:t>
            </a: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7772400" y="3657600"/>
            <a:ext cx="2895600" cy="9906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0000FF"/>
                </a:solidFill>
                <a:latin typeface=".VnTime" pitchFamily="34" charset="0"/>
              </a:rPr>
              <a:t> b¸c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0000FF"/>
                </a:solidFill>
                <a:latin typeface=".VnTime" pitchFamily="34" charset="0"/>
              </a:rPr>
              <a:t>( hä ngo¹i) </a:t>
            </a: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7772400" y="5029200"/>
            <a:ext cx="2895600" cy="914400"/>
          </a:xfrm>
          <a:prstGeom prst="rect">
            <a:avLst/>
          </a:prstGeom>
          <a:gradFill rotWithShape="1">
            <a:gsLst>
              <a:gs pos="0">
                <a:srgbClr val="00FFCC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00"/>
                </a:solidFill>
                <a:latin typeface=".VnTime" pitchFamily="34" charset="0"/>
              </a:rPr>
              <a:t> cËu</a:t>
            </a:r>
            <a:br>
              <a:rPr lang="en-US" altLang="vi-VN" sz="2800">
                <a:solidFill>
                  <a:srgbClr val="000000"/>
                </a:solidFill>
                <a:latin typeface=".VnTime" pitchFamily="34" charset="0"/>
              </a:rPr>
            </a:br>
            <a:r>
              <a:rPr lang="en-US" altLang="vi-VN" sz="2800">
                <a:solidFill>
                  <a:srgbClr val="000000"/>
                </a:solidFill>
                <a:latin typeface=".VnTime" pitchFamily="34" charset="0"/>
              </a:rPr>
              <a:t>( hä ngo¹i 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19463" grpId="0" animBg="1"/>
      <p:bldP spid="19464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3" grpId="0" animBg="1"/>
      <p:bldP spid="19474" grpId="0" animBg="1"/>
      <p:bldP spid="19475" grpId="0" animBg="1"/>
      <p:bldP spid="19476" grpId="0" animBg="1"/>
      <p:bldP spid="194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2590800" y="762000"/>
            <a:ext cx="7543800" cy="5257800"/>
          </a:xfrm>
          <a:prstGeom prst="sun">
            <a:avLst>
              <a:gd name="adj" fmla="val 20495"/>
            </a:avLst>
          </a:prstGeom>
          <a:gradFill rotWithShape="1">
            <a:gsLst>
              <a:gs pos="0">
                <a:srgbClr val="00FF00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724400" y="33528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</a:rPr>
              <a:t>    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648200" y="2667001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00"/>
                </a:solidFill>
                <a:latin typeface=".VnTime" pitchFamily="34" charset="0"/>
              </a:rPr>
              <a:t>Con cña cËu gäi lµ g× ?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029200" y="3429001"/>
            <a:ext cx="3124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FF0000"/>
                </a:solidFill>
                <a:latin typeface=".VnTime" pitchFamily="34" charset="0"/>
              </a:rPr>
              <a:t>* Con cña cËu gäi lµ em.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000">
                <a:solidFill>
                  <a:srgbClr val="FF0000"/>
                </a:solidFill>
                <a:latin typeface=".VnTime" pitchFamily="34" charset="0"/>
              </a:rPr>
              <a:t>( hä ngo¹i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8" grpId="1" animBg="1"/>
      <p:bldP spid="215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1524000" y="5181600"/>
            <a:ext cx="1524000" cy="1447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9067800" y="0"/>
            <a:ext cx="1447800" cy="1447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1524000" y="2133600"/>
            <a:ext cx="5029200" cy="1981200"/>
          </a:xfrm>
          <a:prstGeom prst="wedgeRoundRectCallout">
            <a:avLst>
              <a:gd name="adj1" fmla="val -42931"/>
              <a:gd name="adj2" fmla="val 23157"/>
              <a:gd name="adj3" fmla="val 16667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524000" y="2895601"/>
            <a:ext cx="495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FF"/>
                </a:solidFill>
                <a:latin typeface=".VnTime" pitchFamily="34" charset="0"/>
              </a:rPr>
              <a:t>Con trai cña chó em gäi lµ g×?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6781800" y="3505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6553200" y="32004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7543800" y="2362200"/>
            <a:ext cx="2971800" cy="1676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000000"/>
                </a:solidFill>
                <a:latin typeface=".VnTime" pitchFamily="34" charset="0"/>
              </a:rPr>
              <a:t>Con trai cña chó gäi lµ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000000"/>
                </a:solidFill>
                <a:latin typeface=".VnTime" pitchFamily="34" charset="0"/>
              </a:rPr>
              <a:t>lµ em 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000000"/>
                </a:solidFill>
                <a:latin typeface=".VnTime" pitchFamily="34" charset="0"/>
              </a:rPr>
              <a:t>( hä néi )</a:t>
            </a:r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9220200" y="5410200"/>
            <a:ext cx="1447800" cy="1447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1524000" y="0"/>
            <a:ext cx="1524000" cy="1447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9" grpId="0" animBg="1"/>
      <p:bldP spid="225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524000" y="457200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vi-VN" sz="3600">
                <a:solidFill>
                  <a:srgbClr val="FF0066"/>
                </a:solidFill>
                <a:latin typeface=".VnTime" pitchFamily="34" charset="0"/>
              </a:rPr>
              <a:t>¤ng bµ sinh ra bè vµ c¸c anh, chÞ , em ruét cña bè cïng víi c¸c con cña hä  lµ nh÷ng ng­êi thuéc hä néi.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vi-VN" sz="3600">
                <a:solidFill>
                  <a:srgbClr val="FF0066"/>
                </a:solidFill>
                <a:latin typeface=".VnTime" pitchFamily="34" charset="0"/>
              </a:rPr>
              <a:t> ¤ng bµ sinh ra mÑ vµ c¸c anh, chÞ , em ruét cña mÑ cïng víi c¸c con cña hä  lµ nh÷ng ng­êi thuéc hä ngo¹i.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vi-VN" sz="3600">
                <a:solidFill>
                  <a:srgbClr val="FF0066"/>
                </a:solidFill>
                <a:latin typeface=".VnTime" pitchFamily="34" charset="0"/>
              </a:rPr>
              <a:t> Chóng ta ph¶i biÕt yªu quý, quan t©m gióp ®ì nh÷ng ng­êi hä hµng néi, ngo¹i cña m×nh.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-10734675" y="5562600"/>
            <a:ext cx="12258675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kern="10">
                <a:solidFill>
                  <a:srgbClr val="FF0000"/>
                </a:solidFill>
                <a:latin typeface=".VnBahamasBH"/>
              </a:rPr>
              <a:t>chóc c¸c thÇy gi¸o, c« gi¸o m¹nh kháe ,h¹nh phóc</a:t>
            </a:r>
            <a:endParaRPr lang="vi-VN" sz="3600" kern="10">
              <a:solidFill>
                <a:srgbClr val="FF0000"/>
              </a:solidFill>
            </a:endParaRPr>
          </a:p>
        </p:txBody>
      </p:sp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2667000" y="1447800"/>
            <a:ext cx="7162800" cy="205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66875"/>
              </a:avLst>
            </a:prstTxWarp>
            <a:scene3d>
              <a:camera prst="legacyObliqueTopLeft">
                <a:rot lat="20699999" lon="20699999" rev="0"/>
              </a:camera>
              <a:lightRig rig="legacyNormal3" dir="r"/>
            </a:scene3d>
            <a:sp3d extrusionH="430200" prstMaterial="legacyPlastic">
              <a:extrusionClr>
                <a:srgbClr val="00FFFF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path path="rect">
                    <a:fillToRect l="50000" t="50000" r="50000" b="50000"/>
                  </a:path>
                </a:gradFill>
                <a:latin typeface=".VnBahamasBH"/>
              </a:rPr>
              <a:t>xin tr©n thµnh c¶m ¬n</a:t>
            </a:r>
            <a:endParaRPr lang="vi-VN" sz="3600" kern="10">
              <a:gradFill rotWithShape="1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path path="rect">
                  <a:fillToRect l="50000" t="50000" r="50000" b="50000"/>
                </a:path>
              </a:gradFill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1981200" y="457200"/>
            <a:ext cx="1219200" cy="1219200"/>
          </a:xfrm>
          <a:prstGeom prst="star4">
            <a:avLst>
              <a:gd name="adj" fmla="val 10028"/>
            </a:avLst>
          </a:prstGeom>
          <a:gradFill rotWithShape="1">
            <a:gsLst>
              <a:gs pos="0">
                <a:srgbClr val="FFFF00">
                  <a:gamma/>
                  <a:tint val="0"/>
                  <a:invGamma/>
                </a:srgbClr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8991600" y="457200"/>
            <a:ext cx="1219200" cy="1219200"/>
          </a:xfrm>
          <a:prstGeom prst="star4">
            <a:avLst>
              <a:gd name="adj" fmla="val 10028"/>
            </a:avLst>
          </a:prstGeom>
          <a:gradFill rotWithShape="1">
            <a:gsLst>
              <a:gs pos="0">
                <a:srgbClr val="FFFF00">
                  <a:gamma/>
                  <a:tint val="0"/>
                  <a:invGamma/>
                </a:srgbClr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1524000" y="4495800"/>
            <a:ext cx="1219200" cy="1219200"/>
          </a:xfrm>
          <a:prstGeom prst="star4">
            <a:avLst>
              <a:gd name="adj" fmla="val 10028"/>
            </a:avLst>
          </a:prstGeom>
          <a:gradFill rotWithShape="1">
            <a:gsLst>
              <a:gs pos="0">
                <a:srgbClr val="FFFF00">
                  <a:gamma/>
                  <a:tint val="0"/>
                  <a:invGamma/>
                </a:srgbClr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8458200" y="4495800"/>
            <a:ext cx="1219200" cy="1219200"/>
          </a:xfrm>
          <a:prstGeom prst="star4">
            <a:avLst>
              <a:gd name="adj" fmla="val 10028"/>
            </a:avLst>
          </a:prstGeom>
          <a:gradFill rotWithShape="1">
            <a:gsLst>
              <a:gs pos="0">
                <a:srgbClr val="FFFF00">
                  <a:gamma/>
                  <a:tint val="0"/>
                  <a:invGamma/>
                </a:srgbClr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5257800" y="3276600"/>
            <a:ext cx="1676400" cy="16002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pic>
        <p:nvPicPr>
          <p:cNvPr id="34825" name="Lucky_Twice___Luck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4" dur="3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7" dur="3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21369" fill="hold"/>
                                        <p:tgtEl>
                                          <p:spTgt spid="348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5"/>
                </p:tgtEl>
              </p:cMediaNode>
            </p:audio>
          </p:childTnLst>
        </p:cTn>
      </p:par>
    </p:tnLst>
    <p:bldLst>
      <p:bldP spid="34818" grpId="0" animBg="1"/>
      <p:bldP spid="34819" grpId="0" animBg="1"/>
      <p:bldP spid="34820" grpId="0" animBg="1"/>
      <p:bldP spid="34820" grpId="1" animBg="1"/>
      <p:bldP spid="34821" grpId="0" animBg="1"/>
      <p:bldP spid="34821" grpId="1" animBg="1"/>
      <p:bldP spid="34822" grpId="0" animBg="1"/>
      <p:bldP spid="34822" grpId="1" animBg="1"/>
      <p:bldP spid="34823" grpId="0" animBg="1"/>
      <p:bldP spid="34823" grpId="1" animBg="1"/>
      <p:bldP spid="34824" grpId="0" animBg="1"/>
      <p:bldP spid="3482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br>
              <a:rPr lang="en-US" altLang="vi-VN" sz="3600" i="1" dirty="0">
                <a:solidFill>
                  <a:srgbClr val="0000CC"/>
                </a:solidFill>
              </a:rPr>
            </a:br>
            <a:br>
              <a:rPr lang="en-US" altLang="vi-VN" sz="3600" i="1" dirty="0">
                <a:solidFill>
                  <a:srgbClr val="0000CC"/>
                </a:solidFill>
              </a:rPr>
            </a:br>
            <a:r>
              <a:rPr lang="en-US" altLang="vi-VN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Tù</a:t>
            </a:r>
            <a:r>
              <a:rPr lang="en-US" altLang="vi-V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 </a:t>
            </a:r>
            <a:r>
              <a:rPr lang="en-US" altLang="vi-VN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nhiªn</a:t>
            </a:r>
            <a:r>
              <a:rPr lang="en-US" altLang="vi-V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 x· </a:t>
            </a:r>
            <a:r>
              <a:rPr lang="en-US" altLang="vi-VN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héi</a:t>
            </a:r>
            <a:br>
              <a:rPr lang="en-US" altLang="vi-VN" sz="3200" i="1" dirty="0">
                <a:solidFill>
                  <a:schemeClr val="tx1"/>
                </a:solidFill>
                <a:latin typeface=".VnTimeH" pitchFamily="34" charset="0"/>
              </a:rPr>
            </a:br>
            <a:r>
              <a:rPr lang="vi-VN" altLang="vi-VN" sz="2400" dirty="0"/>
              <a:t> </a:t>
            </a:r>
            <a:r>
              <a:rPr lang="en-US" altLang="vi-VN" sz="4800" dirty="0" err="1">
                <a:solidFill>
                  <a:srgbClr val="FF0066"/>
                </a:solidFill>
              </a:rPr>
              <a:t>Hä</a:t>
            </a:r>
            <a:r>
              <a:rPr lang="en-US" altLang="vi-VN" sz="4800" dirty="0">
                <a:solidFill>
                  <a:srgbClr val="FF0066"/>
                </a:solidFill>
              </a:rPr>
              <a:t> </a:t>
            </a:r>
            <a:r>
              <a:rPr lang="en-US" altLang="vi-VN" sz="4800" dirty="0" err="1">
                <a:solidFill>
                  <a:srgbClr val="FF0066"/>
                </a:solidFill>
              </a:rPr>
              <a:t>néi</a:t>
            </a:r>
            <a:r>
              <a:rPr lang="en-US" altLang="vi-VN" sz="4800" dirty="0">
                <a:solidFill>
                  <a:srgbClr val="FF0066"/>
                </a:solidFill>
              </a:rPr>
              <a:t> – </a:t>
            </a:r>
            <a:r>
              <a:rPr lang="en-US" altLang="vi-VN" sz="4800" dirty="0" err="1">
                <a:solidFill>
                  <a:srgbClr val="FF0066"/>
                </a:solidFill>
              </a:rPr>
              <a:t>Hä</a:t>
            </a:r>
            <a:r>
              <a:rPr lang="en-US" altLang="vi-VN" sz="4800" dirty="0">
                <a:solidFill>
                  <a:srgbClr val="FF0066"/>
                </a:solidFill>
              </a:rPr>
              <a:t> ngo¹i</a:t>
            </a:r>
            <a:br>
              <a:rPr lang="vi-VN" altLang="vi-VN" sz="4800" dirty="0">
                <a:solidFill>
                  <a:srgbClr val="FF0066"/>
                </a:solidFill>
              </a:rPr>
            </a:br>
            <a:r>
              <a:rPr lang="en-US" altLang="vi-VN" sz="3600" dirty="0">
                <a:solidFill>
                  <a:schemeClr val="accent2"/>
                </a:solidFill>
              </a:rPr>
              <a:t> </a:t>
            </a:r>
            <a:endParaRPr lang="vi-VN" altLang="vi-VN" sz="3600" dirty="0">
              <a:solidFill>
                <a:schemeClr val="accent2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057400" y="4953001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81200" y="4572000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i="1" u="sng">
                <a:solidFill>
                  <a:srgbClr val="0000FF"/>
                </a:solidFill>
                <a:latin typeface=".VnTime" pitchFamily="34" charset="0"/>
              </a:rPr>
              <a:t>Ho¹t ®éng </a:t>
            </a:r>
            <a:r>
              <a:rPr lang="en-US" altLang="vi-VN" sz="3600" i="1" u="sng">
                <a:solidFill>
                  <a:srgbClr val="0000FF"/>
                </a:solidFill>
                <a:latin typeface=".VnTime" pitchFamily="34" charset="0"/>
              </a:rPr>
              <a:t>1:</a:t>
            </a:r>
            <a:r>
              <a:rPr lang="en-US" altLang="vi-VN" sz="3600" i="1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600" b="1" i="1">
                <a:solidFill>
                  <a:srgbClr val="0000FF"/>
                </a:solidFill>
                <a:latin typeface=".VnTime" pitchFamily="34" charset="0"/>
              </a:rPr>
              <a:t> T×m hiÓu vÒ hä néi, hä ngo¹i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 descr="25_10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100_01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3124200" y="0"/>
            <a:ext cx="18288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1828800" y="4876801"/>
            <a:ext cx="8839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0000FF"/>
                </a:solidFill>
                <a:latin typeface=".VnTime" pitchFamily="34" charset="0"/>
              </a:rPr>
              <a:t>- Quang ®· cho c¸c b¹n xem ¶nh  cña nh÷ng ai 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0000FF"/>
                </a:solidFill>
                <a:latin typeface=".VnTime" pitchFamily="34" charset="0"/>
              </a:rPr>
              <a:t>- ¤ng bµ néi cña Quang sinh ra nh÷ng ai trong ¶nh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25_10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0"/>
            <a:ext cx="6096000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2895600" y="5029201"/>
            <a:ext cx="662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6705600" y="0"/>
            <a:ext cx="2362200" cy="419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286000" y="4648201"/>
            <a:ext cx="8382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FF"/>
                </a:solidFill>
                <a:latin typeface=".VnTime" pitchFamily="34" charset="0"/>
              </a:rPr>
              <a:t>- H­¬ng ®· cho c¸c b¹n xem ¶nh cña nh÷ng ai 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FF"/>
                </a:solidFill>
                <a:latin typeface=".VnTime" pitchFamily="34" charset="0"/>
              </a:rPr>
              <a:t>- ¤ng bµ ngo¹i cña H­¬ng sinh ra nh÷ng ai trong ¶nh?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362200" y="5638801"/>
            <a:ext cx="693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2438400" y="5715001"/>
            <a:ext cx="655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>
                <a:solidFill>
                  <a:srgbClr val="000000"/>
                </a:solidFill>
                <a:latin typeface=".VnTime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25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429000" y="228600"/>
            <a:ext cx="5638800" cy="1295400"/>
          </a:xfrm>
          <a:prstGeom prst="rect">
            <a:avLst/>
          </a:prstGeom>
          <a:gradFill rotWithShape="1">
            <a:gsLst>
              <a:gs pos="0">
                <a:srgbClr val="00FFCC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>
                <a:solidFill>
                  <a:srgbClr val="FF0000"/>
                </a:solidFill>
                <a:latin typeface=".VnTime" pitchFamily="34" charset="0"/>
              </a:rPr>
              <a:t>Hä néi gåm cã nh÷ng ai ?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1524000" y="2286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>
                <a:solidFill>
                  <a:srgbClr val="000000"/>
                </a:solidFill>
                <a:latin typeface=".VnTime" pitchFamily="34" charset="0"/>
              </a:rPr>
              <a:t>- Hä néi gåm «ng bµ néi  , bè , c« , chó, b¸c …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1981200" y="3886200"/>
            <a:ext cx="8686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>
                <a:solidFill>
                  <a:srgbClr val="FF0000"/>
                </a:solidFill>
                <a:latin typeface=".VnTime" pitchFamily="34" charset="0"/>
              </a:rPr>
              <a:t>* ¤ng bµ sinh ra bè vµ c¸c anh chÞ em ruét  cña bè cïng víi c¸c con cña hä  lµ nh÷ng ng­êi thuéc hä néi.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3429000" y="228600"/>
            <a:ext cx="5562600" cy="1447800"/>
          </a:xfrm>
          <a:prstGeom prst="rect">
            <a:avLst/>
          </a:prstGeom>
          <a:gradFill rotWithShape="1">
            <a:gsLst>
              <a:gs pos="0">
                <a:srgbClr val="00FFCC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vi-VN" sz="3600">
                <a:solidFill>
                  <a:srgbClr val="FF0000"/>
                </a:solidFill>
                <a:latin typeface=".VnTime" pitchFamily="34" charset="0"/>
              </a:rPr>
              <a:t> Hä ngo¹i gåm cã nh÷ng ai?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vi-VN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2743200" y="2438401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1828800" y="2667001"/>
            <a:ext cx="8915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>
                <a:solidFill>
                  <a:srgbClr val="000000"/>
                </a:solidFill>
                <a:latin typeface=".VnTime" pitchFamily="34" charset="0"/>
              </a:rPr>
              <a:t>- Hä ngo¹i gåm «ng bµ ngo¹i , mÑ , b¸c, d× , cËu …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1828800" y="4038600"/>
            <a:ext cx="8305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>
                <a:solidFill>
                  <a:srgbClr val="FF0000"/>
                </a:solidFill>
                <a:latin typeface=".VnTime" pitchFamily="34" charset="0"/>
              </a:rPr>
              <a:t>* ¤ng bµ sinh ra mÑ vµ c¸c anh, chÞ em ruét cña mÑ  cïng víi c¸c con cña hä lµ nh÷ng ng­êi thuéc hä ngo¹i.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905000" y="1066801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24001" y="663575"/>
            <a:ext cx="16690975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u="sng">
                <a:solidFill>
                  <a:srgbClr val="000000"/>
                </a:solidFill>
                <a:latin typeface=".VnTime" pitchFamily="34" charset="0"/>
                <a:cs typeface="Arial" charset="0"/>
              </a:rPr>
              <a:t>KÕt luËn:</a:t>
            </a:r>
            <a:endParaRPr lang="vi-VN" altLang="vi-VN" sz="4000" u="sng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>
                <a:solidFill>
                  <a:srgbClr val="FF0000"/>
                </a:solidFill>
                <a:latin typeface="Arial" charset="0"/>
                <a:cs typeface="Arial" charset="0"/>
              </a:rPr>
              <a:t>+ </a:t>
            </a:r>
            <a:r>
              <a:rPr lang="en-US" altLang="vi-VN" sz="36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¤ng bµ sinh ra bè vµ c¸c anh, chÞ .em ruét cña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bè, cïng víi c¸c con cña hä… lµ nh</a:t>
            </a:r>
            <a:r>
              <a:rPr lang="en-US" altLang="vi-VN" sz="3200">
                <a:solidFill>
                  <a:srgbClr val="FF0000"/>
                </a:solidFill>
                <a:latin typeface=".VnTime" pitchFamily="34" charset="0"/>
              </a:rPr>
              <a:t>ữ</a:t>
            </a:r>
            <a:r>
              <a:rPr lang="en-US" altLang="vi-VN" sz="3600">
                <a:solidFill>
                  <a:srgbClr val="FF0000"/>
                </a:solidFill>
                <a:latin typeface=".VnTime" pitchFamily="34" charset="0"/>
              </a:rPr>
              <a:t>ng</a:t>
            </a:r>
            <a:r>
              <a:rPr lang="en-US" altLang="vi-VN" sz="36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ng­êi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thuéc hä néi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+ ¤ng bµ sinh ra mÑ vµ c¸c anh chÞ em ruét cña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mÑ,cïng víi c¸c con cña hä … lµ </a:t>
            </a:r>
            <a:r>
              <a:rPr lang="en-US" altLang="vi-VN" sz="3600">
                <a:solidFill>
                  <a:srgbClr val="FF0000"/>
                </a:solidFill>
                <a:latin typeface=".VnTime" pitchFamily="34" charset="0"/>
              </a:rPr>
              <a:t>nh</a:t>
            </a:r>
            <a:r>
              <a:rPr lang="en-US" altLang="vi-VN" sz="3200">
                <a:solidFill>
                  <a:srgbClr val="FF0000"/>
                </a:solidFill>
                <a:latin typeface=".VnTime" pitchFamily="34" charset="0"/>
              </a:rPr>
              <a:t>ữ</a:t>
            </a:r>
            <a:r>
              <a:rPr lang="en-US" altLang="vi-VN" sz="3600">
                <a:solidFill>
                  <a:srgbClr val="FF0000"/>
                </a:solidFill>
                <a:latin typeface=".VnTime" pitchFamily="34" charset="0"/>
              </a:rPr>
              <a:t>ng</a:t>
            </a:r>
            <a:r>
              <a:rPr lang="en-US" altLang="vi-VN" sz="36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ng­êi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>
                <a:solidFill>
                  <a:srgbClr val="FF0000"/>
                </a:solidFill>
                <a:latin typeface=".VnTime" pitchFamily="34" charset="0"/>
                <a:cs typeface="Arial" charset="0"/>
              </a:rPr>
              <a:t>thuéc hä ngo¹i. </a:t>
            </a:r>
            <a:endParaRPr lang="vi-VN" altLang="vi-VN" sz="3600">
              <a:solidFill>
                <a:srgbClr val="FF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 sz="3600">
              <a:solidFill>
                <a:srgbClr val="FF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u="sng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endParaRPr lang="vi-VN" altLang="vi-VN" sz="3600" u="sng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873</Words>
  <Application>Microsoft Office PowerPoint</Application>
  <PresentationFormat>Widescreen</PresentationFormat>
  <Paragraphs>86</Paragraphs>
  <Slides>19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.VnBahamasBH</vt:lpstr>
      <vt:lpstr>.VnTime</vt:lpstr>
      <vt:lpstr>.VnTimeH</vt:lpstr>
      <vt:lpstr>.VnVogueH</vt:lpstr>
      <vt:lpstr>Arial</vt:lpstr>
      <vt:lpstr>Calibri</vt:lpstr>
      <vt:lpstr>Default Design</vt:lpstr>
      <vt:lpstr>PowerPoint Presentation</vt:lpstr>
      <vt:lpstr>  Tù nhiªn x· héi  Hä néi – Hä ngo¹i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2020-11-15T16:33:39Z</dcterms:created>
  <dcterms:modified xsi:type="dcterms:W3CDTF">2020-11-15T16:33:56Z</dcterms:modified>
</cp:coreProperties>
</file>