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57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B3F27-392D-42FE-8DD0-26E42CC999A9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9C27-ECC5-40A9-94E9-E2DE62F7BD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B1CBF-59FF-448D-9854-AAA2EA1E4453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AF044-1ED4-433D-A51C-342019036B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27295-F1BD-4BC1-B997-2C9383F5C442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09B2-35AE-4584-BA61-ACEEE0BF83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7475"/>
            <a:ext cx="2895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674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43F02-287F-470A-BCCF-D2FCF2A55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6E41-E16B-439E-B984-B71DCEA6110F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7425-6A13-40E7-A73F-329A18724DA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C1E0-18EC-4C08-8FFF-A4923A23E72A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7DBB-040F-400B-AF25-C2F0ECB3A34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5A12-E3B1-4975-A465-6A2B29B2EA7D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65C2-1390-4FEB-9FEB-CDCA185AD53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AF81-F471-4901-866C-C7B6EF221946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9BDF-436F-4302-9F03-C00159D370D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8482-3E98-42D3-A073-A910711FC7E8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3A066-CEF9-44AD-8BBE-BB91093E3D2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663BC-A971-409F-97E9-8AC94017D744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21FF-D0D9-4DCA-86F8-0444D748A2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A4D4-31E9-4AD9-B601-4819BA7FE32F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677D-7897-4754-A686-071A4751CA5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805E-6A12-4B86-96B6-430229427D64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6A30-C75C-4671-9B5A-28E2FBE1E65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FD9D7A-12CD-4C53-A23D-DE3CEE67A1B0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015285-6369-4241-B09D-7908A6D5DAC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5362" name="Picture 3" descr="ffff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364" name="WordArt 4"/>
          <p:cNvSpPr>
            <a:spLocks noChangeArrowheads="1" noChangeShapeType="1"/>
          </p:cNvSpPr>
          <p:nvPr/>
        </p:nvSpPr>
        <p:spPr bwMode="auto">
          <a:xfrm>
            <a:off x="2743200" y="304800"/>
            <a:ext cx="4038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PHÒNG GD-ĐT </a:t>
            </a:r>
            <a:r>
              <a:rPr lang="vi-VN" sz="3600" b="1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LONG BIÊN</a:t>
            </a:r>
            <a:endParaRPr lang="vi-VN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b="1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TRƯỜNG TIỂU HỌC </a:t>
            </a:r>
            <a:r>
              <a:rPr lang="vi-VN" sz="3600" b="1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ĐÔ THỊ VIỆT HƯNG</a:t>
            </a:r>
            <a:endParaRPr lang="en-US" sz="3600" b="1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grpSp>
        <p:nvGrpSpPr>
          <p:cNvPr id="15366" name="Group 12"/>
          <p:cNvGrpSpPr>
            <a:grpSpLocks/>
          </p:cNvGrpSpPr>
          <p:nvPr/>
        </p:nvGrpSpPr>
        <p:grpSpPr bwMode="auto">
          <a:xfrm flipH="1" flipV="1">
            <a:off x="0" y="0"/>
            <a:ext cx="1066800" cy="1600200"/>
            <a:chOff x="4368" y="2880"/>
            <a:chExt cx="1200" cy="1289"/>
          </a:xfrm>
        </p:grpSpPr>
        <p:sp>
          <p:nvSpPr>
            <p:cNvPr id="15367" name="Freeform 13"/>
            <p:cNvSpPr>
              <a:spLocks/>
            </p:cNvSpPr>
            <p:nvPr/>
          </p:nvSpPr>
          <p:spPr bwMode="auto">
            <a:xfrm>
              <a:off x="4819" y="3639"/>
              <a:ext cx="669" cy="393"/>
            </a:xfrm>
            <a:custGeom>
              <a:avLst/>
              <a:gdLst>
                <a:gd name="T0" fmla="*/ 0 w 1337"/>
                <a:gd name="T1" fmla="*/ 0 h 1572"/>
                <a:gd name="T2" fmla="*/ 1 w 1337"/>
                <a:gd name="T3" fmla="*/ 0 h 1572"/>
                <a:gd name="T4" fmla="*/ 1 w 1337"/>
                <a:gd name="T5" fmla="*/ 0 h 1572"/>
                <a:gd name="T6" fmla="*/ 1 w 1337"/>
                <a:gd name="T7" fmla="*/ 0 h 1572"/>
                <a:gd name="T8" fmla="*/ 2 w 1337"/>
                <a:gd name="T9" fmla="*/ 0 h 1572"/>
                <a:gd name="T10" fmla="*/ 2 w 1337"/>
                <a:gd name="T11" fmla="*/ 0 h 1572"/>
                <a:gd name="T12" fmla="*/ 2 w 1337"/>
                <a:gd name="T13" fmla="*/ 0 h 1572"/>
                <a:gd name="T14" fmla="*/ 2 w 1337"/>
                <a:gd name="T15" fmla="*/ 0 h 1572"/>
                <a:gd name="T16" fmla="*/ 2 w 1337"/>
                <a:gd name="T17" fmla="*/ 0 h 1572"/>
                <a:gd name="T18" fmla="*/ 3 w 1337"/>
                <a:gd name="T19" fmla="*/ 0 h 1572"/>
                <a:gd name="T20" fmla="*/ 3 w 1337"/>
                <a:gd name="T21" fmla="*/ 0 h 1572"/>
                <a:gd name="T22" fmla="*/ 3 w 1337"/>
                <a:gd name="T23" fmla="*/ 0 h 1572"/>
                <a:gd name="T24" fmla="*/ 3 w 1337"/>
                <a:gd name="T25" fmla="*/ 0 h 1572"/>
                <a:gd name="T26" fmla="*/ 3 w 1337"/>
                <a:gd name="T27" fmla="*/ 0 h 1572"/>
                <a:gd name="T28" fmla="*/ 3 w 1337"/>
                <a:gd name="T29" fmla="*/ 0 h 1572"/>
                <a:gd name="T30" fmla="*/ 3 w 1337"/>
                <a:gd name="T31" fmla="*/ 0 h 1572"/>
                <a:gd name="T32" fmla="*/ 3 w 1337"/>
                <a:gd name="T33" fmla="*/ 0 h 1572"/>
                <a:gd name="T34" fmla="*/ 3 w 1337"/>
                <a:gd name="T35" fmla="*/ 0 h 1572"/>
                <a:gd name="T36" fmla="*/ 3 w 1337"/>
                <a:gd name="T37" fmla="*/ 0 h 1572"/>
                <a:gd name="T38" fmla="*/ 3 w 1337"/>
                <a:gd name="T39" fmla="*/ 0 h 1572"/>
                <a:gd name="T40" fmla="*/ 3 w 1337"/>
                <a:gd name="T41" fmla="*/ 0 h 1572"/>
                <a:gd name="T42" fmla="*/ 3 w 1337"/>
                <a:gd name="T43" fmla="*/ 0 h 1572"/>
                <a:gd name="T44" fmla="*/ 3 w 1337"/>
                <a:gd name="T45" fmla="*/ 0 h 1572"/>
                <a:gd name="T46" fmla="*/ 3 w 1337"/>
                <a:gd name="T47" fmla="*/ 0 h 1572"/>
                <a:gd name="T48" fmla="*/ 2 w 1337"/>
                <a:gd name="T49" fmla="*/ 0 h 1572"/>
                <a:gd name="T50" fmla="*/ 2 w 1337"/>
                <a:gd name="T51" fmla="*/ 0 h 1572"/>
                <a:gd name="T52" fmla="*/ 2 w 1337"/>
                <a:gd name="T53" fmla="*/ 0 h 1572"/>
                <a:gd name="T54" fmla="*/ 2 w 1337"/>
                <a:gd name="T55" fmla="*/ 0 h 1572"/>
                <a:gd name="T56" fmla="*/ 2 w 1337"/>
                <a:gd name="T57" fmla="*/ 0 h 1572"/>
                <a:gd name="T58" fmla="*/ 1 w 1337"/>
                <a:gd name="T59" fmla="*/ 0 h 1572"/>
                <a:gd name="T60" fmla="*/ 1 w 1337"/>
                <a:gd name="T61" fmla="*/ 0 h 1572"/>
                <a:gd name="T62" fmla="*/ 1 w 1337"/>
                <a:gd name="T63" fmla="*/ 0 h 1572"/>
                <a:gd name="T64" fmla="*/ 1 w 1337"/>
                <a:gd name="T65" fmla="*/ 0 h 1572"/>
                <a:gd name="T66" fmla="*/ 0 w 1337"/>
                <a:gd name="T67" fmla="*/ 0 h 1572"/>
                <a:gd name="T68" fmla="*/ 0 w 1337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14"/>
            <p:cNvSpPr>
              <a:spLocks/>
            </p:cNvSpPr>
            <p:nvPr/>
          </p:nvSpPr>
          <p:spPr bwMode="auto">
            <a:xfrm>
              <a:off x="4819" y="3639"/>
              <a:ext cx="588" cy="346"/>
            </a:xfrm>
            <a:custGeom>
              <a:avLst/>
              <a:gdLst>
                <a:gd name="T0" fmla="*/ 2 w 1176"/>
                <a:gd name="T1" fmla="*/ 0 h 1382"/>
                <a:gd name="T2" fmla="*/ 2 w 1176"/>
                <a:gd name="T3" fmla="*/ 0 h 1382"/>
                <a:gd name="T4" fmla="*/ 2 w 1176"/>
                <a:gd name="T5" fmla="*/ 0 h 1382"/>
                <a:gd name="T6" fmla="*/ 2 w 1176"/>
                <a:gd name="T7" fmla="*/ 0 h 1382"/>
                <a:gd name="T8" fmla="*/ 2 w 1176"/>
                <a:gd name="T9" fmla="*/ 0 h 1382"/>
                <a:gd name="T10" fmla="*/ 1 w 1176"/>
                <a:gd name="T11" fmla="*/ 0 h 1382"/>
                <a:gd name="T12" fmla="*/ 1 w 1176"/>
                <a:gd name="T13" fmla="*/ 0 h 1382"/>
                <a:gd name="T14" fmla="*/ 1 w 1176"/>
                <a:gd name="T15" fmla="*/ 0 h 1382"/>
                <a:gd name="T16" fmla="*/ 1 w 1176"/>
                <a:gd name="T17" fmla="*/ 0 h 1382"/>
                <a:gd name="T18" fmla="*/ 1 w 1176"/>
                <a:gd name="T19" fmla="*/ 0 h 1382"/>
                <a:gd name="T20" fmla="*/ 1 w 1176"/>
                <a:gd name="T21" fmla="*/ 0 h 1382"/>
                <a:gd name="T22" fmla="*/ 1 w 1176"/>
                <a:gd name="T23" fmla="*/ 0 h 1382"/>
                <a:gd name="T24" fmla="*/ 1 w 1176"/>
                <a:gd name="T25" fmla="*/ 0 h 1382"/>
                <a:gd name="T26" fmla="*/ 1 w 1176"/>
                <a:gd name="T27" fmla="*/ 0 h 1382"/>
                <a:gd name="T28" fmla="*/ 1 w 1176"/>
                <a:gd name="T29" fmla="*/ 0 h 1382"/>
                <a:gd name="T30" fmla="*/ 1 w 1176"/>
                <a:gd name="T31" fmla="*/ 0 h 1382"/>
                <a:gd name="T32" fmla="*/ 0 w 1176"/>
                <a:gd name="T33" fmla="*/ 0 h 1382"/>
                <a:gd name="T34" fmla="*/ 0 w 1176"/>
                <a:gd name="T35" fmla="*/ 0 h 1382"/>
                <a:gd name="T36" fmla="*/ 1 w 1176"/>
                <a:gd name="T37" fmla="*/ 0 h 1382"/>
                <a:gd name="T38" fmla="*/ 1 w 1176"/>
                <a:gd name="T39" fmla="*/ 0 h 1382"/>
                <a:gd name="T40" fmla="*/ 1 w 1176"/>
                <a:gd name="T41" fmla="*/ 0 h 1382"/>
                <a:gd name="T42" fmla="*/ 1 w 1176"/>
                <a:gd name="T43" fmla="*/ 0 h 1382"/>
                <a:gd name="T44" fmla="*/ 1 w 1176"/>
                <a:gd name="T45" fmla="*/ 0 h 1382"/>
                <a:gd name="T46" fmla="*/ 1 w 1176"/>
                <a:gd name="T47" fmla="*/ 0 h 1382"/>
                <a:gd name="T48" fmla="*/ 1 w 1176"/>
                <a:gd name="T49" fmla="*/ 0 h 1382"/>
                <a:gd name="T50" fmla="*/ 1 w 1176"/>
                <a:gd name="T51" fmla="*/ 0 h 1382"/>
                <a:gd name="T52" fmla="*/ 1 w 1176"/>
                <a:gd name="T53" fmla="*/ 0 h 1382"/>
                <a:gd name="T54" fmla="*/ 2 w 1176"/>
                <a:gd name="T55" fmla="*/ 0 h 1382"/>
                <a:gd name="T56" fmla="*/ 2 w 1176"/>
                <a:gd name="T57" fmla="*/ 0 h 1382"/>
                <a:gd name="T58" fmla="*/ 2 w 1176"/>
                <a:gd name="T59" fmla="*/ 0 h 1382"/>
                <a:gd name="T60" fmla="*/ 2 w 1176"/>
                <a:gd name="T61" fmla="*/ 0 h 1382"/>
                <a:gd name="T62" fmla="*/ 2 w 1176"/>
                <a:gd name="T63" fmla="*/ 0 h 1382"/>
                <a:gd name="T64" fmla="*/ 2 w 1176"/>
                <a:gd name="T65" fmla="*/ 0 h 1382"/>
                <a:gd name="T66" fmla="*/ 2 w 1176"/>
                <a:gd name="T67" fmla="*/ 0 h 1382"/>
                <a:gd name="T68" fmla="*/ 2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15"/>
            <p:cNvSpPr>
              <a:spLocks/>
            </p:cNvSpPr>
            <p:nvPr/>
          </p:nvSpPr>
          <p:spPr bwMode="auto">
            <a:xfrm>
              <a:off x="4819" y="3639"/>
              <a:ext cx="507" cy="298"/>
            </a:xfrm>
            <a:custGeom>
              <a:avLst/>
              <a:gdLst>
                <a:gd name="T0" fmla="*/ 2 w 1014"/>
                <a:gd name="T1" fmla="*/ 0 h 1193"/>
                <a:gd name="T2" fmla="*/ 2 w 1014"/>
                <a:gd name="T3" fmla="*/ 0 h 1193"/>
                <a:gd name="T4" fmla="*/ 2 w 1014"/>
                <a:gd name="T5" fmla="*/ 0 h 1193"/>
                <a:gd name="T6" fmla="*/ 2 w 1014"/>
                <a:gd name="T7" fmla="*/ 0 h 1193"/>
                <a:gd name="T8" fmla="*/ 2 w 1014"/>
                <a:gd name="T9" fmla="*/ 0 h 1193"/>
                <a:gd name="T10" fmla="*/ 2 w 1014"/>
                <a:gd name="T11" fmla="*/ 0 h 1193"/>
                <a:gd name="T12" fmla="*/ 2 w 1014"/>
                <a:gd name="T13" fmla="*/ 0 h 1193"/>
                <a:gd name="T14" fmla="*/ 2 w 1014"/>
                <a:gd name="T15" fmla="*/ 0 h 1193"/>
                <a:gd name="T16" fmla="*/ 2 w 1014"/>
                <a:gd name="T17" fmla="*/ 0 h 1193"/>
                <a:gd name="T18" fmla="*/ 2 w 1014"/>
                <a:gd name="T19" fmla="*/ 0 h 1193"/>
                <a:gd name="T20" fmla="*/ 2 w 1014"/>
                <a:gd name="T21" fmla="*/ 0 h 1193"/>
                <a:gd name="T22" fmla="*/ 1 w 1014"/>
                <a:gd name="T23" fmla="*/ 0 h 1193"/>
                <a:gd name="T24" fmla="*/ 1 w 1014"/>
                <a:gd name="T25" fmla="*/ 0 h 1193"/>
                <a:gd name="T26" fmla="*/ 1 w 1014"/>
                <a:gd name="T27" fmla="*/ 0 h 1193"/>
                <a:gd name="T28" fmla="*/ 1 w 1014"/>
                <a:gd name="T29" fmla="*/ 0 h 1193"/>
                <a:gd name="T30" fmla="*/ 1 w 1014"/>
                <a:gd name="T31" fmla="*/ 0 h 1193"/>
                <a:gd name="T32" fmla="*/ 0 w 1014"/>
                <a:gd name="T33" fmla="*/ 0 h 1193"/>
                <a:gd name="T34" fmla="*/ 0 w 1014"/>
                <a:gd name="T35" fmla="*/ 0 h 1193"/>
                <a:gd name="T36" fmla="*/ 1 w 1014"/>
                <a:gd name="T37" fmla="*/ 0 h 1193"/>
                <a:gd name="T38" fmla="*/ 1 w 1014"/>
                <a:gd name="T39" fmla="*/ 0 h 1193"/>
                <a:gd name="T40" fmla="*/ 1 w 1014"/>
                <a:gd name="T41" fmla="*/ 0 h 1193"/>
                <a:gd name="T42" fmla="*/ 1 w 1014"/>
                <a:gd name="T43" fmla="*/ 0 h 1193"/>
                <a:gd name="T44" fmla="*/ 1 w 1014"/>
                <a:gd name="T45" fmla="*/ 0 h 1193"/>
                <a:gd name="T46" fmla="*/ 2 w 1014"/>
                <a:gd name="T47" fmla="*/ 0 h 1193"/>
                <a:gd name="T48" fmla="*/ 2 w 1014"/>
                <a:gd name="T49" fmla="*/ 0 h 1193"/>
                <a:gd name="T50" fmla="*/ 2 w 1014"/>
                <a:gd name="T51" fmla="*/ 0 h 1193"/>
                <a:gd name="T52" fmla="*/ 2 w 1014"/>
                <a:gd name="T53" fmla="*/ 0 h 1193"/>
                <a:gd name="T54" fmla="*/ 2 w 1014"/>
                <a:gd name="T55" fmla="*/ 0 h 1193"/>
                <a:gd name="T56" fmla="*/ 2 w 1014"/>
                <a:gd name="T57" fmla="*/ 0 h 1193"/>
                <a:gd name="T58" fmla="*/ 2 w 1014"/>
                <a:gd name="T59" fmla="*/ 0 h 1193"/>
                <a:gd name="T60" fmla="*/ 2 w 1014"/>
                <a:gd name="T61" fmla="*/ 0 h 1193"/>
                <a:gd name="T62" fmla="*/ 2 w 1014"/>
                <a:gd name="T63" fmla="*/ 0 h 1193"/>
                <a:gd name="T64" fmla="*/ 2 w 1014"/>
                <a:gd name="T65" fmla="*/ 0 h 1193"/>
                <a:gd name="T66" fmla="*/ 2 w 1014"/>
                <a:gd name="T67" fmla="*/ 0 h 1193"/>
                <a:gd name="T68" fmla="*/ 2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6"/>
            <p:cNvSpPr>
              <a:spLocks/>
            </p:cNvSpPr>
            <p:nvPr/>
          </p:nvSpPr>
          <p:spPr bwMode="auto">
            <a:xfrm>
              <a:off x="4586" y="3776"/>
              <a:ext cx="635" cy="374"/>
            </a:xfrm>
            <a:custGeom>
              <a:avLst/>
              <a:gdLst>
                <a:gd name="T0" fmla="*/ 1 w 1272"/>
                <a:gd name="T1" fmla="*/ 0 h 1495"/>
                <a:gd name="T2" fmla="*/ 1 w 1272"/>
                <a:gd name="T3" fmla="*/ 0 h 1495"/>
                <a:gd name="T4" fmla="*/ 1 w 1272"/>
                <a:gd name="T5" fmla="*/ 0 h 1495"/>
                <a:gd name="T6" fmla="*/ 1 w 1272"/>
                <a:gd name="T7" fmla="*/ 0 h 1495"/>
                <a:gd name="T8" fmla="*/ 1 w 1272"/>
                <a:gd name="T9" fmla="*/ 0 h 1495"/>
                <a:gd name="T10" fmla="*/ 1 w 1272"/>
                <a:gd name="T11" fmla="*/ 0 h 1495"/>
                <a:gd name="T12" fmla="*/ 1 w 1272"/>
                <a:gd name="T13" fmla="*/ 0 h 1495"/>
                <a:gd name="T14" fmla="*/ 1 w 1272"/>
                <a:gd name="T15" fmla="*/ 0 h 1495"/>
                <a:gd name="T16" fmla="*/ 1 w 1272"/>
                <a:gd name="T17" fmla="*/ 0 h 1495"/>
                <a:gd name="T18" fmla="*/ 1 w 1272"/>
                <a:gd name="T19" fmla="*/ 0 h 1495"/>
                <a:gd name="T20" fmla="*/ 1 w 1272"/>
                <a:gd name="T21" fmla="*/ 0 h 1495"/>
                <a:gd name="T22" fmla="*/ 0 w 1272"/>
                <a:gd name="T23" fmla="*/ 0 h 1495"/>
                <a:gd name="T24" fmla="*/ 0 w 1272"/>
                <a:gd name="T25" fmla="*/ 0 h 1495"/>
                <a:gd name="T26" fmla="*/ 0 w 1272"/>
                <a:gd name="T27" fmla="*/ 0 h 1495"/>
                <a:gd name="T28" fmla="*/ 0 w 1272"/>
                <a:gd name="T29" fmla="*/ 0 h 1495"/>
                <a:gd name="T30" fmla="*/ 0 w 1272"/>
                <a:gd name="T31" fmla="*/ 0 h 1495"/>
                <a:gd name="T32" fmla="*/ 0 w 1272"/>
                <a:gd name="T33" fmla="*/ 0 h 1495"/>
                <a:gd name="T34" fmla="*/ 0 w 1272"/>
                <a:gd name="T35" fmla="*/ 0 h 1495"/>
                <a:gd name="T36" fmla="*/ 0 w 1272"/>
                <a:gd name="T37" fmla="*/ 0 h 1495"/>
                <a:gd name="T38" fmla="*/ 0 w 1272"/>
                <a:gd name="T39" fmla="*/ 0 h 1495"/>
                <a:gd name="T40" fmla="*/ 0 w 1272"/>
                <a:gd name="T41" fmla="*/ 0 h 1495"/>
                <a:gd name="T42" fmla="*/ 0 w 1272"/>
                <a:gd name="T43" fmla="*/ 0 h 1495"/>
                <a:gd name="T44" fmla="*/ 1 w 1272"/>
                <a:gd name="T45" fmla="*/ 0 h 1495"/>
                <a:gd name="T46" fmla="*/ 1 w 1272"/>
                <a:gd name="T47" fmla="*/ 0 h 1495"/>
                <a:gd name="T48" fmla="*/ 1 w 1272"/>
                <a:gd name="T49" fmla="*/ 0 h 1495"/>
                <a:gd name="T50" fmla="*/ 1 w 1272"/>
                <a:gd name="T51" fmla="*/ 0 h 1495"/>
                <a:gd name="T52" fmla="*/ 1 w 1272"/>
                <a:gd name="T53" fmla="*/ 0 h 1495"/>
                <a:gd name="T54" fmla="*/ 2 w 1272"/>
                <a:gd name="T55" fmla="*/ 0 h 1495"/>
                <a:gd name="T56" fmla="*/ 2 w 1272"/>
                <a:gd name="T57" fmla="*/ 0 h 1495"/>
                <a:gd name="T58" fmla="*/ 2 w 1272"/>
                <a:gd name="T59" fmla="*/ 0 h 1495"/>
                <a:gd name="T60" fmla="*/ 2 w 1272"/>
                <a:gd name="T61" fmla="*/ 0 h 1495"/>
                <a:gd name="T62" fmla="*/ 2 w 1272"/>
                <a:gd name="T63" fmla="*/ 0 h 1495"/>
                <a:gd name="T64" fmla="*/ 2 w 1272"/>
                <a:gd name="T65" fmla="*/ 0 h 1495"/>
                <a:gd name="T66" fmla="*/ 2 w 1272"/>
                <a:gd name="T67" fmla="*/ 0 h 1495"/>
                <a:gd name="T68" fmla="*/ 1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7"/>
            <p:cNvSpPr>
              <a:spLocks/>
            </p:cNvSpPr>
            <p:nvPr/>
          </p:nvSpPr>
          <p:spPr bwMode="auto">
            <a:xfrm>
              <a:off x="4586" y="3776"/>
              <a:ext cx="669" cy="393"/>
            </a:xfrm>
            <a:custGeom>
              <a:avLst/>
              <a:gdLst>
                <a:gd name="T0" fmla="*/ 0 w 1338"/>
                <a:gd name="T1" fmla="*/ 0 h 1572"/>
                <a:gd name="T2" fmla="*/ 1 w 1338"/>
                <a:gd name="T3" fmla="*/ 0 h 1572"/>
                <a:gd name="T4" fmla="*/ 1 w 1338"/>
                <a:gd name="T5" fmla="*/ 0 h 1572"/>
                <a:gd name="T6" fmla="*/ 1 w 1338"/>
                <a:gd name="T7" fmla="*/ 0 h 1572"/>
                <a:gd name="T8" fmla="*/ 1 w 1338"/>
                <a:gd name="T9" fmla="*/ 0 h 1572"/>
                <a:gd name="T10" fmla="*/ 1 w 1338"/>
                <a:gd name="T11" fmla="*/ 0 h 1572"/>
                <a:gd name="T12" fmla="*/ 1 w 1338"/>
                <a:gd name="T13" fmla="*/ 0 h 1572"/>
                <a:gd name="T14" fmla="*/ 1 w 1338"/>
                <a:gd name="T15" fmla="*/ 0 h 1572"/>
                <a:gd name="T16" fmla="*/ 1 w 1338"/>
                <a:gd name="T17" fmla="*/ 0 h 1572"/>
                <a:gd name="T18" fmla="*/ 3 w 1338"/>
                <a:gd name="T19" fmla="*/ 0 h 1572"/>
                <a:gd name="T20" fmla="*/ 3 w 1338"/>
                <a:gd name="T21" fmla="*/ 0 h 1572"/>
                <a:gd name="T22" fmla="*/ 3 w 1338"/>
                <a:gd name="T23" fmla="*/ 0 h 1572"/>
                <a:gd name="T24" fmla="*/ 3 w 1338"/>
                <a:gd name="T25" fmla="*/ 0 h 1572"/>
                <a:gd name="T26" fmla="*/ 3 w 1338"/>
                <a:gd name="T27" fmla="*/ 0 h 1572"/>
                <a:gd name="T28" fmla="*/ 3 w 1338"/>
                <a:gd name="T29" fmla="*/ 0 h 1572"/>
                <a:gd name="T30" fmla="*/ 3 w 1338"/>
                <a:gd name="T31" fmla="*/ 0 h 1572"/>
                <a:gd name="T32" fmla="*/ 3 w 1338"/>
                <a:gd name="T33" fmla="*/ 0 h 1572"/>
                <a:gd name="T34" fmla="*/ 3 w 1338"/>
                <a:gd name="T35" fmla="*/ 0 h 1572"/>
                <a:gd name="T36" fmla="*/ 3 w 1338"/>
                <a:gd name="T37" fmla="*/ 0 h 1572"/>
                <a:gd name="T38" fmla="*/ 3 w 1338"/>
                <a:gd name="T39" fmla="*/ 0 h 1572"/>
                <a:gd name="T40" fmla="*/ 3 w 1338"/>
                <a:gd name="T41" fmla="*/ 0 h 1572"/>
                <a:gd name="T42" fmla="*/ 3 w 1338"/>
                <a:gd name="T43" fmla="*/ 0 h 1572"/>
                <a:gd name="T44" fmla="*/ 3 w 1338"/>
                <a:gd name="T45" fmla="*/ 0 h 1572"/>
                <a:gd name="T46" fmla="*/ 3 w 1338"/>
                <a:gd name="T47" fmla="*/ 0 h 1572"/>
                <a:gd name="T48" fmla="*/ 2 w 1338"/>
                <a:gd name="T49" fmla="*/ 0 h 1572"/>
                <a:gd name="T50" fmla="*/ 1 w 1338"/>
                <a:gd name="T51" fmla="*/ 0 h 1572"/>
                <a:gd name="T52" fmla="*/ 1 w 1338"/>
                <a:gd name="T53" fmla="*/ 0 h 1572"/>
                <a:gd name="T54" fmla="*/ 1 w 1338"/>
                <a:gd name="T55" fmla="*/ 0 h 1572"/>
                <a:gd name="T56" fmla="*/ 1 w 1338"/>
                <a:gd name="T57" fmla="*/ 0 h 1572"/>
                <a:gd name="T58" fmla="*/ 1 w 1338"/>
                <a:gd name="T59" fmla="*/ 0 h 1572"/>
                <a:gd name="T60" fmla="*/ 1 w 1338"/>
                <a:gd name="T61" fmla="*/ 0 h 1572"/>
                <a:gd name="T62" fmla="*/ 1 w 1338"/>
                <a:gd name="T63" fmla="*/ 0 h 1572"/>
                <a:gd name="T64" fmla="*/ 1 w 1338"/>
                <a:gd name="T65" fmla="*/ 0 h 1572"/>
                <a:gd name="T66" fmla="*/ 0 w 1338"/>
                <a:gd name="T67" fmla="*/ 0 h 1572"/>
                <a:gd name="T68" fmla="*/ 0 w 1338"/>
                <a:gd name="T69" fmla="*/ 0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8"/>
            <p:cNvSpPr>
              <a:spLocks/>
            </p:cNvSpPr>
            <p:nvPr/>
          </p:nvSpPr>
          <p:spPr bwMode="auto">
            <a:xfrm>
              <a:off x="4586" y="3776"/>
              <a:ext cx="588" cy="346"/>
            </a:xfrm>
            <a:custGeom>
              <a:avLst/>
              <a:gdLst>
                <a:gd name="T0" fmla="*/ 2 w 1176"/>
                <a:gd name="T1" fmla="*/ 0 h 1383"/>
                <a:gd name="T2" fmla="*/ 2 w 1176"/>
                <a:gd name="T3" fmla="*/ 0 h 1383"/>
                <a:gd name="T4" fmla="*/ 2 w 1176"/>
                <a:gd name="T5" fmla="*/ 0 h 1383"/>
                <a:gd name="T6" fmla="*/ 2 w 1176"/>
                <a:gd name="T7" fmla="*/ 0 h 1383"/>
                <a:gd name="T8" fmla="*/ 2 w 1176"/>
                <a:gd name="T9" fmla="*/ 0 h 1383"/>
                <a:gd name="T10" fmla="*/ 1 w 1176"/>
                <a:gd name="T11" fmla="*/ 0 h 1383"/>
                <a:gd name="T12" fmla="*/ 1 w 1176"/>
                <a:gd name="T13" fmla="*/ 0 h 1383"/>
                <a:gd name="T14" fmla="*/ 1 w 1176"/>
                <a:gd name="T15" fmla="*/ 0 h 1383"/>
                <a:gd name="T16" fmla="*/ 1 w 1176"/>
                <a:gd name="T17" fmla="*/ 0 h 1383"/>
                <a:gd name="T18" fmla="*/ 1 w 1176"/>
                <a:gd name="T19" fmla="*/ 0 h 1383"/>
                <a:gd name="T20" fmla="*/ 1 w 1176"/>
                <a:gd name="T21" fmla="*/ 0 h 1383"/>
                <a:gd name="T22" fmla="*/ 1 w 1176"/>
                <a:gd name="T23" fmla="*/ 0 h 1383"/>
                <a:gd name="T24" fmla="*/ 1 w 1176"/>
                <a:gd name="T25" fmla="*/ 0 h 1383"/>
                <a:gd name="T26" fmla="*/ 1 w 1176"/>
                <a:gd name="T27" fmla="*/ 0 h 1383"/>
                <a:gd name="T28" fmla="*/ 1 w 1176"/>
                <a:gd name="T29" fmla="*/ 0 h 1383"/>
                <a:gd name="T30" fmla="*/ 1 w 1176"/>
                <a:gd name="T31" fmla="*/ 0 h 1383"/>
                <a:gd name="T32" fmla="*/ 0 w 1176"/>
                <a:gd name="T33" fmla="*/ 0 h 1383"/>
                <a:gd name="T34" fmla="*/ 0 w 1176"/>
                <a:gd name="T35" fmla="*/ 0 h 1383"/>
                <a:gd name="T36" fmla="*/ 1 w 1176"/>
                <a:gd name="T37" fmla="*/ 0 h 1383"/>
                <a:gd name="T38" fmla="*/ 1 w 1176"/>
                <a:gd name="T39" fmla="*/ 0 h 1383"/>
                <a:gd name="T40" fmla="*/ 1 w 1176"/>
                <a:gd name="T41" fmla="*/ 0 h 1383"/>
                <a:gd name="T42" fmla="*/ 1 w 1176"/>
                <a:gd name="T43" fmla="*/ 0 h 1383"/>
                <a:gd name="T44" fmla="*/ 1 w 1176"/>
                <a:gd name="T45" fmla="*/ 0 h 1383"/>
                <a:gd name="T46" fmla="*/ 1 w 1176"/>
                <a:gd name="T47" fmla="*/ 0 h 1383"/>
                <a:gd name="T48" fmla="*/ 1 w 1176"/>
                <a:gd name="T49" fmla="*/ 0 h 1383"/>
                <a:gd name="T50" fmla="*/ 1 w 1176"/>
                <a:gd name="T51" fmla="*/ 0 h 1383"/>
                <a:gd name="T52" fmla="*/ 1 w 1176"/>
                <a:gd name="T53" fmla="*/ 0 h 1383"/>
                <a:gd name="T54" fmla="*/ 2 w 1176"/>
                <a:gd name="T55" fmla="*/ 0 h 1383"/>
                <a:gd name="T56" fmla="*/ 2 w 1176"/>
                <a:gd name="T57" fmla="*/ 0 h 1383"/>
                <a:gd name="T58" fmla="*/ 2 w 1176"/>
                <a:gd name="T59" fmla="*/ 0 h 1383"/>
                <a:gd name="T60" fmla="*/ 2 w 1176"/>
                <a:gd name="T61" fmla="*/ 0 h 1383"/>
                <a:gd name="T62" fmla="*/ 2 w 1176"/>
                <a:gd name="T63" fmla="*/ 0 h 1383"/>
                <a:gd name="T64" fmla="*/ 2 w 1176"/>
                <a:gd name="T65" fmla="*/ 0 h 1383"/>
                <a:gd name="T66" fmla="*/ 2 w 1176"/>
                <a:gd name="T67" fmla="*/ 0 h 1383"/>
                <a:gd name="T68" fmla="*/ 2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9"/>
            <p:cNvSpPr>
              <a:spLocks/>
            </p:cNvSpPr>
            <p:nvPr/>
          </p:nvSpPr>
          <p:spPr bwMode="auto">
            <a:xfrm>
              <a:off x="4587" y="3771"/>
              <a:ext cx="506" cy="306"/>
            </a:xfrm>
            <a:custGeom>
              <a:avLst/>
              <a:gdLst>
                <a:gd name="T0" fmla="*/ 2 w 1011"/>
                <a:gd name="T1" fmla="*/ 0 h 1223"/>
                <a:gd name="T2" fmla="*/ 2 w 1011"/>
                <a:gd name="T3" fmla="*/ 0 h 1223"/>
                <a:gd name="T4" fmla="*/ 2 w 1011"/>
                <a:gd name="T5" fmla="*/ 0 h 1223"/>
                <a:gd name="T6" fmla="*/ 2 w 1011"/>
                <a:gd name="T7" fmla="*/ 0 h 1223"/>
                <a:gd name="T8" fmla="*/ 2 w 1011"/>
                <a:gd name="T9" fmla="*/ 0 h 1223"/>
                <a:gd name="T10" fmla="*/ 2 w 1011"/>
                <a:gd name="T11" fmla="*/ 0 h 1223"/>
                <a:gd name="T12" fmla="*/ 2 w 1011"/>
                <a:gd name="T13" fmla="*/ 0 h 1223"/>
                <a:gd name="T14" fmla="*/ 2 w 1011"/>
                <a:gd name="T15" fmla="*/ 0 h 1223"/>
                <a:gd name="T16" fmla="*/ 2 w 1011"/>
                <a:gd name="T17" fmla="*/ 0 h 1223"/>
                <a:gd name="T18" fmla="*/ 2 w 1011"/>
                <a:gd name="T19" fmla="*/ 0 h 1223"/>
                <a:gd name="T20" fmla="*/ 2 w 1011"/>
                <a:gd name="T21" fmla="*/ 0 h 1223"/>
                <a:gd name="T22" fmla="*/ 1 w 1011"/>
                <a:gd name="T23" fmla="*/ 0 h 1223"/>
                <a:gd name="T24" fmla="*/ 1 w 1011"/>
                <a:gd name="T25" fmla="*/ 0 h 1223"/>
                <a:gd name="T26" fmla="*/ 1 w 1011"/>
                <a:gd name="T27" fmla="*/ 0 h 1223"/>
                <a:gd name="T28" fmla="*/ 1 w 1011"/>
                <a:gd name="T29" fmla="*/ 0 h 1223"/>
                <a:gd name="T30" fmla="*/ 1 w 1011"/>
                <a:gd name="T31" fmla="*/ 0 h 1223"/>
                <a:gd name="T32" fmla="*/ 0 w 1011"/>
                <a:gd name="T33" fmla="*/ 0 h 1223"/>
                <a:gd name="T34" fmla="*/ 0 w 1011"/>
                <a:gd name="T35" fmla="*/ 0 h 1223"/>
                <a:gd name="T36" fmla="*/ 1 w 1011"/>
                <a:gd name="T37" fmla="*/ 0 h 1223"/>
                <a:gd name="T38" fmla="*/ 1 w 1011"/>
                <a:gd name="T39" fmla="*/ 0 h 1223"/>
                <a:gd name="T40" fmla="*/ 1 w 1011"/>
                <a:gd name="T41" fmla="*/ 0 h 1223"/>
                <a:gd name="T42" fmla="*/ 1 w 1011"/>
                <a:gd name="T43" fmla="*/ 0 h 1223"/>
                <a:gd name="T44" fmla="*/ 1 w 1011"/>
                <a:gd name="T45" fmla="*/ 0 h 1223"/>
                <a:gd name="T46" fmla="*/ 2 w 1011"/>
                <a:gd name="T47" fmla="*/ 0 h 1223"/>
                <a:gd name="T48" fmla="*/ 2 w 1011"/>
                <a:gd name="T49" fmla="*/ 0 h 1223"/>
                <a:gd name="T50" fmla="*/ 2 w 1011"/>
                <a:gd name="T51" fmla="*/ 0 h 1223"/>
                <a:gd name="T52" fmla="*/ 2 w 1011"/>
                <a:gd name="T53" fmla="*/ 0 h 1223"/>
                <a:gd name="T54" fmla="*/ 2 w 1011"/>
                <a:gd name="T55" fmla="*/ 0 h 1223"/>
                <a:gd name="T56" fmla="*/ 2 w 1011"/>
                <a:gd name="T57" fmla="*/ 0 h 1223"/>
                <a:gd name="T58" fmla="*/ 2 w 1011"/>
                <a:gd name="T59" fmla="*/ 0 h 1223"/>
                <a:gd name="T60" fmla="*/ 2 w 1011"/>
                <a:gd name="T61" fmla="*/ 0 h 1223"/>
                <a:gd name="T62" fmla="*/ 2 w 1011"/>
                <a:gd name="T63" fmla="*/ 0 h 1223"/>
                <a:gd name="T64" fmla="*/ 2 w 1011"/>
                <a:gd name="T65" fmla="*/ 0 h 1223"/>
                <a:gd name="T66" fmla="*/ 2 w 1011"/>
                <a:gd name="T67" fmla="*/ 0 h 1223"/>
                <a:gd name="T68" fmla="*/ 2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4" name="Group 20"/>
            <p:cNvGrpSpPr>
              <a:grpSpLocks/>
            </p:cNvGrpSpPr>
            <p:nvPr/>
          </p:nvGrpSpPr>
          <p:grpSpPr bwMode="auto">
            <a:xfrm>
              <a:off x="4368" y="2880"/>
              <a:ext cx="1200" cy="1264"/>
              <a:chOff x="3120" y="1632"/>
              <a:chExt cx="2640" cy="2704"/>
            </a:xfrm>
          </p:grpSpPr>
          <p:pic>
            <p:nvPicPr>
              <p:cNvPr id="15375" name="Picture 21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608" y="3296"/>
                <a:ext cx="1152" cy="1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6" name="Picture 2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040" y="2352"/>
                <a:ext cx="576" cy="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7" name="Picture 23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80" y="3696"/>
                <a:ext cx="720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8" name="Picture 2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4" y="2784"/>
                <a:ext cx="768" cy="6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79" name="Picture 2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52" y="3808"/>
                <a:ext cx="576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0" name="Picture 26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20" y="3888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1" name="Picture 2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06" y="1979"/>
                <a:ext cx="432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2" name="Picture 2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232" y="1632"/>
                <a:ext cx="336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83" name="Picture 2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68" y="3141"/>
                <a:ext cx="91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152400" y="990600"/>
            <a:ext cx="8458200" cy="76200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735841"/>
                <a:gd name="adj2" fmla="val 7062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.VnTifani HeavyH"/>
              </a:rPr>
              <a:t>nhiÖt liÖt chµo mõng c¸c thÇy gi¸o, c« gi¸o tíi th¨m líp, dù giê!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2209800" y="41148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TOÁN 5 -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8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4" grpId="1" animBg="1"/>
      <p:bldP spid="15384" grpId="0" animBg="1"/>
      <p:bldP spid="1413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107950" y="2800350"/>
            <a:ext cx="262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a/79,5 - 36,8 =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638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3098800" y="2771773"/>
            <a:ext cx="262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b/56,7 - 8,36 =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6207125" y="2800349"/>
            <a:ext cx="2322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c/58 – 6,74 =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81665" y="739775"/>
            <a:ext cx="78168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    </a:t>
            </a:r>
            <a:r>
              <a:rPr lang="en-US" sz="2400" dirty="0" err="1">
                <a:latin typeface="Tahoma" pitchFamily="34" charset="0"/>
              </a:rPr>
              <a:t>Muốn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thập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phân</a:t>
            </a:r>
            <a:r>
              <a:rPr lang="en-US" sz="28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ta </a:t>
            </a:r>
            <a:r>
              <a:rPr lang="en-US" sz="2400" dirty="0" err="1">
                <a:latin typeface="Tahoma" pitchFamily="34" charset="0"/>
              </a:rPr>
              <a:t>làm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như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thế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nào</a:t>
            </a:r>
            <a:r>
              <a:rPr lang="en-US" sz="2400" dirty="0">
                <a:latin typeface="Tahoma" pitchFamily="34" charset="0"/>
              </a:rPr>
              <a:t>?</a:t>
            </a:r>
            <a:endParaRPr lang="en-US" sz="2800" dirty="0">
              <a:latin typeface="Tahoma" pitchFamily="34" charset="0"/>
            </a:endParaRPr>
          </a:p>
        </p:txBody>
      </p:sp>
      <p:sp>
        <p:nvSpPr>
          <p:cNvPr id="16396" name="Text Box 19"/>
          <p:cNvSpPr txBox="1">
            <a:spLocks noChangeArrowheads="1"/>
          </p:cNvSpPr>
          <p:nvPr/>
        </p:nvSpPr>
        <p:spPr bwMode="auto">
          <a:xfrm>
            <a:off x="107950" y="5445125"/>
            <a:ext cx="4787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6397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415088" y="4171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 58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6696075" y="4187825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6,74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416300" y="4187825"/>
            <a:ext cx="1031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56,7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97275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8,36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906463" y="4187825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79,5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920750" y="4640263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36,8 </a:t>
            </a:r>
          </a:p>
          <a:p>
            <a:pPr>
              <a:spcBef>
                <a:spcPct val="20000"/>
              </a:spcBef>
            </a:pPr>
            <a:endParaRPr lang="en-US" sz="2400" dirty="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75013" y="467518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32550" y="4724400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3588" y="4689475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842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76625" y="5257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62738" y="5257800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635750" y="5391150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51,26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476625" y="5419725"/>
            <a:ext cx="1335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48,34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920750" y="5427663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42,7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8" grpId="0"/>
      <p:bldP spid="141327" grpId="0"/>
      <p:bldP spid="141328" grpId="0"/>
      <p:bldP spid="141330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50565" y="480218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>
                <a:latin typeface="Tahoma" pitchFamily="34" charset="0"/>
              </a:rPr>
              <a:t>1/</a:t>
            </a:r>
            <a:r>
              <a:rPr lang="en-US" sz="2800" u="sng" dirty="0" err="1">
                <a:latin typeface="Tahoma" pitchFamily="34" charset="0"/>
              </a:rPr>
              <a:t>Đặt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rồi</a:t>
            </a:r>
            <a:r>
              <a:rPr lang="en-US" sz="2800" u="sng" dirty="0">
                <a:latin typeface="Tahoma" pitchFamily="34" charset="0"/>
              </a:rPr>
              <a:t> </a:t>
            </a:r>
            <a:r>
              <a:rPr lang="en-US" sz="2800" u="sng" dirty="0" err="1">
                <a:latin typeface="Tahoma" pitchFamily="34" charset="0"/>
              </a:rPr>
              <a:t>tính</a:t>
            </a:r>
            <a:r>
              <a:rPr lang="en-US" sz="2800" u="sng" dirty="0">
                <a:latin typeface="Tahoma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4762" y="1600200"/>
            <a:ext cx="262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a/ 68,72 – 29,91 </a:t>
            </a:r>
            <a:endParaRPr lang="en-US" sz="2800" dirty="0">
              <a:latin typeface="Tahoma" pitchFamily="34" charset="0"/>
            </a:endParaRPr>
          </a:p>
        </p:txBody>
      </p:sp>
      <p:pic>
        <p:nvPicPr>
          <p:cNvPr id="17411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501900" y="1600200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b/ 52,37 – 8,64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7015163" y="1690640"/>
            <a:ext cx="2322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d/ 60 – 12,45  </a:t>
            </a:r>
          </a:p>
        </p:txBody>
      </p:sp>
      <p:sp>
        <p:nvSpPr>
          <p:cNvPr id="17420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7569200" y="3282950"/>
            <a:ext cx="8032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60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7569200" y="3429000"/>
            <a:ext cx="1214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 12,45</a:t>
            </a: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381375" y="33226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52,37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530600" y="389413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8,64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803275" y="3316288"/>
            <a:ext cx="103028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68,72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763588" y="3881438"/>
            <a:ext cx="10302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29,91 </a:t>
            </a:r>
          </a:p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59138" y="38941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45648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" y="3881438"/>
            <a:ext cx="1571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8663" y="4486275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45440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613650" y="4495800"/>
            <a:ext cx="9350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7705725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47,55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378200" y="4722813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43,73</a:t>
            </a: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763588" y="4722813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38,81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759302" y="1690641"/>
            <a:ext cx="2322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c/ 75,5 – 30,26  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487988" y="4694238"/>
            <a:ext cx="1335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45,24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521325" y="3881438"/>
            <a:ext cx="1335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30,26</a:t>
            </a: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5562600" y="3308350"/>
            <a:ext cx="13350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75,5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443538" y="3881438"/>
            <a:ext cx="15716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43538" y="4503738"/>
            <a:ext cx="9350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27" grpId="0"/>
      <p:bldP spid="28" grpId="0"/>
      <p:bldP spid="29" grpId="0"/>
      <p:bldP spid="30" grpId="0"/>
      <p:bldP spid="31" grpId="0"/>
      <p:bldP spid="32" grpId="0"/>
      <p:bldP spid="54" grpId="0"/>
      <p:bldP spid="55" grpId="0"/>
      <p:bldP spid="56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306388" y="990600"/>
            <a:ext cx="7307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</a:rPr>
              <a:t>2/ </a:t>
            </a:r>
            <a:r>
              <a:rPr lang="en-US" sz="2800" dirty="0" err="1">
                <a:latin typeface="Tahoma" pitchFamily="34" charset="0"/>
              </a:rPr>
              <a:t>Tìm</a:t>
            </a:r>
            <a:r>
              <a:rPr lang="en-US" sz="2800" dirty="0">
                <a:latin typeface="Tahoma" pitchFamily="34" charset="0"/>
              </a:rPr>
              <a:t> x :</a:t>
            </a:r>
            <a:endParaRPr lang="en-US" sz="28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-61913" y="2640013"/>
            <a:ext cx="3338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a) X + 4,32 = 8,67</a:t>
            </a:r>
            <a:r>
              <a:rPr lang="en-US" sz="2400">
                <a:latin typeface="Tahoma" pitchFamily="34" charset="0"/>
              </a:rPr>
              <a:t> </a:t>
            </a:r>
            <a:endParaRPr lang="en-US" sz="2800">
              <a:latin typeface="Tahoma" pitchFamily="34" charset="0"/>
            </a:endParaRPr>
          </a:p>
        </p:txBody>
      </p:sp>
      <p:pic>
        <p:nvPicPr>
          <p:cNvPr id="18435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285750" y="3195638"/>
            <a:ext cx="3687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Tahoma" pitchFamily="34" charset="0"/>
              </a:rPr>
              <a:t>X            = 8,67 – 4,32  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181600" y="3262313"/>
            <a:ext cx="3406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5,86 + 3,64 </a:t>
            </a: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171450" y="5487988"/>
            <a:ext cx="4787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18445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285750" y="4057650"/>
            <a:ext cx="2817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 = 4,35   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826000" y="2640013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70C0"/>
                </a:solidFill>
                <a:latin typeface="Tahoma" pitchFamily="34" charset="0"/>
              </a:rPr>
              <a:t>c) X  - 3,64 = 5,86 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181600" y="4057650"/>
            <a:ext cx="340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latin typeface="Tahoma" pitchFamily="34" charset="0"/>
              </a:rPr>
              <a:t>X           = 9,5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  <p:bldP spid="141327" grpId="0"/>
      <p:bldP spid="141328" grpId="0"/>
      <p:bldP spid="56" grpId="0"/>
      <p:bldP spid="33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316552" y="739775"/>
            <a:ext cx="886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err="1">
                <a:latin typeface="Tahoma" pitchFamily="34" charset="0"/>
              </a:rPr>
              <a:t>Bài</a:t>
            </a:r>
            <a:r>
              <a:rPr lang="en-US" sz="2400" u="sng" dirty="0">
                <a:latin typeface="Tahoma" pitchFamily="34" charset="0"/>
              </a:rPr>
              <a:t> 4</a:t>
            </a:r>
            <a:r>
              <a:rPr lang="en-US" sz="2400" dirty="0">
                <a:latin typeface="Tahoma" pitchFamily="34" charset="0"/>
              </a:rPr>
              <a:t>: a) </a:t>
            </a:r>
            <a:r>
              <a:rPr lang="en-US" sz="2400" dirty="0" err="1">
                <a:latin typeface="Tahoma" pitchFamily="34" charset="0"/>
              </a:rPr>
              <a:t>Tính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rồi</a:t>
            </a:r>
            <a:r>
              <a:rPr lang="en-US" sz="2400" dirty="0">
                <a:latin typeface="Tahoma" pitchFamily="34" charset="0"/>
              </a:rPr>
              <a:t> so </a:t>
            </a:r>
            <a:r>
              <a:rPr lang="en-US" sz="2400" dirty="0" err="1">
                <a:latin typeface="Tahoma" pitchFamily="34" charset="0"/>
              </a:rPr>
              <a:t>sánh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giá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trị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của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b – 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và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a – (b + c)</a:t>
            </a:r>
          </a:p>
        </p:txBody>
      </p:sp>
      <p:graphicFrame>
        <p:nvGraphicFramePr>
          <p:cNvPr id="140346" name="Group 5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98922732"/>
              </p:ext>
            </p:extLst>
          </p:nvPr>
        </p:nvGraphicFramePr>
        <p:xfrm>
          <a:off x="220662" y="1820269"/>
          <a:ext cx="8907463" cy="2178051"/>
        </p:xfrm>
        <a:graphic>
          <a:graphicData uri="http://schemas.openxmlformats.org/drawingml/2006/table">
            <a:tbl>
              <a:tblPr/>
              <a:tblGrid>
                <a:gridCol w="1042988"/>
                <a:gridCol w="871537"/>
                <a:gridCol w="914400"/>
                <a:gridCol w="3035300"/>
                <a:gridCol w="3043238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b –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ahoma" pitchFamily="34" charset="0"/>
                        </a:rPr>
                        <a:t>a –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12,38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16,72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0328" name="Text Box 40"/>
          <p:cNvSpPr txBox="1">
            <a:spLocks noChangeArrowheads="1"/>
          </p:cNvSpPr>
          <p:nvPr/>
        </p:nvSpPr>
        <p:spPr bwMode="auto">
          <a:xfrm>
            <a:off x="3116487" y="24384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2,3 – 3,5 = </a:t>
            </a:r>
          </a:p>
        </p:txBody>
      </p:sp>
      <p:sp>
        <p:nvSpPr>
          <p:cNvPr id="140329" name="Text Box 41"/>
          <p:cNvSpPr txBox="1">
            <a:spLocks noChangeArrowheads="1"/>
          </p:cNvSpPr>
          <p:nvPr/>
        </p:nvSpPr>
        <p:spPr bwMode="auto">
          <a:xfrm>
            <a:off x="6250782" y="2438399"/>
            <a:ext cx="2627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8,9 – (2,3 + 3,5) =</a:t>
            </a:r>
          </a:p>
        </p:txBody>
      </p:sp>
      <p:sp>
        <p:nvSpPr>
          <p:cNvPr id="140330" name="Text Box 42"/>
          <p:cNvSpPr txBox="1">
            <a:spLocks noChangeArrowheads="1"/>
          </p:cNvSpPr>
          <p:nvPr/>
        </p:nvSpPr>
        <p:spPr bwMode="auto">
          <a:xfrm>
            <a:off x="5208232" y="2446930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3,1</a:t>
            </a:r>
          </a:p>
        </p:txBody>
      </p:sp>
      <p:sp>
        <p:nvSpPr>
          <p:cNvPr id="140331" name="Text Box 43"/>
          <p:cNvSpPr txBox="1">
            <a:spLocks noChangeArrowheads="1"/>
          </p:cNvSpPr>
          <p:nvPr/>
        </p:nvSpPr>
        <p:spPr bwMode="auto">
          <a:xfrm>
            <a:off x="8464550" y="2438398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3,1</a:t>
            </a:r>
          </a:p>
        </p:txBody>
      </p:sp>
      <p:sp>
        <p:nvSpPr>
          <p:cNvPr id="140332" name="Text Box 44"/>
          <p:cNvSpPr txBox="1">
            <a:spLocks noChangeArrowheads="1"/>
          </p:cNvSpPr>
          <p:nvPr/>
        </p:nvSpPr>
        <p:spPr bwMode="auto">
          <a:xfrm>
            <a:off x="2979429" y="4343400"/>
            <a:ext cx="456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  <a:latin typeface="Tahoma" pitchFamily="34" charset="0"/>
              </a:rPr>
              <a:t>a – b – c = a – (b + c)</a:t>
            </a:r>
          </a:p>
        </p:txBody>
      </p:sp>
      <p:sp>
        <p:nvSpPr>
          <p:cNvPr id="140334" name="Text Box 46"/>
          <p:cNvSpPr txBox="1">
            <a:spLocks noChangeArrowheads="1"/>
          </p:cNvSpPr>
          <p:nvPr/>
        </p:nvSpPr>
        <p:spPr bwMode="auto">
          <a:xfrm>
            <a:off x="1860395" y="4905684"/>
            <a:ext cx="578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ahoma" pitchFamily="34" charset="0"/>
              </a:rPr>
              <a:t>Nêu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quy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tắc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trừ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số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cho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một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tổng</a:t>
            </a:r>
            <a:r>
              <a:rPr lang="en-US" sz="2400" dirty="0">
                <a:latin typeface="Tahoma" pitchFamily="34" charset="0"/>
              </a:rPr>
              <a:t> ?</a:t>
            </a:r>
          </a:p>
        </p:txBody>
      </p:sp>
      <p:sp>
        <p:nvSpPr>
          <p:cNvPr id="140335" name="Text Box 47"/>
          <p:cNvSpPr txBox="1">
            <a:spLocks noChangeArrowheads="1"/>
          </p:cNvSpPr>
          <p:nvPr/>
        </p:nvSpPr>
        <p:spPr bwMode="auto">
          <a:xfrm>
            <a:off x="885186" y="5538787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Khi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cho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một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ta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thể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lấy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đó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trừ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đi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từng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số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hạng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của</a:t>
            </a:r>
            <a:r>
              <a:rPr lang="en-US" sz="2400" dirty="0">
                <a:solidFill>
                  <a:srgbClr val="80008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800080"/>
                </a:solidFill>
                <a:latin typeface="Tahoma" pitchFamily="34" charset="0"/>
              </a:rPr>
              <a:t>tổng</a:t>
            </a:r>
            <a:endParaRPr lang="en-US" sz="2400" dirty="0">
              <a:solidFill>
                <a:srgbClr val="800080"/>
              </a:solidFill>
              <a:latin typeface="Tahoma" pitchFamily="34" charset="0"/>
            </a:endParaRPr>
          </a:p>
        </p:txBody>
      </p:sp>
      <p:pic>
        <p:nvPicPr>
          <p:cNvPr id="19499" name="Picture 4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0" name="Picture 4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1" name="Picture 5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2" name="Picture 5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344" name="Text Box 56"/>
          <p:cNvSpPr txBox="1">
            <a:spLocks noChangeArrowheads="1"/>
          </p:cNvSpPr>
          <p:nvPr/>
        </p:nvSpPr>
        <p:spPr bwMode="auto">
          <a:xfrm>
            <a:off x="3078956" y="2971800"/>
            <a:ext cx="262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4,3 – 2,08 = </a:t>
            </a:r>
          </a:p>
        </p:txBody>
      </p:sp>
      <p:sp>
        <p:nvSpPr>
          <p:cNvPr id="140345" name="Text Box 57"/>
          <p:cNvSpPr txBox="1">
            <a:spLocks noChangeArrowheads="1"/>
          </p:cNvSpPr>
          <p:nvPr/>
        </p:nvSpPr>
        <p:spPr bwMode="auto">
          <a:xfrm>
            <a:off x="6097836" y="2971800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12,38 – (4,3 + 2,08) = </a:t>
            </a:r>
          </a:p>
        </p:txBody>
      </p:sp>
      <p:sp>
        <p:nvSpPr>
          <p:cNvPr id="140347" name="Text Box 59"/>
          <p:cNvSpPr txBox="1">
            <a:spLocks noChangeArrowheads="1"/>
          </p:cNvSpPr>
          <p:nvPr/>
        </p:nvSpPr>
        <p:spPr bwMode="auto">
          <a:xfrm>
            <a:off x="3101702" y="3571874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8,4 – 3,6 = </a:t>
            </a:r>
          </a:p>
        </p:txBody>
      </p:sp>
      <p:sp>
        <p:nvSpPr>
          <p:cNvPr id="140348" name="Text Box 60"/>
          <p:cNvSpPr txBox="1">
            <a:spLocks noChangeArrowheads="1"/>
          </p:cNvSpPr>
          <p:nvPr/>
        </p:nvSpPr>
        <p:spPr bwMode="auto">
          <a:xfrm>
            <a:off x="6101248" y="357187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Tahoma" pitchFamily="34" charset="0"/>
              </a:rPr>
              <a:t>16,72 – (8,4 + 3,6) = </a:t>
            </a:r>
          </a:p>
        </p:txBody>
      </p:sp>
      <p:sp>
        <p:nvSpPr>
          <p:cNvPr id="140349" name="Text Box 61"/>
          <p:cNvSpPr txBox="1">
            <a:spLocks noChangeArrowheads="1"/>
          </p:cNvSpPr>
          <p:nvPr/>
        </p:nvSpPr>
        <p:spPr bwMode="auto">
          <a:xfrm>
            <a:off x="8565605" y="2971800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 6</a:t>
            </a:r>
          </a:p>
        </p:txBody>
      </p:sp>
      <p:sp>
        <p:nvSpPr>
          <p:cNvPr id="140350" name="Text Box 62"/>
          <p:cNvSpPr txBox="1">
            <a:spLocks noChangeArrowheads="1"/>
          </p:cNvSpPr>
          <p:nvPr/>
        </p:nvSpPr>
        <p:spPr bwMode="auto">
          <a:xfrm>
            <a:off x="8494713" y="3598245"/>
            <a:ext cx="82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  <p:sp>
        <p:nvSpPr>
          <p:cNvPr id="140352" name="Text Box 64"/>
          <p:cNvSpPr txBox="1">
            <a:spLocks noChangeArrowheads="1"/>
          </p:cNvSpPr>
          <p:nvPr/>
        </p:nvSpPr>
        <p:spPr bwMode="auto">
          <a:xfrm>
            <a:off x="5455444" y="2971799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6</a:t>
            </a:r>
          </a:p>
        </p:txBody>
      </p:sp>
      <p:sp>
        <p:nvSpPr>
          <p:cNvPr id="140353" name="Text Box 65"/>
          <p:cNvSpPr txBox="1">
            <a:spLocks noChangeArrowheads="1"/>
          </p:cNvSpPr>
          <p:nvPr/>
        </p:nvSpPr>
        <p:spPr bwMode="auto">
          <a:xfrm>
            <a:off x="5330256" y="3571875"/>
            <a:ext cx="827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ahoma" pitchFamily="34" charset="0"/>
              </a:rPr>
              <a:t> 4,72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4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4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4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4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4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328" grpId="0"/>
      <p:bldP spid="140329" grpId="0"/>
      <p:bldP spid="140330" grpId="0"/>
      <p:bldP spid="140331" grpId="0"/>
      <p:bldP spid="140332" grpId="0"/>
      <p:bldP spid="140334" grpId="0"/>
      <p:bldP spid="140334" grpId="1"/>
      <p:bldP spid="140335" grpId="0"/>
      <p:bldP spid="140344" grpId="0"/>
      <p:bldP spid="140345" grpId="0"/>
      <p:bldP spid="140347" grpId="0"/>
      <p:bldP spid="140348" grpId="0"/>
      <p:bldP spid="140349" grpId="0"/>
      <p:bldP spid="140350" grpId="0"/>
      <p:bldP spid="140352" grpId="0"/>
      <p:bldP spid="1403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5037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Tính bằng cách thuận tiện nhất</a:t>
            </a:r>
          </a:p>
        </p:txBody>
      </p:sp>
      <p:pic>
        <p:nvPicPr>
          <p:cNvPr id="20482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2214563" y="248285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– 4,21 – 7,79 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1541463" y="2940050"/>
            <a:ext cx="4764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       15,73 – ( 4,21 + 7,79)</a:t>
            </a:r>
            <a:endParaRPr lang="en-US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214563" y="34290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15,73 -          12       =  3,73</a:t>
            </a:r>
          </a:p>
        </p:txBody>
      </p:sp>
      <p:sp>
        <p:nvSpPr>
          <p:cNvPr id="20492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165350" y="2452688"/>
            <a:ext cx="4383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(3,56 + 4,8)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039938" y="2940050"/>
            <a:ext cx="4383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12,56 – 3,56 – 4,8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840038" y="3459163"/>
            <a:ext cx="438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ahoma" pitchFamily="34" charset="0"/>
              </a:rPr>
              <a:t>     9       –  4,8 = 4,2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41332" grpId="0"/>
      <p:bldP spid="141332" grpId="1"/>
      <p:bldP spid="141334" grpId="0"/>
      <p:bldP spid="141334" grpId="1"/>
      <p:bldP spid="141335" grpId="0"/>
      <p:bldP spid="141335" grpId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1714500" y="2003425"/>
            <a:ext cx="6780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1/Muốn trừ một số thập phân cho một số thập phân ta làm nhụ thế  nào?</a:t>
            </a:r>
          </a:p>
        </p:txBody>
      </p:sp>
      <p:pic>
        <p:nvPicPr>
          <p:cNvPr id="21506" name="Picture 8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9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9" descr="RINGTI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494713" y="0"/>
            <a:ext cx="6492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0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949950"/>
            <a:ext cx="671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 descr="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72488" y="5949950"/>
            <a:ext cx="6715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2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866900" y="3124200"/>
            <a:ext cx="678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FF"/>
                </a:solidFill>
                <a:latin typeface="Tahoma" pitchFamily="34" charset="0"/>
              </a:rPr>
              <a:t>2/Nêu quy tắc trừ một số cho một tổng?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luôn vui, khoẻ, hạnh phúc.</a:t>
            </a:r>
          </a:p>
        </p:txBody>
      </p:sp>
    </p:spTree>
    <p:extLst>
      <p:ext uri="{BB962C8B-B14F-4D97-AF65-F5344CB8AC3E}">
        <p14:creationId xmlns:p14="http://schemas.microsoft.com/office/powerpoint/2010/main" val="1038642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380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 Lieu</dc:creator>
  <cp:lastModifiedBy>Administrator</cp:lastModifiedBy>
  <cp:revision>34</cp:revision>
  <dcterms:created xsi:type="dcterms:W3CDTF">2013-10-25T14:26:04Z</dcterms:created>
  <dcterms:modified xsi:type="dcterms:W3CDTF">2019-04-23T23:57:14Z</dcterms:modified>
</cp:coreProperties>
</file>