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79" r:id="rId3"/>
    <p:sldId id="258" r:id="rId4"/>
    <p:sldId id="274" r:id="rId5"/>
    <p:sldId id="275" r:id="rId6"/>
    <p:sldId id="276" r:id="rId7"/>
    <p:sldId id="277" r:id="rId8"/>
    <p:sldId id="278" r:id="rId9"/>
    <p:sldId id="262" r:id="rId10"/>
    <p:sldId id="264" r:id="rId11"/>
    <p:sldId id="265" r:id="rId12"/>
    <p:sldId id="281" r:id="rId13"/>
    <p:sldId id="267" r:id="rId14"/>
    <p:sldId id="266" r:id="rId15"/>
    <p:sldId id="268" r:id="rId16"/>
    <p:sldId id="272" r:id="rId17"/>
    <p:sldId id="273" r:id="rId18"/>
    <p:sldId id="28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FF"/>
    <a:srgbClr val="FFFFCC"/>
    <a:srgbClr val="C30DAD"/>
    <a:srgbClr val="F89A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08355-1FB4-4248-898B-EB59CAC5A80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5ADD7-7AA9-47DB-85CF-FDA20D66F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9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12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27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Chị ơi câu này em ko biết đáp án ạ @.@ Có cần phải chiếu đáp án ko ạ?</a:t>
            </a:r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64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Chị ơi câu này em ko biết đáp án ạ @.@ Có cần phải chiếu đáp án ko ạ?</a:t>
            </a:r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3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3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0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3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1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9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2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9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9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53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44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3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5" r:id="rId19"/>
    <p:sldLayoutId id="214748368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466631" cy="6858000"/>
            <a:chOff x="0" y="0"/>
            <a:chExt cx="1246663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45229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229" y="0"/>
              <a:ext cx="6121402" cy="6858000"/>
            </a:xfrm>
            <a:prstGeom prst="rect">
              <a:avLst/>
            </a:prstGeom>
          </p:spPr>
        </p:pic>
      </p:grpSp>
      <p:sp>
        <p:nvSpPr>
          <p:cNvPr id="6" name="椭圆 20"/>
          <p:cNvSpPr/>
          <p:nvPr/>
        </p:nvSpPr>
        <p:spPr>
          <a:xfrm>
            <a:off x="3485478" y="386353"/>
            <a:ext cx="5723068" cy="40648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86984" y="1581375"/>
            <a:ext cx="8675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#9Slide05 SVNIndie" pitchFamily="2" charset="0"/>
              </a:rPr>
              <a:t>Luyện</a:t>
            </a:r>
            <a:r>
              <a:rPr lang="en-US" sz="7200" dirty="0" smtClean="0">
                <a:latin typeface="#9Slide05 SVNIndie" pitchFamily="2" charset="0"/>
              </a:rPr>
              <a:t> </a:t>
            </a:r>
            <a:r>
              <a:rPr lang="en-US" sz="7200" dirty="0" err="1" smtClean="0">
                <a:latin typeface="#9Slide05 SVNIndie" pitchFamily="2" charset="0"/>
              </a:rPr>
              <a:t>tập</a:t>
            </a:r>
            <a:r>
              <a:rPr lang="en-US" sz="7200" dirty="0" smtClean="0">
                <a:latin typeface="#9Slide05 SVNIndie" pitchFamily="2" charset="0"/>
              </a:rPr>
              <a:t> </a:t>
            </a:r>
            <a:r>
              <a:rPr lang="en-US" sz="7200" dirty="0" err="1" smtClean="0">
                <a:latin typeface="#9Slide05 SVNIndie" pitchFamily="2" charset="0"/>
              </a:rPr>
              <a:t>chung</a:t>
            </a:r>
            <a:endParaRPr lang="en-US" sz="7200" dirty="0" smtClean="0">
              <a:latin typeface="#9Slide05 SVNIndie" pitchFamily="2" charset="0"/>
            </a:endParaRP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#9Slide05 SVNIndie" pitchFamily="2" charset="0"/>
              </a:rPr>
              <a:t>                 </a:t>
            </a:r>
            <a:r>
              <a:rPr lang="en-US" sz="4800" dirty="0" err="1" smtClean="0">
                <a:solidFill>
                  <a:srgbClr val="C00000"/>
                </a:solidFill>
                <a:latin typeface="#9Slide05 SVNIndie" pitchFamily="2" charset="0"/>
              </a:rPr>
              <a:t>Trang</a:t>
            </a:r>
            <a:r>
              <a:rPr lang="en-US" sz="4800" dirty="0" smtClean="0">
                <a:solidFill>
                  <a:srgbClr val="C00000"/>
                </a:solidFill>
                <a:latin typeface="#9Slide05 SVNIndie" pitchFamily="2" charset="0"/>
              </a:rPr>
              <a:t> 127</a:t>
            </a:r>
            <a:endParaRPr lang="vi-VN" sz="4800" dirty="0" smtClean="0">
              <a:solidFill>
                <a:srgbClr val="C00000"/>
              </a:solidFill>
              <a:latin typeface="#9Slide05 SVNIndi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8"/>
            <a:ext cx="12221135" cy="685800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261564" y="160987"/>
            <a:ext cx="11479875" cy="616804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702843" y="1745844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5403015" y="184558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7030A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6040498" y="397574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2698074" y="405482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48" name="Group 82"/>
          <p:cNvGrpSpPr>
            <a:grpSpLocks/>
          </p:cNvGrpSpPr>
          <p:nvPr/>
        </p:nvGrpSpPr>
        <p:grpSpPr bwMode="auto">
          <a:xfrm>
            <a:off x="769102" y="316115"/>
            <a:ext cx="10663238" cy="5891211"/>
            <a:chOff x="-102" y="152"/>
            <a:chExt cx="6717" cy="3711"/>
          </a:xfrm>
        </p:grpSpPr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-102" y="152"/>
              <a:ext cx="671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 smtClean="0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 smtClean="0">
                  <a:cs typeface="Arial" panose="020B0604020202020204" pitchFamily="34" charset="0"/>
                </a:rPr>
                <a:t> 1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: Cho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thang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vuông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ABCD (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xem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có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AB = 4 cm, DC = 5 cm, AD = 3cm.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Nối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D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B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được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hai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ABD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và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BDC. </a:t>
              </a:r>
              <a:endParaRPr lang="en-US" altLang="en-US" sz="3200" dirty="0">
                <a:cs typeface="Arial" panose="020B0604020202020204" pitchFamily="34" charset="0"/>
              </a:endParaRP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-102" y="2874"/>
              <a:ext cx="6520" cy="9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14350" indent="-514350" eaLnBrk="1" hangingPunct="1">
                <a:buAutoNum type="alphaLcPeriod"/>
              </a:pPr>
              <a:r>
                <a:rPr lang="en-US" altLang="en-US" sz="3200" dirty="0" err="1" smtClean="0">
                  <a:cs typeface="Arial" panose="020B0604020202020204" pitchFamily="34" charset="0"/>
                </a:rPr>
                <a:t>Tính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diện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tích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mỗi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giác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đó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.</a:t>
              </a:r>
            </a:p>
            <a:p>
              <a:pPr marL="514350" indent="-514350" eaLnBrk="1" hangingPunct="1">
                <a:buAutoNum type="alphaLcPeriod"/>
              </a:pPr>
              <a:r>
                <a:rPr lang="en-US" altLang="en-US" sz="3200" dirty="0" err="1" smtClean="0">
                  <a:cs typeface="Arial" panose="020B0604020202020204" pitchFamily="34" charset="0"/>
                </a:rPr>
                <a:t>Tính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tỉ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số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phần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trăm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của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diện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tích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giác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ABD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và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diện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tích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 smtClean="0">
                  <a:cs typeface="Arial" panose="020B0604020202020204" pitchFamily="34" charset="0"/>
                </a:rPr>
                <a:t>giác</a:t>
              </a:r>
              <a:r>
                <a:rPr lang="en-US" altLang="en-US" sz="3200" dirty="0" smtClean="0">
                  <a:cs typeface="Arial" panose="020B0604020202020204" pitchFamily="34" charset="0"/>
                </a:rPr>
                <a:t> BDC.</a:t>
              </a:r>
              <a:endParaRPr lang="en-US" altLang="en-US" sz="3200" dirty="0">
                <a:cs typeface="Arial" panose="020B0604020202020204" pitchFamily="34" charset="0"/>
              </a:endParaRPr>
            </a:p>
          </p:txBody>
        </p:sp>
        <p:grpSp>
          <p:nvGrpSpPr>
            <p:cNvPr id="51" name="Group 76"/>
            <p:cNvGrpSpPr>
              <a:grpSpLocks/>
            </p:cNvGrpSpPr>
            <p:nvPr/>
          </p:nvGrpSpPr>
          <p:grpSpPr bwMode="auto">
            <a:xfrm>
              <a:off x="1262" y="1318"/>
              <a:ext cx="1932" cy="1198"/>
              <a:chOff x="1262" y="1330"/>
              <a:chExt cx="1932" cy="1198"/>
            </a:xfrm>
          </p:grpSpPr>
          <p:sp>
            <p:nvSpPr>
              <p:cNvPr id="52" name="AutoShape 39"/>
              <p:cNvSpPr>
                <a:spLocks noChangeArrowheads="1"/>
              </p:cNvSpPr>
              <p:nvPr/>
            </p:nvSpPr>
            <p:spPr bwMode="auto">
              <a:xfrm rot="5400000">
                <a:off x="1637" y="961"/>
                <a:ext cx="1188" cy="1926"/>
              </a:xfrm>
              <a:prstGeom prst="flowChartManualInpu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grpSp>
            <p:nvGrpSpPr>
              <p:cNvPr id="53" name="Group 74"/>
              <p:cNvGrpSpPr>
                <a:grpSpLocks/>
              </p:cNvGrpSpPr>
              <p:nvPr/>
            </p:nvGrpSpPr>
            <p:grpSpPr bwMode="auto">
              <a:xfrm>
                <a:off x="1262" y="1336"/>
                <a:ext cx="1549" cy="1192"/>
                <a:chOff x="1262" y="1336"/>
                <a:chExt cx="1549" cy="1192"/>
              </a:xfrm>
            </p:grpSpPr>
            <p:grpSp>
              <p:nvGrpSpPr>
                <p:cNvPr id="54" name="Group 73"/>
                <p:cNvGrpSpPr>
                  <a:grpSpLocks/>
                </p:cNvGrpSpPr>
                <p:nvPr/>
              </p:nvGrpSpPr>
              <p:grpSpPr bwMode="auto">
                <a:xfrm>
                  <a:off x="1262" y="1341"/>
                  <a:ext cx="103" cy="1187"/>
                  <a:chOff x="1262" y="1341"/>
                  <a:chExt cx="103" cy="1187"/>
                </a:xfrm>
              </p:grpSpPr>
              <p:sp>
                <p:nvSpPr>
                  <p:cNvPr id="56" name="Freeform 41"/>
                  <p:cNvSpPr>
                    <a:spLocks/>
                  </p:cNvSpPr>
                  <p:nvPr/>
                </p:nvSpPr>
                <p:spPr bwMode="auto">
                  <a:xfrm>
                    <a:off x="1269" y="2432"/>
                    <a:ext cx="96" cy="96"/>
                  </a:xfrm>
                  <a:custGeom>
                    <a:avLst/>
                    <a:gdLst>
                      <a:gd name="T0" fmla="*/ 0 w 96"/>
                      <a:gd name="T1" fmla="*/ 0 h 96"/>
                      <a:gd name="T2" fmla="*/ 96 w 96"/>
                      <a:gd name="T3" fmla="*/ 0 h 96"/>
                      <a:gd name="T4" fmla="*/ 96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96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Freeform 44"/>
                  <p:cNvSpPr>
                    <a:spLocks/>
                  </p:cNvSpPr>
                  <p:nvPr/>
                </p:nvSpPr>
                <p:spPr bwMode="auto">
                  <a:xfrm>
                    <a:off x="1262" y="1341"/>
                    <a:ext cx="96" cy="96"/>
                  </a:xfrm>
                  <a:custGeom>
                    <a:avLst/>
                    <a:gdLst>
                      <a:gd name="T0" fmla="*/ 96 w 96"/>
                      <a:gd name="T1" fmla="*/ 0 h 96"/>
                      <a:gd name="T2" fmla="*/ 96 w 96"/>
                      <a:gd name="T3" fmla="*/ 96 h 96"/>
                      <a:gd name="T4" fmla="*/ 0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96" y="0"/>
                        </a:moveTo>
                        <a:lnTo>
                          <a:pt x="96" y="96"/>
                        </a:lnTo>
                        <a:lnTo>
                          <a:pt x="0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275" y="1336"/>
                  <a:ext cx="1536" cy="1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8" name="Group 88"/>
          <p:cNvGrpSpPr>
            <a:grpSpLocks/>
          </p:cNvGrpSpPr>
          <p:nvPr/>
        </p:nvGrpSpPr>
        <p:grpSpPr bwMode="auto">
          <a:xfrm>
            <a:off x="1856976" y="1578904"/>
            <a:ext cx="4130676" cy="3125280"/>
            <a:chOff x="563" y="961"/>
            <a:chExt cx="2602" cy="1891"/>
          </a:xfrm>
        </p:grpSpPr>
        <p:grpSp>
          <p:nvGrpSpPr>
            <p:cNvPr id="59" name="Group 83"/>
            <p:cNvGrpSpPr>
              <a:grpSpLocks/>
            </p:cNvGrpSpPr>
            <p:nvPr/>
          </p:nvGrpSpPr>
          <p:grpSpPr bwMode="auto">
            <a:xfrm>
              <a:off x="1262" y="961"/>
              <a:ext cx="1524" cy="351"/>
              <a:chOff x="1262" y="961"/>
              <a:chExt cx="1524" cy="351"/>
            </a:xfrm>
          </p:grpSpPr>
          <p:sp>
            <p:nvSpPr>
              <p:cNvPr id="67" name="AutoShape 54"/>
              <p:cNvSpPr>
                <a:spLocks/>
              </p:cNvSpPr>
              <p:nvPr/>
            </p:nvSpPr>
            <p:spPr bwMode="auto">
              <a:xfrm rot="16200000">
                <a:off x="1950" y="477"/>
                <a:ext cx="147" cy="1524"/>
              </a:xfrm>
              <a:prstGeom prst="rightBrace">
                <a:avLst>
                  <a:gd name="adj1" fmla="val 119704"/>
                  <a:gd name="adj2" fmla="val 45667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55"/>
              <p:cNvSpPr txBox="1">
                <a:spLocks noChangeArrowheads="1"/>
              </p:cNvSpPr>
              <p:nvPr/>
            </p:nvSpPr>
            <p:spPr bwMode="auto">
              <a:xfrm>
                <a:off x="1790" y="961"/>
                <a:ext cx="559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cs typeface="Arial" panose="020B0604020202020204" pitchFamily="34" charset="0"/>
                  </a:rPr>
                  <a:t>4 cm</a:t>
                </a:r>
              </a:p>
            </p:txBody>
          </p:sp>
        </p:grpSp>
        <p:grpSp>
          <p:nvGrpSpPr>
            <p:cNvPr id="60" name="Group 87"/>
            <p:cNvGrpSpPr>
              <a:grpSpLocks/>
            </p:cNvGrpSpPr>
            <p:nvPr/>
          </p:nvGrpSpPr>
          <p:grpSpPr bwMode="auto">
            <a:xfrm>
              <a:off x="563" y="1300"/>
              <a:ext cx="2602" cy="1552"/>
              <a:chOff x="563" y="1300"/>
              <a:chExt cx="2602" cy="1552"/>
            </a:xfrm>
          </p:grpSpPr>
          <p:grpSp>
            <p:nvGrpSpPr>
              <p:cNvPr id="61" name="Group 84"/>
              <p:cNvGrpSpPr>
                <a:grpSpLocks/>
              </p:cNvGrpSpPr>
              <p:nvPr/>
            </p:nvGrpSpPr>
            <p:grpSpPr bwMode="auto">
              <a:xfrm>
                <a:off x="563" y="1300"/>
                <a:ext cx="684" cy="1188"/>
                <a:chOff x="563" y="1300"/>
                <a:chExt cx="684" cy="1188"/>
              </a:xfrm>
            </p:grpSpPr>
            <p:sp>
              <p:nvSpPr>
                <p:cNvPr id="65" name="AutoShape 56"/>
                <p:cNvSpPr>
                  <a:spLocks/>
                </p:cNvSpPr>
                <p:nvPr/>
              </p:nvSpPr>
              <p:spPr bwMode="auto">
                <a:xfrm rot="10800000">
                  <a:off x="1064" y="1300"/>
                  <a:ext cx="183" cy="1188"/>
                </a:xfrm>
                <a:prstGeom prst="rightBrace">
                  <a:avLst>
                    <a:gd name="adj1" fmla="val 54098"/>
                    <a:gd name="adj2" fmla="val 51968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63" y="1719"/>
                  <a:ext cx="658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 smtClean="0">
                      <a:cs typeface="Arial" panose="020B0604020202020204" pitchFamily="34" charset="0"/>
                    </a:rPr>
                    <a:t>3 cm</a:t>
                  </a:r>
                  <a:endParaRPr lang="en-US" altLang="en-US" sz="2400" b="1" dirty="0"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2" name="Group 85"/>
              <p:cNvGrpSpPr>
                <a:grpSpLocks/>
              </p:cNvGrpSpPr>
              <p:nvPr/>
            </p:nvGrpSpPr>
            <p:grpSpPr bwMode="auto">
              <a:xfrm>
                <a:off x="1256" y="2461"/>
                <a:ext cx="1909" cy="391"/>
                <a:chOff x="1256" y="2461"/>
                <a:chExt cx="1909" cy="391"/>
              </a:xfrm>
            </p:grpSpPr>
            <p:sp>
              <p:nvSpPr>
                <p:cNvPr id="63" name="AutoShape 58"/>
                <p:cNvSpPr>
                  <a:spLocks/>
                </p:cNvSpPr>
                <p:nvPr/>
              </p:nvSpPr>
              <p:spPr bwMode="auto">
                <a:xfrm rot="5395344" flipV="1">
                  <a:off x="2130" y="1587"/>
                  <a:ext cx="162" cy="1909"/>
                </a:xfrm>
                <a:prstGeom prst="rightBrace">
                  <a:avLst>
                    <a:gd name="adj1" fmla="val 168740"/>
                    <a:gd name="adj2" fmla="val 48060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876" y="2573"/>
                  <a:ext cx="559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>
                      <a:cs typeface="Arial" panose="020B0604020202020204" pitchFamily="34" charset="0"/>
                    </a:rPr>
                    <a:t>5 cm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141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250009" y="303299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cs typeface="Arial" panose="020B0604020202020204" pitchFamily="34" charset="0"/>
              </a:rPr>
              <a:t>Bài</a:t>
            </a:r>
            <a:r>
              <a:rPr lang="en-US" altLang="en-US" sz="2800" b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24800" y="1520786"/>
            <a:ext cx="54162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cs typeface="Arial" panose="020B0604020202020204" pitchFamily="34" charset="0"/>
              </a:rPr>
              <a:t>Diện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tích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hình</a:t>
            </a:r>
            <a:r>
              <a:rPr lang="en-US" altLang="en-US" sz="2800" dirty="0" smtClean="0">
                <a:cs typeface="Arial" panose="020B0604020202020204" pitchFamily="34" charset="0"/>
              </a:rPr>
              <a:t> tam </a:t>
            </a:r>
            <a:r>
              <a:rPr lang="en-US" altLang="en-US" sz="2800" dirty="0" err="1" smtClean="0">
                <a:cs typeface="Arial" panose="020B0604020202020204" pitchFamily="34" charset="0"/>
              </a:rPr>
              <a:t>giác</a:t>
            </a:r>
            <a:r>
              <a:rPr lang="en-US" altLang="en-US" sz="2800" dirty="0" smtClean="0">
                <a:cs typeface="Arial" panose="020B0604020202020204" pitchFamily="34" charset="0"/>
              </a:rPr>
              <a:t> ABD </a:t>
            </a:r>
            <a:r>
              <a:rPr lang="en-US" altLang="en-US" sz="2800" dirty="0" err="1" smtClean="0">
                <a:cs typeface="Arial" panose="020B0604020202020204" pitchFamily="34" charset="0"/>
              </a:rPr>
              <a:t>là</a:t>
            </a:r>
            <a:r>
              <a:rPr lang="en-US" altLang="en-US" sz="2800" dirty="0" smtClean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 smtClean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 smtClean="0"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995983" y="3960125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cs typeface="Arial" panose="020B0604020202020204" pitchFamily="34" charset="0"/>
              </a:rPr>
              <a:t>Diện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tích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hình</a:t>
            </a:r>
            <a:r>
              <a:rPr lang="en-US" altLang="en-US" sz="2800" dirty="0" smtClean="0">
                <a:cs typeface="Arial" panose="020B0604020202020204" pitchFamily="34" charset="0"/>
              </a:rPr>
              <a:t> thang ABCD </a:t>
            </a:r>
            <a:r>
              <a:rPr lang="en-US" altLang="en-US" sz="2800" dirty="0" err="1" smtClean="0">
                <a:cs typeface="Arial" panose="020B0604020202020204" pitchFamily="34" charset="0"/>
              </a:rPr>
              <a:t>là</a:t>
            </a:r>
            <a:r>
              <a:rPr lang="en-US" altLang="en-US" sz="2800" dirty="0" smtClean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 smtClean="0">
                <a:cs typeface="Arial" panose="020B0604020202020204" pitchFamily="34" charset="0"/>
              </a:rPr>
              <a:t> (4 + 5) x 3 : 2 = 13,5 (cm</a:t>
            </a:r>
            <a:r>
              <a:rPr lang="en-US" altLang="en-US" sz="2800" baseline="30000" dirty="0" smtClean="0"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cs typeface="Arial" panose="020B0604020202020204" pitchFamily="34" charset="0"/>
              </a:rPr>
              <a:t>) 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5426" y="2474893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026603" y="912043"/>
            <a:ext cx="1883849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cs typeface="Arial" panose="020B0604020202020204" pitchFamily="34" charset="0"/>
              </a:rPr>
              <a:t>a. </a:t>
            </a:r>
            <a:r>
              <a:rPr lang="en-US" altLang="en-US" sz="2800" b="1" dirty="0" err="1" smtClean="0">
                <a:cs typeface="Arial" panose="020B0604020202020204" pitchFamily="34" charset="0"/>
              </a:rPr>
              <a:t>Cách</a:t>
            </a:r>
            <a:r>
              <a:rPr lang="en-US" altLang="en-US" sz="2800" b="1" dirty="0" smtClean="0">
                <a:cs typeface="Arial" panose="020B0604020202020204" pitchFamily="34" charset="0"/>
              </a:rPr>
              <a:t> 1: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5026603" y="3403856"/>
            <a:ext cx="1883849" cy="523220"/>
          </a:xfrm>
          <a:prstGeom prst="rect">
            <a:avLst/>
          </a:prstGeom>
          <a:solidFill>
            <a:srgbClr val="FFCD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cs typeface="Arial" panose="020B0604020202020204" pitchFamily="34" charset="0"/>
              </a:rPr>
              <a:t>a. </a:t>
            </a:r>
            <a:r>
              <a:rPr lang="en-US" altLang="en-US" sz="2800" b="1" dirty="0" err="1" smtClean="0">
                <a:cs typeface="Arial" panose="020B0604020202020204" pitchFamily="34" charset="0"/>
              </a:rPr>
              <a:t>Cách</a:t>
            </a:r>
            <a:r>
              <a:rPr lang="en-US" altLang="en-US" sz="2800" b="1" dirty="0" smtClean="0">
                <a:cs typeface="Arial" panose="020B0604020202020204" pitchFamily="34" charset="0"/>
              </a:rPr>
              <a:t> 2: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5026603" y="4947281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5026602" y="5873520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13,5 – 6 = 7,5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155782" y="620953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cs typeface="Arial" panose="020B0604020202020204" pitchFamily="34" charset="0"/>
              </a:rPr>
              <a:t>Bài</a:t>
            </a:r>
            <a:r>
              <a:rPr lang="en-US" altLang="en-US" sz="2800" b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30973" y="1263755"/>
            <a:ext cx="56176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cs typeface="Arial" panose="020B0604020202020204" pitchFamily="34" charset="0"/>
              </a:rPr>
              <a:t>a. </a:t>
            </a:r>
            <a:r>
              <a:rPr lang="en-US" altLang="en-US" sz="2800" dirty="0" err="1" smtClean="0">
                <a:cs typeface="Arial" panose="020B0604020202020204" pitchFamily="34" charset="0"/>
              </a:rPr>
              <a:t>Diện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tích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hình</a:t>
            </a:r>
            <a:r>
              <a:rPr lang="en-US" altLang="en-US" sz="2800" dirty="0" smtClean="0">
                <a:cs typeface="Arial" panose="020B0604020202020204" pitchFamily="34" charset="0"/>
              </a:rPr>
              <a:t> tam </a:t>
            </a:r>
            <a:r>
              <a:rPr lang="en-US" altLang="en-US" sz="2800" dirty="0" err="1" smtClean="0">
                <a:cs typeface="Arial" panose="020B0604020202020204" pitchFamily="34" charset="0"/>
              </a:rPr>
              <a:t>giác</a:t>
            </a:r>
            <a:r>
              <a:rPr lang="en-US" altLang="en-US" sz="2800" dirty="0" smtClean="0">
                <a:cs typeface="Arial" panose="020B0604020202020204" pitchFamily="34" charset="0"/>
              </a:rPr>
              <a:t> ABD </a:t>
            </a:r>
            <a:r>
              <a:rPr lang="en-US" altLang="en-US" sz="2800" dirty="0" err="1" smtClean="0">
                <a:cs typeface="Arial" panose="020B0604020202020204" pitchFamily="34" charset="0"/>
              </a:rPr>
              <a:t>là</a:t>
            </a:r>
            <a:r>
              <a:rPr lang="en-US" altLang="en-US" sz="2800" dirty="0" smtClean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 smtClean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 smtClean="0"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003760" y="3196556"/>
            <a:ext cx="576630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cs typeface="Arial" panose="020B0604020202020204" pitchFamily="34" charset="0"/>
              </a:rPr>
              <a:t>b.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Tỉ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số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phần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trăm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của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diện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tích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hình</a:t>
            </a:r>
            <a:r>
              <a:rPr lang="en-US" altLang="en-US" sz="2800" dirty="0" smtClean="0">
                <a:cs typeface="Arial" panose="020B0604020202020204" pitchFamily="34" charset="0"/>
              </a:rPr>
              <a:t> tam </a:t>
            </a:r>
            <a:r>
              <a:rPr lang="en-US" altLang="en-US" sz="2800" dirty="0" err="1" smtClean="0">
                <a:cs typeface="Arial" panose="020B0604020202020204" pitchFamily="34" charset="0"/>
              </a:rPr>
              <a:t>giác</a:t>
            </a:r>
            <a:r>
              <a:rPr lang="en-US" altLang="en-US" sz="2800" dirty="0" smtClean="0">
                <a:cs typeface="Arial" panose="020B0604020202020204" pitchFamily="34" charset="0"/>
              </a:rPr>
              <a:t> ABD </a:t>
            </a:r>
            <a:r>
              <a:rPr lang="en-US" altLang="en-US" sz="2800" dirty="0" err="1" smtClean="0">
                <a:cs typeface="Arial" panose="020B0604020202020204" pitchFamily="34" charset="0"/>
              </a:rPr>
              <a:t>và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diện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tích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hình</a:t>
            </a:r>
            <a:r>
              <a:rPr lang="en-US" altLang="en-US" sz="2800" dirty="0" smtClean="0">
                <a:cs typeface="Arial" panose="020B0604020202020204" pitchFamily="34" charset="0"/>
              </a:rPr>
              <a:t> tam </a:t>
            </a:r>
            <a:r>
              <a:rPr lang="en-US" altLang="en-US" sz="2800" dirty="0" err="1" smtClean="0">
                <a:cs typeface="Arial" panose="020B0604020202020204" pitchFamily="34" charset="0"/>
              </a:rPr>
              <a:t>giác</a:t>
            </a:r>
            <a:r>
              <a:rPr lang="en-US" altLang="en-US" sz="2800" dirty="0" smtClean="0">
                <a:cs typeface="Arial" panose="020B0604020202020204" pitchFamily="34" charset="0"/>
              </a:rPr>
              <a:t> BDC </a:t>
            </a:r>
            <a:r>
              <a:rPr lang="en-US" altLang="en-US" sz="2800" dirty="0" err="1" smtClean="0">
                <a:cs typeface="Arial" panose="020B0604020202020204" pitchFamily="34" charset="0"/>
              </a:rPr>
              <a:t>là</a:t>
            </a:r>
            <a:r>
              <a:rPr lang="en-US" altLang="en-US" sz="2800" dirty="0" smtClean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 smtClean="0">
                <a:cs typeface="Arial" panose="020B0604020202020204" pitchFamily="34" charset="0"/>
              </a:rPr>
              <a:t>6 : 7,5 = 0,8 = 80% </a:t>
            </a:r>
          </a:p>
          <a:p>
            <a:pPr eaLnBrk="1" hangingPunct="1"/>
            <a:endParaRPr lang="en-US" altLang="en-US" sz="2800" dirty="0" smtClean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1599" y="2217862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7560979" y="4937320"/>
            <a:ext cx="5766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Đáp</a:t>
            </a:r>
            <a:r>
              <a:rPr lang="en-US" altLang="en-US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: a. 6 cm</a:t>
            </a:r>
            <a:r>
              <a:rPr lang="en-US" altLang="en-US" sz="2800" baseline="30000" dirty="0" smtClean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; 7,5cm</a:t>
            </a:r>
            <a:r>
              <a:rPr lang="en-US" altLang="en-US" sz="2800" baseline="30000" dirty="0" smtClean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8900196" y="5437282"/>
            <a:ext cx="1764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b. 80%</a:t>
            </a:r>
            <a:endParaRPr lang="en-US" altLang="en-US" sz="2800" baseline="30000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71035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026" y="-108065"/>
            <a:ext cx="7605614" cy="5490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7725" y="2773797"/>
            <a:ext cx="743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Khám</a:t>
            </a:r>
            <a:r>
              <a:rPr lang="en-US" altLang="zh-CN" sz="7200" b="1" dirty="0" smtClean="0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 smtClean="0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phá</a:t>
            </a:r>
            <a:endParaRPr lang="zh-CN" altLang="en-US" sz="7200" b="1" dirty="0">
              <a:solidFill>
                <a:srgbClr val="F8665B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4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8" y="225087"/>
            <a:ext cx="11679382" cy="64984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661788" y="2214460"/>
            <a:ext cx="3314611" cy="546101"/>
            <a:chOff x="1092" y="2008"/>
            <a:chExt cx="2040" cy="344"/>
          </a:xfrm>
        </p:grpSpPr>
        <p:sp>
          <p:nvSpPr>
            <p:cNvPr id="7" name="AutoShape 23"/>
            <p:cNvSpPr>
              <a:spLocks/>
            </p:cNvSpPr>
            <p:nvPr/>
          </p:nvSpPr>
          <p:spPr bwMode="auto">
            <a:xfrm rot="-5400000">
              <a:off x="2046" y="1266"/>
              <a:ext cx="132" cy="2040"/>
            </a:xfrm>
            <a:prstGeom prst="rightBrace">
              <a:avLst>
                <a:gd name="adj1" fmla="val 128788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853" y="2008"/>
              <a:ext cx="6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12 cm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42176" y="225087"/>
            <a:ext cx="11593513" cy="4230689"/>
            <a:chOff x="84" y="-54"/>
            <a:chExt cx="7303" cy="2665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86" y="-51"/>
              <a:ext cx="7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 smtClean="0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 smtClean="0">
                  <a:cs typeface="Arial" panose="020B0604020202020204" pitchFamily="34" charset="0"/>
                </a:rPr>
                <a:t> 2:</a:t>
              </a:r>
              <a:endParaRPr lang="en-US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119" y="-54"/>
              <a:ext cx="6268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cs typeface="Arial" panose="020B0604020202020204" pitchFamily="34" charset="0"/>
                </a:rPr>
                <a:t>Cho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bình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hành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MNPQ (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xem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có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MN = 12cm,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chiều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cao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KH = 6 cm. So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sánh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KQP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MKQ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và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 smtClean="0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 smtClean="0">
                  <a:cs typeface="Arial" panose="020B0604020202020204" pitchFamily="34" charset="0"/>
                </a:rPr>
                <a:t> KNP. </a:t>
              </a:r>
              <a:endParaRPr lang="en-US" altLang="en-US" sz="2800" b="1" dirty="0"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84" y="1288"/>
              <a:ext cx="3045" cy="1323"/>
              <a:chOff x="12" y="1279"/>
              <a:chExt cx="3045" cy="1323"/>
            </a:xfrm>
          </p:grpSpPr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12" y="1279"/>
                <a:ext cx="3045" cy="1323"/>
                <a:chOff x="12" y="1279"/>
                <a:chExt cx="3045" cy="1323"/>
              </a:xfrm>
            </p:grpSpPr>
            <p:sp>
              <p:nvSpPr>
                <p:cNvPr id="18" name="AutoShape 32"/>
                <p:cNvSpPr>
                  <a:spLocks noChangeArrowheads="1"/>
                </p:cNvSpPr>
                <p:nvPr/>
              </p:nvSpPr>
              <p:spPr bwMode="auto">
                <a:xfrm>
                  <a:off x="163" y="1550"/>
                  <a:ext cx="2748" cy="804"/>
                </a:xfrm>
                <a:prstGeom prst="parallelogram">
                  <a:avLst>
                    <a:gd name="adj" fmla="val 85448"/>
                  </a:avLst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7" y="1299"/>
                  <a:ext cx="237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7" y="131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26" y="2363"/>
                  <a:ext cx="21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2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2" y="2338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Q</a:t>
                  </a:r>
                </a:p>
              </p:txBody>
            </p:sp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46" y="1279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K</a:t>
                  </a:r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12" y="2371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H</a:t>
                  </a:r>
                </a:p>
              </p:txBody>
            </p:sp>
          </p:grp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H="1">
                <a:off x="180" y="1546"/>
                <a:ext cx="138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4"/>
              <p:cNvSpPr>
                <a:spLocks noChangeShapeType="1"/>
              </p:cNvSpPr>
              <p:nvPr/>
            </p:nvSpPr>
            <p:spPr bwMode="auto">
              <a:xfrm>
                <a:off x="1544" y="1563"/>
                <a:ext cx="684" cy="7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1537" y="1563"/>
                <a:ext cx="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4"/>
              <p:cNvSpPr>
                <a:spLocks/>
              </p:cNvSpPr>
              <p:nvPr/>
            </p:nvSpPr>
            <p:spPr bwMode="auto">
              <a:xfrm>
                <a:off x="1526" y="2253"/>
                <a:ext cx="96" cy="96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0 h 96"/>
                  <a:gd name="T4" fmla="*/ 96 w 96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96"/>
                  <a:gd name="T11" fmla="*/ 96 w 96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96">
                    <a:moveTo>
                      <a:pt x="0" y="0"/>
                    </a:moveTo>
                    <a:lnTo>
                      <a:pt x="96" y="0"/>
                    </a:lnTo>
                    <a:lnTo>
                      <a:pt x="96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" name="Group 63"/>
          <p:cNvGrpSpPr>
            <a:grpSpLocks/>
          </p:cNvGrpSpPr>
          <p:nvPr/>
        </p:nvGrpSpPr>
        <p:grpSpPr bwMode="auto">
          <a:xfrm>
            <a:off x="1861934" y="2819063"/>
            <a:ext cx="932932" cy="1257300"/>
            <a:chOff x="-980" y="2183"/>
            <a:chExt cx="802" cy="792"/>
          </a:xfrm>
        </p:grpSpPr>
        <p:sp>
          <p:nvSpPr>
            <p:cNvPr id="34" name="AutoShape 60"/>
            <p:cNvSpPr>
              <a:spLocks/>
            </p:cNvSpPr>
            <p:nvPr/>
          </p:nvSpPr>
          <p:spPr bwMode="auto">
            <a:xfrm>
              <a:off x="-397" y="2183"/>
              <a:ext cx="219" cy="792"/>
            </a:xfrm>
            <a:prstGeom prst="leftBrace">
              <a:avLst>
                <a:gd name="adj1" fmla="val 30137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Text Box 61"/>
            <p:cNvSpPr txBox="1">
              <a:spLocks noChangeArrowheads="1"/>
            </p:cNvSpPr>
            <p:nvPr/>
          </p:nvSpPr>
          <p:spPr bwMode="auto">
            <a:xfrm>
              <a:off x="-980" y="2449"/>
              <a:ext cx="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6 cm</a:t>
              </a: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654578" y="2165192"/>
            <a:ext cx="64305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cs typeface="Arial" panose="020B0604020202020204" pitchFamily="34" charset="0"/>
              </a:rPr>
              <a:t>Diện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tích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hình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bình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hành</a:t>
            </a:r>
            <a:r>
              <a:rPr lang="en-US" altLang="en-US" sz="2800" dirty="0" smtClean="0">
                <a:cs typeface="Arial" panose="020B0604020202020204" pitchFamily="34" charset="0"/>
              </a:rPr>
              <a:t> MNPQ </a:t>
            </a:r>
            <a:r>
              <a:rPr lang="en-US" altLang="en-US" sz="2800" dirty="0" err="1" smtClean="0">
                <a:cs typeface="Arial" panose="020B0604020202020204" pitchFamily="34" charset="0"/>
              </a:rPr>
              <a:t>là</a:t>
            </a:r>
            <a:r>
              <a:rPr lang="en-US" altLang="en-US" sz="2800" dirty="0" smtClean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 smtClean="0">
                <a:cs typeface="Arial" panose="020B0604020202020204" pitchFamily="34" charset="0"/>
              </a:rPr>
              <a:t>12 x 6 = 72 (cm</a:t>
            </a:r>
            <a:r>
              <a:rPr lang="en-US" altLang="en-US" sz="2800" baseline="30000" dirty="0" smtClean="0"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  <a:endParaRPr lang="en-US" altLang="en-US" sz="2800" dirty="0" smtClean="0">
              <a:cs typeface="Arial" panose="020B0604020202020204" pitchFamily="34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980573" y="1699737"/>
            <a:ext cx="1462260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cs typeface="Arial" panose="020B0604020202020204" pitchFamily="34" charset="0"/>
              </a:rPr>
              <a:t>Bài</a:t>
            </a:r>
            <a:r>
              <a:rPr lang="en-US" altLang="en-US" sz="2800" b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cs typeface="Arial" panose="020B0604020202020204" pitchFamily="34" charset="0"/>
                  </a:rPr>
                  <a:t>Diện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tam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giác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KQP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: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×6</m:t>
                        </m:r>
                      </m:num>
                      <m:den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= 36 (cm</a:t>
                </a:r>
                <a:r>
                  <a:rPr lang="en-US" altLang="en-US" sz="2800" baseline="30000" dirty="0">
                    <a:cs typeface="Arial" panose="020B0604020202020204" pitchFamily="34" charset="0"/>
                  </a:rPr>
                  <a:t>2</a:t>
                </a:r>
                <a:r>
                  <a:rPr lang="en-US" altLang="en-US" sz="2800" dirty="0" smtClean="0">
                    <a:cs typeface="Arial" panose="020B0604020202020204" pitchFamily="34" charset="0"/>
                  </a:rPr>
                  <a:t>)</a:t>
                </a:r>
                <a:endParaRPr lang="en-US" altLang="en-US" sz="280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blipFill>
                <a:blip r:embed="rId3"/>
                <a:stretch>
                  <a:fillRect l="-1992" t="-5376" b="-53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633313" y="3984940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Tổng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MKQ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KNP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72 – 36 = 36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697390" y="5262729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KQP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MKQ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MNP,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vì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: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=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altLang="en-US" sz="28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64775" y="2796839"/>
            <a:ext cx="3294678" cy="1277937"/>
            <a:chOff x="565398" y="2785726"/>
            <a:chExt cx="3294678" cy="1277937"/>
          </a:xfrm>
        </p:grpSpPr>
        <p:cxnSp>
          <p:nvCxnSpPr>
            <p:cNvPr id="41" name="Straight Connector 40"/>
            <p:cNvCxnSpPr>
              <a:stCxn id="18" idx="0"/>
              <a:endCxn id="15" idx="1"/>
            </p:cNvCxnSpPr>
            <p:nvPr/>
          </p:nvCxnSpPr>
          <p:spPr>
            <a:xfrm>
              <a:off x="2763114" y="2785726"/>
              <a:ext cx="1096962" cy="12779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15" idx="1"/>
            </p:cNvCxnSpPr>
            <p:nvPr/>
          </p:nvCxnSpPr>
          <p:spPr>
            <a:xfrm>
              <a:off x="565398" y="4061117"/>
              <a:ext cx="3294678" cy="25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4" idx="1"/>
              <a:endCxn id="16" idx="0"/>
            </p:cNvCxnSpPr>
            <p:nvPr/>
          </p:nvCxnSpPr>
          <p:spPr>
            <a:xfrm flipV="1">
              <a:off x="608876" y="2806363"/>
              <a:ext cx="2154238" cy="12493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ular Callout 52"/>
          <p:cNvSpPr/>
          <p:nvPr/>
        </p:nvSpPr>
        <p:spPr>
          <a:xfrm>
            <a:off x="153552" y="4477533"/>
            <a:ext cx="5479760" cy="791498"/>
          </a:xfrm>
          <a:prstGeom prst="wedgeRoundRectCallout">
            <a:avLst/>
          </a:prstGeom>
          <a:solidFill>
            <a:srgbClr val="FF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KQP.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ounded Rectangle 53"/>
              <p:cNvSpPr/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𝐾𝑄𝑃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𝐾𝐻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𝑄𝑃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blipFill>
                <a:blip r:embed="rId4"/>
                <a:stretch>
                  <a:fillRect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564775" y="4063334"/>
            <a:ext cx="3294678" cy="25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97390" y="1106312"/>
            <a:ext cx="1447203" cy="2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256971" y="1124241"/>
            <a:ext cx="39261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3208" y="1551127"/>
            <a:ext cx="721658" cy="4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597675" y="1545007"/>
            <a:ext cx="6272466" cy="4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073208" y="1980829"/>
            <a:ext cx="2189313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08854 -0.184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56" y="315884"/>
            <a:ext cx="41148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 rot="1268315">
            <a:off x="5514070" y="382883"/>
            <a:ext cx="6468436" cy="465512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5624" y="1833283"/>
            <a:ext cx="6185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Trải</a:t>
            </a:r>
            <a:r>
              <a:rPr lang="en-US" altLang="zh-CN" sz="5400" b="1" dirty="0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nghiệm</a:t>
            </a:r>
            <a:r>
              <a:rPr lang="en-US" altLang="zh-CN" sz="5400" b="1" dirty="0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thú</a:t>
            </a:r>
            <a:r>
              <a:rPr lang="en-US" altLang="zh-CN" sz="5400" b="1" dirty="0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 smtClean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vị</a:t>
            </a:r>
            <a:endParaRPr lang="zh-CN" altLang="en-US" sz="5400" b="1" dirty="0">
              <a:solidFill>
                <a:srgbClr val="0070C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4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9" y="349088"/>
            <a:ext cx="11679382" cy="620129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3744" y="350979"/>
            <a:ext cx="10293581" cy="1191816"/>
          </a:xfrm>
          <a:prstGeom prst="round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 smtClean="0">
                <a:cs typeface="Arial" panose="020B0604020202020204" pitchFamily="34" charset="0"/>
              </a:rPr>
              <a:t>Bài</a:t>
            </a:r>
            <a:r>
              <a:rPr lang="en-US" altLang="en-US" sz="3200" dirty="0" smtClean="0">
                <a:cs typeface="Arial" panose="020B0604020202020204" pitchFamily="34" charset="0"/>
              </a:rPr>
              <a:t> 3: </a:t>
            </a:r>
            <a:r>
              <a:rPr lang="en-US" altLang="en-US" sz="3200" dirty="0" err="1" smtClean="0">
                <a:cs typeface="Arial" panose="020B0604020202020204" pitchFamily="34" charset="0"/>
              </a:rPr>
              <a:t>Trên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hình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bên</a:t>
            </a:r>
            <a:r>
              <a:rPr lang="en-US" altLang="en-US" sz="3200" dirty="0" smtClean="0">
                <a:cs typeface="Arial" panose="020B0604020202020204" pitchFamily="34" charset="0"/>
              </a:rPr>
              <a:t>, </a:t>
            </a:r>
            <a:r>
              <a:rPr lang="en-US" altLang="en-US" sz="3200" dirty="0" err="1" smtClean="0">
                <a:cs typeface="Arial" panose="020B0604020202020204" pitchFamily="34" charset="0"/>
              </a:rPr>
              <a:t>hãy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tính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diện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tích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phần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đã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tô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màu</a:t>
            </a:r>
            <a:r>
              <a:rPr lang="en-US" altLang="en-US" sz="3200" dirty="0" smtClean="0">
                <a:cs typeface="Arial" panose="020B0604020202020204" pitchFamily="34" charset="0"/>
              </a:rPr>
              <a:t>       </a:t>
            </a:r>
            <a:r>
              <a:rPr lang="en-US" altLang="en-US" sz="3200" dirty="0" err="1" smtClean="0">
                <a:cs typeface="Arial" panose="020B0604020202020204" pitchFamily="34" charset="0"/>
              </a:rPr>
              <a:t>của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hình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cs typeface="Arial" panose="020B0604020202020204" pitchFamily="34" charset="0"/>
              </a:rPr>
              <a:t>tròn</a:t>
            </a:r>
            <a:r>
              <a:rPr lang="en-US" altLang="en-US" sz="3200" dirty="0" smtClean="0">
                <a:cs typeface="Arial" panose="020B0604020202020204" pitchFamily="34" charset="0"/>
              </a:rPr>
              <a:t>. </a:t>
            </a:r>
            <a:endParaRPr lang="en-US" altLang="en-US" sz="3200" dirty="0">
              <a:cs typeface="Arial" panose="020B0604020202020204" pitchFamily="34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14597" y="2277687"/>
            <a:ext cx="3409950" cy="2981342"/>
            <a:chOff x="3096" y="1260"/>
            <a:chExt cx="2148" cy="1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3300" y="1404"/>
              <a:ext cx="1704" cy="1704"/>
              <a:chOff x="1524" y="1404"/>
              <a:chExt cx="1704" cy="1704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 rot="120000">
                <a:off x="1524" y="1404"/>
                <a:ext cx="1704" cy="1704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 rot="7476949">
                <a:off x="1901" y="1561"/>
                <a:ext cx="954" cy="1410"/>
              </a:xfrm>
              <a:prstGeom prst="rt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n w="57150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 rot="-8746581" flipH="1" flipV="1">
                <a:off x="2193" y="1757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4 cm</a:t>
                </a: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 rot="7332539" flipH="1" flipV="1">
                <a:off x="1656" y="1707"/>
                <a:ext cx="5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3 cm</a:t>
                </a:r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1984" y="2055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>
                    <a:cs typeface="Arial" panose="020B0604020202020204" pitchFamily="34" charset="0"/>
                  </a:rPr>
                  <a:t>5 cm</a:t>
                </a: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 rot="1992696">
                <a:off x="2039" y="1495"/>
                <a:ext cx="98" cy="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672" y="12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B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096" y="21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5004" y="21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128" y="225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4044" y="226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O</a:t>
              </a:r>
            </a:p>
          </p:txBody>
        </p:sp>
      </p:grp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835305" y="2192917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cs typeface="Arial" panose="020B0604020202020204" pitchFamily="34" charset="0"/>
              </a:rPr>
              <a:t>Bán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kính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hình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tròn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là</a:t>
            </a:r>
            <a:r>
              <a:rPr lang="en-US" altLang="en-US" sz="2800" dirty="0" smtClean="0">
                <a:cs typeface="Arial" panose="020B0604020202020204" pitchFamily="34" charset="0"/>
              </a:rPr>
              <a:t>: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5 : 2 = 2,5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172876" y="1630273"/>
            <a:ext cx="146226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cs typeface="Arial" panose="020B0604020202020204" pitchFamily="34" charset="0"/>
              </a:rPr>
              <a:t>Bài</a:t>
            </a:r>
            <a:r>
              <a:rPr lang="en-US" altLang="en-US" sz="2800" b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849559" y="3083191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3,14 = 19,625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849559" y="3955839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tam </a:t>
            </a:r>
            <a:r>
              <a:rPr lang="en-US" altLang="en-US" sz="2800" dirty="0" err="1"/>
              <a:t>giác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vuông</a:t>
            </a:r>
            <a:r>
              <a:rPr lang="en-US" altLang="en-US" sz="2800" dirty="0"/>
              <a:t> ABC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3 </a:t>
            </a:r>
            <a:r>
              <a:rPr lang="en-US" altLang="en-US" sz="2800" dirty="0">
                <a:sym typeface="Symbol" panose="05050102010706020507" pitchFamily="18" charset="2"/>
              </a:rPr>
              <a:t></a:t>
            </a:r>
            <a:r>
              <a:rPr lang="en-US" altLang="en-US" sz="2800" dirty="0"/>
              <a:t> 4 : 2 = 6 (</a:t>
            </a:r>
            <a:r>
              <a:rPr lang="en-US" altLang="en-US" sz="2800" dirty="0" smtClean="0"/>
              <a:t>cm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)</a:t>
            </a:r>
            <a:endParaRPr lang="en-US" altLang="en-US" sz="2800" dirty="0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849559" y="4776057"/>
            <a:ext cx="70017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màu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tròn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19,625 – 6 = 13,625 (</a:t>
            </a:r>
            <a:r>
              <a:rPr lang="en-US" altLang="en-US" sz="2800" dirty="0" smtClean="0"/>
              <a:t>cm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                       </a:t>
            </a:r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13,625 </a:t>
            </a:r>
            <a:r>
              <a:rPr lang="en-US" altLang="en-US" sz="2800" dirty="0" smtClean="0">
                <a:solidFill>
                  <a:srgbClr val="C00000"/>
                </a:solidFill>
              </a:rPr>
              <a:t>cm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2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2" grpId="0" animBg="1"/>
      <p:bldP spid="2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" y="0"/>
            <a:ext cx="12190465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4467" y="264436"/>
            <a:ext cx="11404600" cy="63291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2595207" y="1772405"/>
            <a:ext cx="8153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thang.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23A90-D54B-413E-A5B1-AFE08B54BDB9}"/>
              </a:ext>
            </a:extLst>
          </p:cNvPr>
          <p:cNvSpPr txBox="1"/>
          <p:nvPr/>
        </p:nvSpPr>
        <p:spPr>
          <a:xfrm>
            <a:off x="2534119" y="3990316"/>
            <a:ext cx="8275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iải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i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i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EEF953-F6C2-488C-93E9-FFB501D10176}"/>
              </a:ext>
            </a:extLst>
          </p:cNvPr>
          <p:cNvSpPr txBox="1"/>
          <p:nvPr/>
        </p:nvSpPr>
        <p:spPr>
          <a:xfrm>
            <a:off x="3505669" y="800988"/>
            <a:ext cx="6100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DBA6C3-45C3-4EEF-93EE-5D9138FB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101" y="1823237"/>
            <a:ext cx="996106" cy="664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205D9A-0766-4EC8-A6ED-5649EC8EF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997" y="4037030"/>
            <a:ext cx="996106" cy="6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3578" y="1113904"/>
            <a:ext cx="10881360" cy="41148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14551" y="58189"/>
            <a:ext cx="4023361" cy="939337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err="1" smtClean="0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Dặn</a:t>
            </a:r>
            <a:r>
              <a:rPr lang="en-US" altLang="zh-CN" sz="5400" b="1" dirty="0" smtClean="0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 smtClean="0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dò</a:t>
            </a:r>
            <a:endParaRPr lang="zh-CN" altLang="en-US" sz="5400" b="1" dirty="0">
              <a:solidFill>
                <a:schemeClr val="accent4">
                  <a:lumMod val="50000"/>
                </a:schemeClr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1403974" y="1934811"/>
            <a:ext cx="81538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(tr.128).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242537"/>
            <a:ext cx="11747352" cy="639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32" y="4663721"/>
            <a:ext cx="3326872" cy="19242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6822" y="2151064"/>
            <a:ext cx="10424161" cy="1990629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1409253" y="2528046"/>
            <a:ext cx="1861072" cy="12694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19458" y="2495774"/>
            <a:ext cx="1301674" cy="1301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5623562" y="2528046"/>
            <a:ext cx="2022438" cy="126940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8346591" y="2528046"/>
            <a:ext cx="2540148" cy="126940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5152" y="1389516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99" y="4438364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745E2-09B7-4D03-946B-38A2784BC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039" y="-80715"/>
            <a:ext cx="607214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任意多边形 21"/>
          <p:cNvSpPr/>
          <p:nvPr/>
        </p:nvSpPr>
        <p:spPr>
          <a:xfrm rot="473066">
            <a:off x="1538888" y="2442969"/>
            <a:ext cx="10653112" cy="2048826"/>
          </a:xfrm>
          <a:custGeom>
            <a:avLst/>
            <a:gdLst>
              <a:gd name="connsiteX0" fmla="*/ 0 w 8490857"/>
              <a:gd name="connsiteY0" fmla="*/ 2048826 h 2048826"/>
              <a:gd name="connsiteX1" fmla="*/ 406400 w 8490857"/>
              <a:gd name="connsiteY1" fmla="*/ 1250541 h 2048826"/>
              <a:gd name="connsiteX2" fmla="*/ 551543 w 8490857"/>
              <a:gd name="connsiteY2" fmla="*/ 481284 h 2048826"/>
              <a:gd name="connsiteX3" fmla="*/ 1538514 w 8490857"/>
              <a:gd name="connsiteY3" fmla="*/ 2312 h 2048826"/>
              <a:gd name="connsiteX4" fmla="*/ 3077029 w 8490857"/>
              <a:gd name="connsiteY4" fmla="*/ 336141 h 2048826"/>
              <a:gd name="connsiteX5" fmla="*/ 4484914 w 8490857"/>
              <a:gd name="connsiteY5" fmla="*/ 1134426 h 2048826"/>
              <a:gd name="connsiteX6" fmla="*/ 6545943 w 8490857"/>
              <a:gd name="connsiteY6" fmla="*/ 1700484 h 2048826"/>
              <a:gd name="connsiteX7" fmla="*/ 7576457 w 8490857"/>
              <a:gd name="connsiteY7" fmla="*/ 1729512 h 2048826"/>
              <a:gd name="connsiteX8" fmla="*/ 8490857 w 8490857"/>
              <a:gd name="connsiteY8" fmla="*/ 1860141 h 20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0857" h="2048826">
                <a:moveTo>
                  <a:pt x="0" y="2048826"/>
                </a:moveTo>
                <a:cubicBezTo>
                  <a:pt x="157238" y="1780312"/>
                  <a:pt x="314476" y="1511798"/>
                  <a:pt x="406400" y="1250541"/>
                </a:cubicBezTo>
                <a:cubicBezTo>
                  <a:pt x="498324" y="989284"/>
                  <a:pt x="362857" y="689322"/>
                  <a:pt x="551543" y="481284"/>
                </a:cubicBezTo>
                <a:cubicBezTo>
                  <a:pt x="740229" y="273246"/>
                  <a:pt x="1117600" y="26502"/>
                  <a:pt x="1538514" y="2312"/>
                </a:cubicBezTo>
                <a:cubicBezTo>
                  <a:pt x="1959428" y="-21879"/>
                  <a:pt x="2585962" y="147455"/>
                  <a:pt x="3077029" y="336141"/>
                </a:cubicBezTo>
                <a:cubicBezTo>
                  <a:pt x="3568096" y="524827"/>
                  <a:pt x="3906762" y="907035"/>
                  <a:pt x="4484914" y="1134426"/>
                </a:cubicBezTo>
                <a:cubicBezTo>
                  <a:pt x="5063066" y="1361817"/>
                  <a:pt x="6030686" y="1601303"/>
                  <a:pt x="6545943" y="1700484"/>
                </a:cubicBezTo>
                <a:cubicBezTo>
                  <a:pt x="7061200" y="1799665"/>
                  <a:pt x="7252305" y="1702903"/>
                  <a:pt x="7576457" y="1729512"/>
                </a:cubicBezTo>
                <a:cubicBezTo>
                  <a:pt x="7900609" y="1756121"/>
                  <a:pt x="8195733" y="1808131"/>
                  <a:pt x="8490857" y="1860141"/>
                </a:cubicBezTo>
              </a:path>
            </a:pathLst>
          </a:custGeom>
          <a:noFill/>
          <a:ln w="38100">
            <a:solidFill>
              <a:srgbClr val="1F4E7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017" y="2603165"/>
            <a:ext cx="3292879" cy="3292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58" y="319742"/>
            <a:ext cx="2914138" cy="2914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274">
            <a:off x="5878462" y="1438620"/>
            <a:ext cx="3069061" cy="2182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4536" y="5634434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5232" y="3011696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257602">
            <a:off x="6213958" y="3790637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732997">
            <a:off x="10068843" y="4826480"/>
            <a:ext cx="21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49" y="2479370"/>
            <a:ext cx="2763168" cy="34632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67343" y="5688295"/>
            <a:ext cx="2483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3625" y="2129155"/>
            <a:ext cx="6873875" cy="2734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Coiny" panose="02000903060500060000" charset="0"/>
              <a:cs typeface="Coiny" panose="02000903060500060000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532691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90471" y="2351436"/>
            <a:ext cx="7153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 err="1" smtClean="0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Chuẩn</a:t>
            </a:r>
            <a:r>
              <a:rPr lang="en-US" altLang="zh-CN" sz="7200" b="1" dirty="0" smtClean="0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 smtClean="0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bị</a:t>
            </a:r>
            <a:endParaRPr lang="zh-CN" altLang="en-US" sz="7200" b="1" dirty="0">
              <a:solidFill>
                <a:srgbClr val="FFFF0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1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09753 -2.59259E-6 " pathEditMode="relative" rAng="0" ptsTypes="AA">
                                      <p:cBhvr>
                                        <p:cTn id="1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8985 0.003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0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528445" y="470535"/>
            <a:ext cx="9143365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tắc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39846" y="4354198"/>
            <a:ext cx="6270971" cy="23898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tam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giác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, ta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độ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dài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đáy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chiều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cao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cùng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đơn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vị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đo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chia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2.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05" y="1605594"/>
            <a:ext cx="2634622" cy="2634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6041 -0.009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bldLvl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765914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46580" y="443230"/>
            <a:ext cx="819912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3" y="1717040"/>
            <a:ext cx="2242489" cy="2242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126941" y="3672050"/>
            <a:ext cx="4805082" cy="2773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tròn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3,14.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75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0261 0.4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20612 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589612" y="3049924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83827" y="232636"/>
            <a:ext cx="8104244" cy="7998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97079" y="923216"/>
            <a:ext cx="4308404" cy="6731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smtClean="0">
                <a:solidFill>
                  <a:srgbClr val="FF000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25:100 = 0,25 = 25%</a:t>
            </a:r>
            <a:endParaRPr lang="en-US" sz="32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62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2955 0.3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23229 -0.01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065 0.377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6" grpId="0" bldLvl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615091" y="817619"/>
            <a:ext cx="4772697" cy="1330325"/>
          </a:xfrm>
          <a:prstGeom prst="wedgeRoundRectCallout">
            <a:avLst>
              <a:gd name="adj1" fmla="val 59319"/>
              <a:gd name="adj2" fmla="val 111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y2mate.com - Sound effect  W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" end="497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464810"/>
            <a:ext cx="1402080" cy="13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1" y="174566"/>
            <a:ext cx="11744417" cy="6434052"/>
          </a:xfr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6475" y="2485506"/>
            <a:ext cx="8317474" cy="4372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671753"/>
            <a:ext cx="789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Lên</a:t>
            </a:r>
            <a:r>
              <a:rPr lang="en-US" altLang="zh-CN" sz="7200" b="1" dirty="0" smtClean="0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 smtClean="0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đường</a:t>
            </a:r>
            <a:endParaRPr lang="zh-CN" altLang="en-US" sz="7200" b="1" dirty="0">
              <a:solidFill>
                <a:srgbClr val="7030A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8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92856731"/>
</p:tagLst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445</TotalTime>
  <Words>799</Words>
  <Application>Microsoft Office PowerPoint</Application>
  <PresentationFormat>Widescreen</PresentationFormat>
  <Paragraphs>119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宋体</vt:lpstr>
      <vt:lpstr>#9Slide05 SVNIndie</vt:lpstr>
      <vt:lpstr>#9Slide07 SVNNexa Rust Slab Bla</vt:lpstr>
      <vt:lpstr>Arial</vt:lpstr>
      <vt:lpstr>Calibri</vt:lpstr>
      <vt:lpstr>Cambria Math</vt:lpstr>
      <vt:lpstr>Coiny</vt:lpstr>
      <vt:lpstr>Corbel</vt:lpstr>
      <vt:lpstr>Palatino Linotype</vt:lpstr>
      <vt:lpstr>Symbol</vt:lpstr>
      <vt:lpstr>Wingdings</vt:lpstr>
      <vt:lpstr>小宝贝儿拼音体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dcterms:created xsi:type="dcterms:W3CDTF">2022-01-16T02:43:33Z</dcterms:created>
  <dcterms:modified xsi:type="dcterms:W3CDTF">2022-02-07T03:38:12Z</dcterms:modified>
</cp:coreProperties>
</file>