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9" r:id="rId2"/>
    <p:sldId id="297" r:id="rId3"/>
    <p:sldId id="298" r:id="rId4"/>
    <p:sldId id="288" r:id="rId5"/>
    <p:sldId id="296" r:id="rId6"/>
    <p:sldId id="295" r:id="rId7"/>
    <p:sldId id="287"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9347"/>
    <a:srgbClr val="E1DEC9"/>
    <a:srgbClr val="9D9259"/>
    <a:srgbClr val="ECF577"/>
    <a:srgbClr val="A21250"/>
    <a:srgbClr val="C0165F"/>
    <a:srgbClr val="4ACFFF"/>
    <a:srgbClr val="FABC00"/>
    <a:srgbClr val="EE6E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270" autoAdjust="0"/>
  </p:normalViewPr>
  <p:slideViewPr>
    <p:cSldViewPr>
      <p:cViewPr>
        <p:scale>
          <a:sx n="66" d="100"/>
          <a:sy n="66" d="100"/>
        </p:scale>
        <p:origin x="-900" y="-15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CEC9047-05F1-4E22-BA56-28CCBE570CDB}" type="datetimeFigureOut">
              <a:rPr lang="en-US"/>
              <a:pPr>
                <a:defRPr/>
              </a:pPr>
              <a:t>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0B1CA2F-DFD6-469F-9491-E00AE04624E3}" type="slidenum">
              <a:rPr lang="en-US"/>
              <a:pPr>
                <a:defRPr/>
              </a:pPr>
              <a:t>‹#›</a:t>
            </a:fld>
            <a:endParaRPr lang="en-US"/>
          </a:p>
        </p:txBody>
      </p:sp>
    </p:spTree>
    <p:extLst>
      <p:ext uri="{BB962C8B-B14F-4D97-AF65-F5344CB8AC3E}">
        <p14:creationId xmlns:p14="http://schemas.microsoft.com/office/powerpoint/2010/main" val="189106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E4E65FE-AF93-405F-91C4-BE70399C8979}" type="datetimeFigureOut">
              <a:rPr lang="en-US"/>
              <a:pPr>
                <a:defRPr/>
              </a:pPr>
              <a:t>2/2/2021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99D3F9F-FE06-4AFF-8002-FA2050DA157F}" type="slidenum">
              <a:rPr lang="en-US"/>
              <a:pPr>
                <a:defRPr/>
              </a:pPr>
              <a:t>‹#›</a:t>
            </a:fld>
            <a:endParaRPr lang="en-US"/>
          </a:p>
        </p:txBody>
      </p:sp>
    </p:spTree>
    <p:extLst>
      <p:ext uri="{BB962C8B-B14F-4D97-AF65-F5344CB8AC3E}">
        <p14:creationId xmlns:p14="http://schemas.microsoft.com/office/powerpoint/2010/main" val="12687549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vi-VN" smtClean="0"/>
              <a:t>Bấm &amp; sửa kiểu tiêu đề</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smtClean="0"/>
              <a:t>Bấm &amp; sửa kiểu phụ đề</a:t>
            </a:r>
            <a:endParaRPr lang="en-US"/>
          </a:p>
        </p:txBody>
      </p:sp>
      <p:sp>
        <p:nvSpPr>
          <p:cNvPr id="4" name="Date Placeholder 3"/>
          <p:cNvSpPr>
            <a:spLocks noGrp="1"/>
          </p:cNvSpPr>
          <p:nvPr>
            <p:ph type="dt" sz="half" idx="10"/>
          </p:nvPr>
        </p:nvSpPr>
        <p:spPr/>
        <p:txBody>
          <a:bodyPr/>
          <a:lstStyle>
            <a:lvl1pPr>
              <a:defRPr/>
            </a:lvl1pPr>
          </a:lstStyle>
          <a:p>
            <a:pPr>
              <a:defRPr/>
            </a:pPr>
            <a:fld id="{C13C8D72-083E-4971-B069-F68E4478BA94}" type="datetimeFigureOut">
              <a:rPr lang="en-US"/>
              <a:pPr>
                <a:defRPr/>
              </a:pPr>
              <a:t>2/2/2021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DC2341-2575-4C0B-9660-7689B85A75B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mtClean="0"/>
              <a:t>Bấm &amp; sửa kiểu tiêu đề</a:t>
            </a:r>
            <a:endParaRPr lang="en-US"/>
          </a:p>
        </p:txBody>
      </p:sp>
      <p:sp>
        <p:nvSpPr>
          <p:cNvPr id="3" name="Vertical Text Placeholder 2"/>
          <p:cNvSpPr>
            <a:spLocks noGrp="1"/>
          </p:cNvSpPr>
          <p:nvPr>
            <p:ph type="body" orient="vert" idx="1"/>
          </p:nvPr>
        </p:nvSpPr>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Date Placeholder 3"/>
          <p:cNvSpPr>
            <a:spLocks noGrp="1"/>
          </p:cNvSpPr>
          <p:nvPr>
            <p:ph type="dt" sz="half" idx="10"/>
          </p:nvPr>
        </p:nvSpPr>
        <p:spPr/>
        <p:txBody>
          <a:bodyPr/>
          <a:lstStyle>
            <a:lvl1pPr>
              <a:defRPr/>
            </a:lvl1pPr>
          </a:lstStyle>
          <a:p>
            <a:pPr>
              <a:defRPr/>
            </a:pPr>
            <a:fld id="{ECCA8842-6E1F-4848-A11F-9F588A96FD06}" type="datetimeFigureOut">
              <a:rPr lang="en-US"/>
              <a:pPr>
                <a:defRPr/>
              </a:pPr>
              <a:t>2/2/2021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2AEFE4-7741-4DD9-9352-5EEF31EBCDB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vi-VN" smtClean="0"/>
              <a:t>Bấm &amp; sửa kiểu tiêu đề</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Date Placeholder 3"/>
          <p:cNvSpPr>
            <a:spLocks noGrp="1"/>
          </p:cNvSpPr>
          <p:nvPr>
            <p:ph type="dt" sz="half" idx="10"/>
          </p:nvPr>
        </p:nvSpPr>
        <p:spPr/>
        <p:txBody>
          <a:bodyPr/>
          <a:lstStyle>
            <a:lvl1pPr>
              <a:defRPr/>
            </a:lvl1pPr>
          </a:lstStyle>
          <a:p>
            <a:pPr>
              <a:defRPr/>
            </a:pPr>
            <a:fld id="{565A12FB-E317-4F06-85E7-09D7BB945641}" type="datetimeFigureOut">
              <a:rPr lang="en-US"/>
              <a:pPr>
                <a:defRPr/>
              </a:pPr>
              <a:t>2/2/2021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D8C98B3-ADA7-43F2-9AEA-DA6CD356CA5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mtClean="0"/>
              <a:t>Bấm &amp; sửa kiểu tiêu đề</a:t>
            </a:r>
            <a:endParaRPr lang="en-US"/>
          </a:p>
        </p:txBody>
      </p:sp>
      <p:sp>
        <p:nvSpPr>
          <p:cNvPr id="3" name="Content Placeholder 2"/>
          <p:cNvSpPr>
            <a:spLocks noGrp="1"/>
          </p:cNvSpPr>
          <p:nvPr>
            <p:ph idx="1"/>
          </p:nvPr>
        </p:nvSpPr>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Date Placeholder 3"/>
          <p:cNvSpPr>
            <a:spLocks noGrp="1"/>
          </p:cNvSpPr>
          <p:nvPr>
            <p:ph type="dt" sz="half" idx="10"/>
          </p:nvPr>
        </p:nvSpPr>
        <p:spPr/>
        <p:txBody>
          <a:bodyPr/>
          <a:lstStyle>
            <a:lvl1pPr>
              <a:defRPr/>
            </a:lvl1pPr>
          </a:lstStyle>
          <a:p>
            <a:pPr>
              <a:defRPr/>
            </a:pPr>
            <a:fld id="{C4FE97B4-0420-4531-8F30-5B0A629F9876}" type="datetimeFigureOut">
              <a:rPr lang="en-US"/>
              <a:pPr>
                <a:defRPr/>
              </a:pPr>
              <a:t>2/2/2021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2416AC-E240-4800-92AF-1BFF34FCE0B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vi-VN" smtClean="0"/>
              <a:t>Bấm &amp; sửa kiểu tiêu đề</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smtClean="0"/>
              <a:t>Bấm &amp; sửa kiểu tiêu đề</a:t>
            </a:r>
          </a:p>
        </p:txBody>
      </p:sp>
      <p:sp>
        <p:nvSpPr>
          <p:cNvPr id="4" name="Date Placeholder 3"/>
          <p:cNvSpPr>
            <a:spLocks noGrp="1"/>
          </p:cNvSpPr>
          <p:nvPr>
            <p:ph type="dt" sz="half" idx="10"/>
          </p:nvPr>
        </p:nvSpPr>
        <p:spPr/>
        <p:txBody>
          <a:bodyPr/>
          <a:lstStyle>
            <a:lvl1pPr>
              <a:defRPr/>
            </a:lvl1pPr>
          </a:lstStyle>
          <a:p>
            <a:pPr>
              <a:defRPr/>
            </a:pPr>
            <a:fld id="{830B69F6-B7AE-432D-A30E-216B839E2FDA}" type="datetimeFigureOut">
              <a:rPr lang="en-US"/>
              <a:pPr>
                <a:defRPr/>
              </a:pPr>
              <a:t>2/2/2021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16B058-99DF-434D-B803-502282E5C3B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mtClean="0"/>
              <a:t>Bấm &amp; sửa kiểu tiêu đề</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Date Placeholder 3"/>
          <p:cNvSpPr>
            <a:spLocks noGrp="1"/>
          </p:cNvSpPr>
          <p:nvPr>
            <p:ph type="dt" sz="half" idx="10"/>
          </p:nvPr>
        </p:nvSpPr>
        <p:spPr/>
        <p:txBody>
          <a:bodyPr/>
          <a:lstStyle>
            <a:lvl1pPr>
              <a:defRPr/>
            </a:lvl1pPr>
          </a:lstStyle>
          <a:p>
            <a:pPr>
              <a:defRPr/>
            </a:pPr>
            <a:fld id="{F2E8374B-2174-4444-AE10-C391F2597F8E}" type="datetimeFigureOut">
              <a:rPr lang="en-US"/>
              <a:pPr>
                <a:defRPr/>
              </a:pPr>
              <a:t>2/2/2021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B313B4-C65C-4C27-9322-545B349E066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vi-VN" smtClean="0"/>
              <a:t>Bấm &amp; sửa kiểu tiêu đề</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7" name="Date Placeholder 3"/>
          <p:cNvSpPr>
            <a:spLocks noGrp="1"/>
          </p:cNvSpPr>
          <p:nvPr>
            <p:ph type="dt" sz="half" idx="10"/>
          </p:nvPr>
        </p:nvSpPr>
        <p:spPr/>
        <p:txBody>
          <a:bodyPr/>
          <a:lstStyle>
            <a:lvl1pPr>
              <a:defRPr/>
            </a:lvl1pPr>
          </a:lstStyle>
          <a:p>
            <a:pPr>
              <a:defRPr/>
            </a:pPr>
            <a:fld id="{87A3C995-E678-4E08-BB59-D9F4C752EF4A}" type="datetimeFigureOut">
              <a:rPr lang="en-US"/>
              <a:pPr>
                <a:defRPr/>
              </a:pPr>
              <a:t>2/2/2021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0E487CF-9D23-4B63-8D3D-2EBC8D43879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vi-VN" smtClean="0"/>
              <a:t>Bấm &amp; sửa kiểu tiêu đề</a:t>
            </a:r>
            <a:endParaRPr lang="en-US"/>
          </a:p>
        </p:txBody>
      </p:sp>
      <p:sp>
        <p:nvSpPr>
          <p:cNvPr id="3" name="Date Placeholder 3"/>
          <p:cNvSpPr>
            <a:spLocks noGrp="1"/>
          </p:cNvSpPr>
          <p:nvPr>
            <p:ph type="dt" sz="half" idx="10"/>
          </p:nvPr>
        </p:nvSpPr>
        <p:spPr/>
        <p:txBody>
          <a:bodyPr/>
          <a:lstStyle>
            <a:lvl1pPr>
              <a:defRPr/>
            </a:lvl1pPr>
          </a:lstStyle>
          <a:p>
            <a:pPr>
              <a:defRPr/>
            </a:pPr>
            <a:fld id="{7616D663-D67E-4FD3-9EFE-17DA0845FFCF}" type="datetimeFigureOut">
              <a:rPr lang="en-US"/>
              <a:pPr>
                <a:defRPr/>
              </a:pPr>
              <a:t>2/2/2021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8186323-5262-41DD-939D-A1CBC54734D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CC554C5-34DE-4F14-ABAB-5083210A6F3B}" type="datetimeFigureOut">
              <a:rPr lang="en-US"/>
              <a:pPr>
                <a:defRPr/>
              </a:pPr>
              <a:t>2/2/2021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1E2FF48-C083-47A8-A863-703C25FA42A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vi-VN" smtClean="0"/>
              <a:t>Bấm &amp; sửa kiểu tiêu đề</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Date Placeholder 3"/>
          <p:cNvSpPr>
            <a:spLocks noGrp="1"/>
          </p:cNvSpPr>
          <p:nvPr>
            <p:ph type="dt" sz="half" idx="10"/>
          </p:nvPr>
        </p:nvSpPr>
        <p:spPr/>
        <p:txBody>
          <a:bodyPr/>
          <a:lstStyle>
            <a:lvl1pPr>
              <a:defRPr/>
            </a:lvl1pPr>
          </a:lstStyle>
          <a:p>
            <a:pPr>
              <a:defRPr/>
            </a:pPr>
            <a:fld id="{6F266D23-3F3D-4179-9695-CA0CCB714B89}" type="datetimeFigureOut">
              <a:rPr lang="en-US"/>
              <a:pPr>
                <a:defRPr/>
              </a:pPr>
              <a:t>2/2/2021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FBA9C69-D932-458F-84C0-3F60E3DA1EE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vi-VN" smtClean="0"/>
              <a:t>Bấm &amp; sửa kiểu tiêu đề</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vi-VN" noProof="0" smtClean="0"/>
              <a:t>Bấm biểu tượng để thêm hình ảnh</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Date Placeholder 3"/>
          <p:cNvSpPr>
            <a:spLocks noGrp="1"/>
          </p:cNvSpPr>
          <p:nvPr>
            <p:ph type="dt" sz="half" idx="10"/>
          </p:nvPr>
        </p:nvSpPr>
        <p:spPr/>
        <p:txBody>
          <a:bodyPr/>
          <a:lstStyle>
            <a:lvl1pPr>
              <a:defRPr/>
            </a:lvl1pPr>
          </a:lstStyle>
          <a:p>
            <a:pPr>
              <a:defRPr/>
            </a:pPr>
            <a:fld id="{2B893B6B-57DB-4729-919C-29BBC127E662}" type="datetimeFigureOut">
              <a:rPr lang="en-US"/>
              <a:pPr>
                <a:defRPr/>
              </a:pPr>
              <a:t>2/2/2021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5C608B7-5F74-4D5A-9B04-2DC85F3D877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274320" y="274320"/>
            <a:ext cx="8595360" cy="6309360"/>
          </a:xfrm>
          <a:prstGeom prst="rect">
            <a:avLst/>
          </a:prstGeom>
          <a:solidFill>
            <a:schemeClr val="tx1">
              <a:lumMod val="85000"/>
              <a:lumOff val="15000"/>
            </a:schemeClr>
          </a:solidFill>
          <a:ln w="50800">
            <a:solidFill>
              <a:srgbClr val="946933"/>
            </a:solidFill>
            <a:miter lim="800000"/>
          </a:ln>
          <a:effectLst>
            <a:innerShdw blurRad="381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ounded Rectangle 7"/>
          <p:cNvSpPr/>
          <p:nvPr/>
        </p:nvSpPr>
        <p:spPr>
          <a:xfrm>
            <a:off x="152400" y="253378"/>
            <a:ext cx="8839200" cy="6351244"/>
          </a:xfrm>
          <a:prstGeom prst="roundRect">
            <a:avLst>
              <a:gd name="adj" fmla="val 50000"/>
            </a:avLst>
          </a:prstGeom>
          <a:gradFill>
            <a:gsLst>
              <a:gs pos="100000">
                <a:schemeClr val="tx1">
                  <a:alpha val="0"/>
                </a:schemeClr>
              </a:gs>
              <a:gs pos="0">
                <a:schemeClr val="tx1">
                  <a:lumMod val="65000"/>
                  <a:lumOff val="35000"/>
                </a:schemeClr>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vi-VN" smtClean="0"/>
              <a:t>Bấm &amp; sửa kiểu tiêu đề</a:t>
            </a:r>
            <a:endParaRPr lang="en-US" smtClean="0"/>
          </a:p>
        </p:txBody>
      </p:sp>
      <p:sp>
        <p:nvSpPr>
          <p:cNvPr id="103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6CBC69D-0093-4D89-9003-0C7FB4D386E5}" type="datetimeFigureOut">
              <a:rPr lang="en-US"/>
              <a:pPr>
                <a:defRPr/>
              </a:pPr>
              <a:t>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CF37A41-C0C2-4E31-AD8F-112E9EADFBF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81000" y="762000"/>
            <a:ext cx="8229600" cy="646112"/>
          </a:xfrm>
        </p:spPr>
        <p:txBody>
          <a:bodyPr rtlCol="0">
            <a:spAutoFit/>
          </a:bodyPr>
          <a:lstStyle/>
          <a:p>
            <a:pPr algn="ctr" eaLnBrk="1" fontAlgn="auto" hangingPunct="1">
              <a:spcAft>
                <a:spcPts val="0"/>
              </a:spcAft>
              <a:defRPr/>
            </a:pPr>
            <a:r>
              <a:rPr lang="en-US" sz="3600" b="1" dirty="0" smtClean="0">
                <a:solidFill>
                  <a:schemeClr val="bg1">
                    <a:lumMod val="85000"/>
                  </a:schemeClr>
                </a:solidFill>
                <a:latin typeface="Times New Roman" pitchFamily="18" charset="0"/>
                <a:cs typeface="Times New Roman" pitchFamily="18" charset="0"/>
              </a:rPr>
              <a:t>5A2 - HỌC ONLINE</a:t>
            </a:r>
            <a:endParaRPr lang="en-US" sz="3600" b="1" dirty="0">
              <a:solidFill>
                <a:schemeClr val="bg1">
                  <a:lumMod val="85000"/>
                </a:schemeClr>
              </a:solidFill>
              <a:latin typeface="Times New Roman" pitchFamily="18" charset="0"/>
              <a:cs typeface="Times New Roman" pitchFamily="18" charset="0"/>
            </a:endParaRPr>
          </a:p>
        </p:txBody>
      </p:sp>
      <p:sp>
        <p:nvSpPr>
          <p:cNvPr id="25" name="Rectangle 19"/>
          <p:cNvSpPr/>
          <p:nvPr/>
        </p:nvSpPr>
        <p:spPr>
          <a:xfrm rot="21420000">
            <a:off x="711386" y="2699309"/>
            <a:ext cx="1096963" cy="1006475"/>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rgbClr val="FEF99C"/>
              </a:gs>
              <a:gs pos="0">
                <a:srgbClr val="F6E7A6"/>
              </a:gs>
              <a:gs pos="100000">
                <a:srgbClr val="FEF99C"/>
              </a:gs>
            </a:gsLst>
            <a:lin ang="5400000" scaled="1"/>
            <a:tileRect/>
          </a:gradFill>
          <a:ln>
            <a:noFill/>
          </a:ln>
          <a:effectLst>
            <a:outerShdw blurRad="317500" dist="38100" dir="8100000" sx="101000" sy="101000" algn="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anchor="ctr"/>
          <a:lstStyle/>
          <a:p>
            <a:pPr algn="ctr" fontAlgn="auto">
              <a:spcBef>
                <a:spcPts val="0"/>
              </a:spcBef>
              <a:spcAft>
                <a:spcPts val="0"/>
              </a:spcAft>
              <a:defRPr/>
            </a:pPr>
            <a:r>
              <a:rPr lang="en-US" sz="6600" b="1" dirty="0">
                <a:solidFill>
                  <a:schemeClr val="tx1">
                    <a:lumMod val="75000"/>
                    <a:lumOff val="25000"/>
                  </a:schemeClr>
                </a:solidFill>
                <a:latin typeface="Bradley Hand ITC" pitchFamily="66" charset="0"/>
                <a:cs typeface="Arial" pitchFamily="34" charset="0"/>
              </a:rPr>
              <a:t>S</a:t>
            </a:r>
          </a:p>
        </p:txBody>
      </p:sp>
      <p:sp>
        <p:nvSpPr>
          <p:cNvPr id="44" name="Rectangle 19"/>
          <p:cNvSpPr/>
          <p:nvPr/>
        </p:nvSpPr>
        <p:spPr>
          <a:xfrm rot="286156">
            <a:off x="2402076" y="2380249"/>
            <a:ext cx="1096962" cy="1004888"/>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solidFill>
            <a:srgbClr val="DB6AEA"/>
          </a:solidFill>
          <a:ln>
            <a:noFill/>
          </a:ln>
          <a:effectLst>
            <a:outerShdw blurRad="317500" dist="38100" dir="8100000" sx="101000" sy="101000" algn="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anchor="ctr"/>
          <a:lstStyle/>
          <a:p>
            <a:pPr algn="ctr" fontAlgn="auto">
              <a:spcBef>
                <a:spcPts val="0"/>
              </a:spcBef>
              <a:spcAft>
                <a:spcPts val="0"/>
              </a:spcAft>
              <a:defRPr/>
            </a:pPr>
            <a:r>
              <a:rPr lang="en-US" sz="6600" b="1" dirty="0">
                <a:solidFill>
                  <a:schemeClr val="tx1">
                    <a:lumMod val="85000"/>
                    <a:lumOff val="15000"/>
                  </a:schemeClr>
                </a:solidFill>
                <a:latin typeface="Bradley Hand ITC" pitchFamily="66" charset="0"/>
                <a:cs typeface="Arial" pitchFamily="34" charset="0"/>
              </a:rPr>
              <a:t>M</a:t>
            </a:r>
          </a:p>
        </p:txBody>
      </p:sp>
      <p:sp>
        <p:nvSpPr>
          <p:cNvPr id="45" name="Rectangle 19"/>
          <p:cNvSpPr/>
          <p:nvPr/>
        </p:nvSpPr>
        <p:spPr>
          <a:xfrm rot="20401604">
            <a:off x="3720259" y="2824354"/>
            <a:ext cx="1098550" cy="1006475"/>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solidFill>
            <a:srgbClr val="92D050"/>
          </a:solidFill>
          <a:ln>
            <a:noFill/>
          </a:ln>
          <a:effectLst>
            <a:outerShdw blurRad="317500" dist="38100" dir="8100000" sx="101000" sy="101000" algn="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anchor="ctr"/>
          <a:lstStyle/>
          <a:p>
            <a:pPr algn="ctr" fontAlgn="auto">
              <a:spcBef>
                <a:spcPts val="0"/>
              </a:spcBef>
              <a:spcAft>
                <a:spcPts val="0"/>
              </a:spcAft>
              <a:defRPr/>
            </a:pPr>
            <a:r>
              <a:rPr lang="en-US" sz="6600" b="1" dirty="0">
                <a:solidFill>
                  <a:schemeClr val="tx1">
                    <a:lumMod val="85000"/>
                    <a:lumOff val="15000"/>
                  </a:schemeClr>
                </a:solidFill>
                <a:latin typeface="Bradley Hand ITC" pitchFamily="66" charset="0"/>
                <a:cs typeface="Arial" pitchFamily="34" charset="0"/>
              </a:rPr>
              <a:t>A</a:t>
            </a:r>
          </a:p>
        </p:txBody>
      </p:sp>
      <p:sp>
        <p:nvSpPr>
          <p:cNvPr id="47" name="Rectangle 19"/>
          <p:cNvSpPr/>
          <p:nvPr/>
        </p:nvSpPr>
        <p:spPr>
          <a:xfrm rot="21540000">
            <a:off x="5190285" y="2329765"/>
            <a:ext cx="1098550" cy="1004887"/>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solidFill>
            <a:srgbClr val="FFC000"/>
          </a:solidFill>
          <a:ln>
            <a:noFill/>
          </a:ln>
          <a:effectLst>
            <a:outerShdw blurRad="317500" dist="38100" dir="8100000" sx="101000" sy="101000" algn="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anchor="ctr"/>
          <a:lstStyle/>
          <a:p>
            <a:pPr algn="ctr" fontAlgn="auto">
              <a:spcBef>
                <a:spcPts val="0"/>
              </a:spcBef>
              <a:spcAft>
                <a:spcPts val="0"/>
              </a:spcAft>
              <a:defRPr/>
            </a:pPr>
            <a:r>
              <a:rPr lang="en-US" sz="6600" b="1" dirty="0">
                <a:solidFill>
                  <a:schemeClr val="tx1">
                    <a:lumMod val="85000"/>
                    <a:lumOff val="15000"/>
                  </a:schemeClr>
                </a:solidFill>
                <a:latin typeface="Bradley Hand ITC" pitchFamily="66" charset="0"/>
                <a:cs typeface="Arial" pitchFamily="34" charset="0"/>
              </a:rPr>
              <a:t>R</a:t>
            </a:r>
          </a:p>
        </p:txBody>
      </p:sp>
      <p:sp>
        <p:nvSpPr>
          <p:cNvPr id="49" name="Rectangle 19"/>
          <p:cNvSpPr/>
          <p:nvPr/>
        </p:nvSpPr>
        <p:spPr>
          <a:xfrm rot="352731">
            <a:off x="7058975" y="3485740"/>
            <a:ext cx="1098550" cy="1004887"/>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solidFill>
            <a:srgbClr val="00B0F0"/>
          </a:solidFill>
          <a:ln>
            <a:noFill/>
          </a:ln>
          <a:effectLst>
            <a:outerShdw blurRad="317500" dist="38100" dir="8100000" sx="101000" sy="101000" algn="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anchor="ctr"/>
          <a:lstStyle/>
          <a:p>
            <a:pPr algn="ctr" fontAlgn="auto">
              <a:spcBef>
                <a:spcPts val="0"/>
              </a:spcBef>
              <a:spcAft>
                <a:spcPts val="0"/>
              </a:spcAft>
              <a:defRPr/>
            </a:pPr>
            <a:r>
              <a:rPr lang="en-US" sz="6600" b="1" dirty="0">
                <a:solidFill>
                  <a:schemeClr val="tx1">
                    <a:lumMod val="85000"/>
                    <a:lumOff val="15000"/>
                  </a:schemeClr>
                </a:solidFill>
                <a:latin typeface="Bradley Hand ITC" pitchFamily="66" charset="0"/>
                <a:cs typeface="Arial" pitchFamily="34" charset="0"/>
              </a:rPr>
              <a:t>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2057400"/>
          </a:xfrm>
        </p:spPr>
        <p:txBody>
          <a:bodyPr/>
          <a:lstStyle/>
          <a:p>
            <a:r>
              <a:rPr lang="fr-FR" sz="2400" b="1" dirty="0" err="1">
                <a:solidFill>
                  <a:schemeClr val="bg1"/>
                </a:solidFill>
              </a:rPr>
              <a:t>Bài</a:t>
            </a:r>
            <a:r>
              <a:rPr lang="fr-FR" sz="2400" b="1" dirty="0">
                <a:solidFill>
                  <a:schemeClr val="bg1"/>
                </a:solidFill>
              </a:rPr>
              <a:t> 3</a:t>
            </a:r>
            <a:r>
              <a:rPr lang="fr-FR" sz="2400" dirty="0">
                <a:solidFill>
                  <a:schemeClr val="bg1"/>
                </a:solidFill>
              </a:rPr>
              <a:t> : </a:t>
            </a:r>
            <a:r>
              <a:rPr lang="fr-FR" sz="2400" dirty="0" err="1">
                <a:solidFill>
                  <a:schemeClr val="bg1"/>
                </a:solidFill>
              </a:rPr>
              <a:t>Một</a:t>
            </a:r>
            <a:r>
              <a:rPr lang="fr-FR" sz="2400" dirty="0">
                <a:solidFill>
                  <a:schemeClr val="bg1"/>
                </a:solidFill>
              </a:rPr>
              <a:t> </a:t>
            </a:r>
            <a:r>
              <a:rPr lang="fr-FR" sz="2400" dirty="0" err="1">
                <a:solidFill>
                  <a:schemeClr val="bg1"/>
                </a:solidFill>
              </a:rPr>
              <a:t>căn</a:t>
            </a:r>
            <a:r>
              <a:rPr lang="fr-FR" sz="2400" dirty="0">
                <a:solidFill>
                  <a:schemeClr val="bg1"/>
                </a:solidFill>
              </a:rPr>
              <a:t> </a:t>
            </a:r>
            <a:r>
              <a:rPr lang="fr-FR" sz="2400" dirty="0" err="1">
                <a:solidFill>
                  <a:schemeClr val="bg1"/>
                </a:solidFill>
              </a:rPr>
              <a:t>phòng</a:t>
            </a:r>
            <a:r>
              <a:rPr lang="fr-FR" sz="2400" dirty="0">
                <a:solidFill>
                  <a:schemeClr val="bg1"/>
                </a:solidFill>
              </a:rPr>
              <a:t> </a:t>
            </a:r>
            <a:r>
              <a:rPr lang="fr-FR" sz="2400" dirty="0" err="1">
                <a:solidFill>
                  <a:schemeClr val="bg1"/>
                </a:solidFill>
              </a:rPr>
              <a:t>dạng</a:t>
            </a:r>
            <a:r>
              <a:rPr lang="fr-FR" sz="2400" dirty="0">
                <a:solidFill>
                  <a:schemeClr val="bg1"/>
                </a:solidFill>
              </a:rPr>
              <a:t> </a:t>
            </a:r>
            <a:r>
              <a:rPr lang="fr-FR" sz="2400" dirty="0" err="1">
                <a:solidFill>
                  <a:schemeClr val="bg1"/>
                </a:solidFill>
              </a:rPr>
              <a:t>hình</a:t>
            </a:r>
            <a:r>
              <a:rPr lang="fr-FR" sz="2400" dirty="0">
                <a:solidFill>
                  <a:schemeClr val="bg1"/>
                </a:solidFill>
              </a:rPr>
              <a:t> </a:t>
            </a:r>
            <a:r>
              <a:rPr lang="fr-FR" sz="2400" dirty="0" err="1">
                <a:solidFill>
                  <a:schemeClr val="bg1"/>
                </a:solidFill>
              </a:rPr>
              <a:t>hộp</a:t>
            </a:r>
            <a:r>
              <a:rPr lang="fr-FR" sz="2400" dirty="0">
                <a:solidFill>
                  <a:schemeClr val="bg1"/>
                </a:solidFill>
              </a:rPr>
              <a:t> </a:t>
            </a:r>
            <a:r>
              <a:rPr lang="fr-FR" sz="2400" dirty="0" err="1">
                <a:solidFill>
                  <a:schemeClr val="bg1"/>
                </a:solidFill>
              </a:rPr>
              <a:t>chữ</a:t>
            </a:r>
            <a:r>
              <a:rPr lang="fr-FR" sz="2400" dirty="0">
                <a:solidFill>
                  <a:schemeClr val="bg1"/>
                </a:solidFill>
              </a:rPr>
              <a:t> </a:t>
            </a:r>
            <a:r>
              <a:rPr lang="fr-FR" sz="2400" dirty="0" err="1">
                <a:solidFill>
                  <a:schemeClr val="bg1"/>
                </a:solidFill>
              </a:rPr>
              <a:t>nhật</a:t>
            </a:r>
            <a:r>
              <a:rPr lang="fr-FR" sz="2400" dirty="0">
                <a:solidFill>
                  <a:schemeClr val="bg1"/>
                </a:solidFill>
              </a:rPr>
              <a:t> </a:t>
            </a:r>
            <a:r>
              <a:rPr lang="fr-FR" sz="2400" dirty="0" err="1">
                <a:solidFill>
                  <a:schemeClr val="bg1"/>
                </a:solidFill>
              </a:rPr>
              <a:t>có</a:t>
            </a:r>
            <a:r>
              <a:rPr lang="fr-FR" sz="2400" dirty="0">
                <a:solidFill>
                  <a:schemeClr val="bg1"/>
                </a:solidFill>
              </a:rPr>
              <a:t> </a:t>
            </a:r>
            <a:r>
              <a:rPr lang="fr-FR" sz="2400" dirty="0" err="1">
                <a:solidFill>
                  <a:schemeClr val="bg1"/>
                </a:solidFill>
              </a:rPr>
              <a:t>chiều</a:t>
            </a:r>
            <a:r>
              <a:rPr lang="fr-FR" sz="2400" dirty="0">
                <a:solidFill>
                  <a:schemeClr val="bg1"/>
                </a:solidFill>
              </a:rPr>
              <a:t> </a:t>
            </a:r>
            <a:r>
              <a:rPr lang="fr-FR" sz="2400" dirty="0" err="1">
                <a:solidFill>
                  <a:schemeClr val="bg1"/>
                </a:solidFill>
              </a:rPr>
              <a:t>dài</a:t>
            </a:r>
            <a:r>
              <a:rPr lang="fr-FR" sz="2400" dirty="0">
                <a:solidFill>
                  <a:schemeClr val="bg1"/>
                </a:solidFill>
              </a:rPr>
              <a:t> 6m, </a:t>
            </a:r>
            <a:r>
              <a:rPr lang="fr-FR" sz="2400" dirty="0" err="1">
                <a:solidFill>
                  <a:schemeClr val="bg1"/>
                </a:solidFill>
              </a:rPr>
              <a:t>chiều</a:t>
            </a:r>
            <a:r>
              <a:rPr lang="fr-FR" sz="2400" dirty="0">
                <a:solidFill>
                  <a:schemeClr val="bg1"/>
                </a:solidFill>
              </a:rPr>
              <a:t> </a:t>
            </a:r>
            <a:r>
              <a:rPr lang="fr-FR" sz="2400" dirty="0" err="1">
                <a:solidFill>
                  <a:schemeClr val="bg1"/>
                </a:solidFill>
              </a:rPr>
              <a:t>rộng</a:t>
            </a:r>
            <a:r>
              <a:rPr lang="fr-FR" sz="2400" dirty="0">
                <a:solidFill>
                  <a:schemeClr val="bg1"/>
                </a:solidFill>
              </a:rPr>
              <a:t> 3,6m </a:t>
            </a:r>
            <a:r>
              <a:rPr lang="fr-FR" sz="2400" dirty="0" err="1">
                <a:solidFill>
                  <a:schemeClr val="bg1"/>
                </a:solidFill>
              </a:rPr>
              <a:t>và</a:t>
            </a:r>
            <a:r>
              <a:rPr lang="fr-FR" sz="2400" dirty="0">
                <a:solidFill>
                  <a:schemeClr val="bg1"/>
                </a:solidFill>
              </a:rPr>
              <a:t> </a:t>
            </a:r>
            <a:r>
              <a:rPr lang="fr-FR" sz="2400" dirty="0" err="1">
                <a:solidFill>
                  <a:schemeClr val="bg1"/>
                </a:solidFill>
              </a:rPr>
              <a:t>chiều</a:t>
            </a:r>
            <a:r>
              <a:rPr lang="fr-FR" sz="2400" dirty="0">
                <a:solidFill>
                  <a:schemeClr val="bg1"/>
                </a:solidFill>
              </a:rPr>
              <a:t> </a:t>
            </a:r>
            <a:r>
              <a:rPr lang="fr-FR" sz="2400" dirty="0" err="1">
                <a:solidFill>
                  <a:schemeClr val="bg1"/>
                </a:solidFill>
              </a:rPr>
              <a:t>cao</a:t>
            </a:r>
            <a:r>
              <a:rPr lang="fr-FR" sz="2400" dirty="0">
                <a:solidFill>
                  <a:schemeClr val="bg1"/>
                </a:solidFill>
              </a:rPr>
              <a:t> 3,8m. </a:t>
            </a:r>
            <a:r>
              <a:rPr lang="fr-FR" sz="2400" dirty="0" err="1">
                <a:solidFill>
                  <a:schemeClr val="bg1"/>
                </a:solidFill>
              </a:rPr>
              <a:t>Người</a:t>
            </a:r>
            <a:r>
              <a:rPr lang="fr-FR" sz="2400" dirty="0">
                <a:solidFill>
                  <a:schemeClr val="bg1"/>
                </a:solidFill>
              </a:rPr>
              <a:t> ta </a:t>
            </a:r>
            <a:r>
              <a:rPr lang="fr-FR" sz="2400" dirty="0" err="1">
                <a:solidFill>
                  <a:schemeClr val="bg1"/>
                </a:solidFill>
              </a:rPr>
              <a:t>muốn</a:t>
            </a:r>
            <a:r>
              <a:rPr lang="fr-FR" sz="2400" dirty="0">
                <a:solidFill>
                  <a:schemeClr val="bg1"/>
                </a:solidFill>
              </a:rPr>
              <a:t> </a:t>
            </a:r>
            <a:r>
              <a:rPr lang="fr-FR" sz="2400" dirty="0" err="1">
                <a:solidFill>
                  <a:schemeClr val="bg1"/>
                </a:solidFill>
              </a:rPr>
              <a:t>quét</a:t>
            </a:r>
            <a:r>
              <a:rPr lang="fr-FR" sz="2400" dirty="0">
                <a:solidFill>
                  <a:schemeClr val="bg1"/>
                </a:solidFill>
              </a:rPr>
              <a:t> </a:t>
            </a:r>
            <a:r>
              <a:rPr lang="fr-FR" sz="2400" dirty="0" err="1">
                <a:solidFill>
                  <a:schemeClr val="bg1"/>
                </a:solidFill>
              </a:rPr>
              <a:t>vôi</a:t>
            </a:r>
            <a:r>
              <a:rPr lang="fr-FR" sz="2400" dirty="0">
                <a:solidFill>
                  <a:schemeClr val="bg1"/>
                </a:solidFill>
              </a:rPr>
              <a:t> </a:t>
            </a:r>
            <a:r>
              <a:rPr lang="fr-FR" sz="2400" dirty="0" err="1">
                <a:solidFill>
                  <a:schemeClr val="bg1"/>
                </a:solidFill>
              </a:rPr>
              <a:t>các</a:t>
            </a:r>
            <a:r>
              <a:rPr lang="fr-FR" sz="2400" dirty="0">
                <a:solidFill>
                  <a:schemeClr val="bg1"/>
                </a:solidFill>
              </a:rPr>
              <a:t> </a:t>
            </a:r>
            <a:r>
              <a:rPr lang="fr-FR" sz="2400" dirty="0" err="1">
                <a:solidFill>
                  <a:schemeClr val="bg1"/>
                </a:solidFill>
              </a:rPr>
              <a:t>bức</a:t>
            </a:r>
            <a:r>
              <a:rPr lang="fr-FR" sz="2400" dirty="0">
                <a:solidFill>
                  <a:schemeClr val="bg1"/>
                </a:solidFill>
              </a:rPr>
              <a:t> </a:t>
            </a:r>
            <a:r>
              <a:rPr lang="fr-FR" sz="2400" dirty="0" err="1">
                <a:solidFill>
                  <a:schemeClr val="bg1"/>
                </a:solidFill>
              </a:rPr>
              <a:t>tường</a:t>
            </a:r>
            <a:r>
              <a:rPr lang="fr-FR" sz="2400" dirty="0">
                <a:solidFill>
                  <a:schemeClr val="bg1"/>
                </a:solidFill>
              </a:rPr>
              <a:t> </a:t>
            </a:r>
            <a:r>
              <a:rPr lang="fr-FR" sz="2400" dirty="0" err="1">
                <a:solidFill>
                  <a:schemeClr val="bg1"/>
                </a:solidFill>
              </a:rPr>
              <a:t>xung</a:t>
            </a:r>
            <a:r>
              <a:rPr lang="fr-FR" sz="2400" dirty="0">
                <a:solidFill>
                  <a:schemeClr val="bg1"/>
                </a:solidFill>
              </a:rPr>
              <a:t> </a:t>
            </a:r>
            <a:r>
              <a:rPr lang="fr-FR" sz="2400" dirty="0" err="1">
                <a:solidFill>
                  <a:schemeClr val="bg1"/>
                </a:solidFill>
              </a:rPr>
              <a:t>quanh</a:t>
            </a:r>
            <a:r>
              <a:rPr lang="fr-FR" sz="2400" dirty="0">
                <a:solidFill>
                  <a:schemeClr val="bg1"/>
                </a:solidFill>
              </a:rPr>
              <a:t> </a:t>
            </a:r>
            <a:r>
              <a:rPr lang="fr-FR" sz="2400" dirty="0" err="1">
                <a:solidFill>
                  <a:schemeClr val="bg1"/>
                </a:solidFill>
              </a:rPr>
              <a:t>và</a:t>
            </a:r>
            <a:r>
              <a:rPr lang="fr-FR" sz="2400" dirty="0">
                <a:solidFill>
                  <a:schemeClr val="bg1"/>
                </a:solidFill>
              </a:rPr>
              <a:t> </a:t>
            </a:r>
            <a:r>
              <a:rPr lang="fr-FR" sz="2400" dirty="0" err="1">
                <a:solidFill>
                  <a:schemeClr val="bg1"/>
                </a:solidFill>
              </a:rPr>
              <a:t>trần</a:t>
            </a:r>
            <a:r>
              <a:rPr lang="fr-FR" sz="2400" dirty="0">
                <a:solidFill>
                  <a:schemeClr val="bg1"/>
                </a:solidFill>
              </a:rPr>
              <a:t> </a:t>
            </a:r>
            <a:r>
              <a:rPr lang="fr-FR" sz="2400" dirty="0" err="1">
                <a:solidFill>
                  <a:schemeClr val="bg1"/>
                </a:solidFill>
              </a:rPr>
              <a:t>của</a:t>
            </a:r>
            <a:r>
              <a:rPr lang="fr-FR" sz="2400" dirty="0">
                <a:solidFill>
                  <a:schemeClr val="bg1"/>
                </a:solidFill>
              </a:rPr>
              <a:t> </a:t>
            </a:r>
            <a:r>
              <a:rPr lang="fr-FR" sz="2400" dirty="0" err="1">
                <a:solidFill>
                  <a:schemeClr val="bg1"/>
                </a:solidFill>
              </a:rPr>
              <a:t>căn</a:t>
            </a:r>
            <a:r>
              <a:rPr lang="fr-FR" sz="2400" dirty="0">
                <a:solidFill>
                  <a:schemeClr val="bg1"/>
                </a:solidFill>
              </a:rPr>
              <a:t> </a:t>
            </a:r>
            <a:r>
              <a:rPr lang="fr-FR" sz="2400" dirty="0" err="1">
                <a:solidFill>
                  <a:schemeClr val="bg1"/>
                </a:solidFill>
              </a:rPr>
              <a:t>phòng</a:t>
            </a:r>
            <a:r>
              <a:rPr lang="fr-FR" sz="2400" dirty="0">
                <a:solidFill>
                  <a:schemeClr val="bg1"/>
                </a:solidFill>
              </a:rPr>
              <a:t> </a:t>
            </a:r>
            <a:r>
              <a:rPr lang="fr-FR" sz="2400" dirty="0" err="1">
                <a:solidFill>
                  <a:schemeClr val="bg1"/>
                </a:solidFill>
              </a:rPr>
              <a:t>đó</a:t>
            </a:r>
            <a:r>
              <a:rPr lang="fr-FR" sz="2400" dirty="0">
                <a:solidFill>
                  <a:schemeClr val="bg1"/>
                </a:solidFill>
              </a:rPr>
              <a:t>. </a:t>
            </a:r>
            <a:r>
              <a:rPr lang="en-US" sz="2400" dirty="0">
                <a:solidFill>
                  <a:schemeClr val="bg1"/>
                </a:solidFill>
              </a:rPr>
              <a:t/>
            </a:r>
            <a:br>
              <a:rPr lang="en-US" sz="2400" dirty="0">
                <a:solidFill>
                  <a:schemeClr val="bg1"/>
                </a:solidFill>
              </a:rPr>
            </a:br>
            <a:r>
              <a:rPr lang="fr-FR" sz="2400" dirty="0" err="1">
                <a:solidFill>
                  <a:schemeClr val="bg1"/>
                </a:solidFill>
              </a:rPr>
              <a:t>Hỏi</a:t>
            </a:r>
            <a:r>
              <a:rPr lang="fr-FR" sz="2400" dirty="0">
                <a:solidFill>
                  <a:schemeClr val="bg1"/>
                </a:solidFill>
              </a:rPr>
              <a:t> </a:t>
            </a:r>
            <a:r>
              <a:rPr lang="fr-FR" sz="2400" dirty="0" err="1">
                <a:solidFill>
                  <a:schemeClr val="bg1"/>
                </a:solidFill>
              </a:rPr>
              <a:t>diện</a:t>
            </a:r>
            <a:r>
              <a:rPr lang="fr-FR" sz="2400" dirty="0">
                <a:solidFill>
                  <a:schemeClr val="bg1"/>
                </a:solidFill>
              </a:rPr>
              <a:t> </a:t>
            </a:r>
            <a:r>
              <a:rPr lang="fr-FR" sz="2400" dirty="0" err="1">
                <a:solidFill>
                  <a:schemeClr val="bg1"/>
                </a:solidFill>
              </a:rPr>
              <a:t>tích</a:t>
            </a:r>
            <a:r>
              <a:rPr lang="fr-FR" sz="2400" dirty="0">
                <a:solidFill>
                  <a:schemeClr val="bg1"/>
                </a:solidFill>
              </a:rPr>
              <a:t> </a:t>
            </a:r>
            <a:r>
              <a:rPr lang="fr-FR" sz="2400" dirty="0" err="1">
                <a:solidFill>
                  <a:schemeClr val="bg1"/>
                </a:solidFill>
              </a:rPr>
              <a:t>cần</a:t>
            </a:r>
            <a:r>
              <a:rPr lang="fr-FR" sz="2400" dirty="0">
                <a:solidFill>
                  <a:schemeClr val="bg1"/>
                </a:solidFill>
              </a:rPr>
              <a:t> </a:t>
            </a:r>
            <a:r>
              <a:rPr lang="fr-FR" sz="2400" dirty="0" err="1">
                <a:solidFill>
                  <a:schemeClr val="bg1"/>
                </a:solidFill>
              </a:rPr>
              <a:t>quét</a:t>
            </a:r>
            <a:r>
              <a:rPr lang="fr-FR" sz="2400" dirty="0">
                <a:solidFill>
                  <a:schemeClr val="bg1"/>
                </a:solidFill>
              </a:rPr>
              <a:t> </a:t>
            </a:r>
            <a:r>
              <a:rPr lang="fr-FR" sz="2400" dirty="0" err="1">
                <a:solidFill>
                  <a:schemeClr val="bg1"/>
                </a:solidFill>
              </a:rPr>
              <a:t>vôi</a:t>
            </a:r>
            <a:r>
              <a:rPr lang="fr-FR" sz="2400" dirty="0">
                <a:solidFill>
                  <a:schemeClr val="bg1"/>
                </a:solidFill>
              </a:rPr>
              <a:t> là </a:t>
            </a:r>
            <a:r>
              <a:rPr lang="fr-FR" sz="2400" dirty="0" err="1">
                <a:solidFill>
                  <a:schemeClr val="bg1"/>
                </a:solidFill>
              </a:rPr>
              <a:t>bao</a:t>
            </a:r>
            <a:r>
              <a:rPr lang="fr-FR" sz="2400" dirty="0">
                <a:solidFill>
                  <a:schemeClr val="bg1"/>
                </a:solidFill>
              </a:rPr>
              <a:t> </a:t>
            </a:r>
            <a:r>
              <a:rPr lang="fr-FR" sz="2400" dirty="0" err="1">
                <a:solidFill>
                  <a:schemeClr val="bg1"/>
                </a:solidFill>
              </a:rPr>
              <a:t>nhiêu</a:t>
            </a:r>
            <a:r>
              <a:rPr lang="fr-FR" sz="2400" dirty="0">
                <a:solidFill>
                  <a:schemeClr val="bg1"/>
                </a:solidFill>
              </a:rPr>
              <a:t> </a:t>
            </a:r>
            <a:r>
              <a:rPr lang="fr-FR" sz="2400" dirty="0" err="1">
                <a:solidFill>
                  <a:schemeClr val="bg1"/>
                </a:solidFill>
              </a:rPr>
              <a:t>mét</a:t>
            </a:r>
            <a:r>
              <a:rPr lang="fr-FR" sz="2400" dirty="0">
                <a:solidFill>
                  <a:schemeClr val="bg1"/>
                </a:solidFill>
              </a:rPr>
              <a:t> </a:t>
            </a:r>
            <a:r>
              <a:rPr lang="fr-FR" sz="2400" dirty="0" err="1">
                <a:solidFill>
                  <a:schemeClr val="bg1"/>
                </a:solidFill>
              </a:rPr>
              <a:t>vuông</a:t>
            </a:r>
            <a:r>
              <a:rPr lang="fr-FR" sz="2400" dirty="0">
                <a:solidFill>
                  <a:schemeClr val="bg1"/>
                </a:solidFill>
              </a:rPr>
              <a:t>, </a:t>
            </a:r>
            <a:r>
              <a:rPr lang="fr-FR" sz="2400" dirty="0" err="1">
                <a:solidFill>
                  <a:schemeClr val="bg1"/>
                </a:solidFill>
              </a:rPr>
              <a:t>biết</a:t>
            </a:r>
            <a:r>
              <a:rPr lang="fr-FR" sz="2400" dirty="0">
                <a:solidFill>
                  <a:schemeClr val="bg1"/>
                </a:solidFill>
              </a:rPr>
              <a:t> </a:t>
            </a:r>
            <a:r>
              <a:rPr lang="fr-FR" sz="2400" dirty="0" err="1">
                <a:solidFill>
                  <a:schemeClr val="bg1"/>
                </a:solidFill>
              </a:rPr>
              <a:t>tổng</a:t>
            </a:r>
            <a:r>
              <a:rPr lang="fr-FR" sz="2400" dirty="0">
                <a:solidFill>
                  <a:schemeClr val="bg1"/>
                </a:solidFill>
              </a:rPr>
              <a:t> </a:t>
            </a:r>
            <a:r>
              <a:rPr lang="fr-FR" sz="2400" dirty="0" err="1">
                <a:solidFill>
                  <a:schemeClr val="bg1"/>
                </a:solidFill>
              </a:rPr>
              <a:t>diện</a:t>
            </a:r>
            <a:r>
              <a:rPr lang="fr-FR" sz="2400" dirty="0">
                <a:solidFill>
                  <a:schemeClr val="bg1"/>
                </a:solidFill>
              </a:rPr>
              <a:t> </a:t>
            </a:r>
            <a:r>
              <a:rPr lang="fr-FR" sz="2400" dirty="0" err="1">
                <a:solidFill>
                  <a:schemeClr val="bg1"/>
                </a:solidFill>
              </a:rPr>
              <a:t>tích</a:t>
            </a:r>
            <a:r>
              <a:rPr lang="fr-FR" sz="2400" dirty="0">
                <a:solidFill>
                  <a:schemeClr val="bg1"/>
                </a:solidFill>
              </a:rPr>
              <a:t> </a:t>
            </a:r>
            <a:r>
              <a:rPr lang="fr-FR" sz="2400" dirty="0" err="1">
                <a:solidFill>
                  <a:schemeClr val="bg1"/>
                </a:solidFill>
              </a:rPr>
              <a:t>các</a:t>
            </a:r>
            <a:r>
              <a:rPr lang="fr-FR" sz="2400" dirty="0">
                <a:solidFill>
                  <a:schemeClr val="bg1"/>
                </a:solidFill>
              </a:rPr>
              <a:t> </a:t>
            </a:r>
            <a:r>
              <a:rPr lang="fr-FR" sz="2400" dirty="0" err="1">
                <a:solidFill>
                  <a:schemeClr val="bg1"/>
                </a:solidFill>
              </a:rPr>
              <a:t>cửa</a:t>
            </a:r>
            <a:r>
              <a:rPr lang="fr-FR" sz="2400" dirty="0">
                <a:solidFill>
                  <a:schemeClr val="bg1"/>
                </a:solidFill>
              </a:rPr>
              <a:t> </a:t>
            </a:r>
            <a:r>
              <a:rPr lang="fr-FR" sz="2400" dirty="0" err="1">
                <a:solidFill>
                  <a:schemeClr val="bg1"/>
                </a:solidFill>
              </a:rPr>
              <a:t>bằng</a:t>
            </a:r>
            <a:r>
              <a:rPr lang="fr-FR" sz="2400" dirty="0">
                <a:solidFill>
                  <a:schemeClr val="bg1"/>
                </a:solidFill>
              </a:rPr>
              <a:t> 8m</a:t>
            </a:r>
            <a:r>
              <a:rPr lang="fr-FR" sz="2400" baseline="30000" dirty="0">
                <a:solidFill>
                  <a:schemeClr val="bg1"/>
                </a:solidFill>
              </a:rPr>
              <a:t>2 </a:t>
            </a:r>
            <a:r>
              <a:rPr lang="fr-FR" sz="2400" dirty="0">
                <a:solidFill>
                  <a:schemeClr val="bg1"/>
                </a:solidFill>
              </a:rPr>
              <a:t>? (</a:t>
            </a:r>
            <a:r>
              <a:rPr lang="fr-FR" sz="2400" dirty="0" err="1">
                <a:solidFill>
                  <a:schemeClr val="bg1"/>
                </a:solidFill>
              </a:rPr>
              <a:t>Chỉ</a:t>
            </a:r>
            <a:r>
              <a:rPr lang="fr-FR" sz="2400" dirty="0">
                <a:solidFill>
                  <a:schemeClr val="bg1"/>
                </a:solidFill>
              </a:rPr>
              <a:t> </a:t>
            </a:r>
            <a:r>
              <a:rPr lang="fr-FR" sz="2400" dirty="0" err="1">
                <a:solidFill>
                  <a:schemeClr val="bg1"/>
                </a:solidFill>
              </a:rPr>
              <a:t>quét</a:t>
            </a:r>
            <a:r>
              <a:rPr lang="fr-FR" sz="2400" dirty="0">
                <a:solidFill>
                  <a:schemeClr val="bg1"/>
                </a:solidFill>
              </a:rPr>
              <a:t> </a:t>
            </a:r>
            <a:r>
              <a:rPr lang="fr-FR" sz="2400" dirty="0" err="1">
                <a:solidFill>
                  <a:schemeClr val="bg1"/>
                </a:solidFill>
              </a:rPr>
              <a:t>vôi</a:t>
            </a:r>
            <a:r>
              <a:rPr lang="fr-FR" sz="2400" dirty="0">
                <a:solidFill>
                  <a:schemeClr val="bg1"/>
                </a:solidFill>
              </a:rPr>
              <a:t> </a:t>
            </a:r>
            <a:r>
              <a:rPr lang="fr-FR" sz="2400" dirty="0" err="1">
                <a:solidFill>
                  <a:schemeClr val="bg1"/>
                </a:solidFill>
              </a:rPr>
              <a:t>bên</a:t>
            </a:r>
            <a:r>
              <a:rPr lang="fr-FR" sz="2400" dirty="0">
                <a:solidFill>
                  <a:schemeClr val="bg1"/>
                </a:solidFill>
              </a:rPr>
              <a:t> </a:t>
            </a:r>
            <a:r>
              <a:rPr lang="fr-FR" sz="2400" dirty="0" err="1">
                <a:solidFill>
                  <a:schemeClr val="bg1"/>
                </a:solidFill>
              </a:rPr>
              <a:t>trong</a:t>
            </a:r>
            <a:r>
              <a:rPr lang="fr-FR" sz="2400" dirty="0">
                <a:solidFill>
                  <a:schemeClr val="bg1"/>
                </a:solidFill>
              </a:rPr>
              <a:t> </a:t>
            </a:r>
            <a:r>
              <a:rPr lang="fr-FR" sz="2400" dirty="0" err="1">
                <a:solidFill>
                  <a:schemeClr val="bg1"/>
                </a:solidFill>
              </a:rPr>
              <a:t>phòng</a:t>
            </a:r>
            <a:r>
              <a:rPr lang="fr-FR" sz="2400" dirty="0">
                <a:solidFill>
                  <a:schemeClr val="bg1"/>
                </a:solidFill>
              </a:rPr>
              <a:t>).</a:t>
            </a:r>
            <a:endParaRPr lang="en-US" sz="2400" dirty="0">
              <a:solidFill>
                <a:schemeClr val="bg1"/>
              </a:solidFill>
            </a:endParaRPr>
          </a:p>
        </p:txBody>
      </p:sp>
      <p:sp>
        <p:nvSpPr>
          <p:cNvPr id="3" name="TextBox 2"/>
          <p:cNvSpPr txBox="1"/>
          <p:nvPr/>
        </p:nvSpPr>
        <p:spPr>
          <a:xfrm>
            <a:off x="228600" y="2362200"/>
            <a:ext cx="8305800" cy="523220"/>
          </a:xfrm>
          <a:prstGeom prst="rect">
            <a:avLst/>
          </a:prstGeom>
          <a:noFill/>
        </p:spPr>
        <p:txBody>
          <a:bodyPr wrap="square" rtlCol="0">
            <a:spAutoFit/>
          </a:bodyPr>
          <a:lstStyle/>
          <a:p>
            <a:r>
              <a:rPr lang="en-US" sz="2800" dirty="0" smtClean="0">
                <a:solidFill>
                  <a:srgbClr val="FFFF00"/>
                </a:solidFill>
              </a:rPr>
              <a:t>- </a:t>
            </a:r>
            <a:r>
              <a:rPr lang="en-US" sz="2800" dirty="0" err="1" smtClean="0">
                <a:solidFill>
                  <a:srgbClr val="FFFF00"/>
                </a:solidFill>
              </a:rPr>
              <a:t>Tính</a:t>
            </a:r>
            <a:r>
              <a:rPr lang="en-US" sz="2800" dirty="0" smtClean="0">
                <a:solidFill>
                  <a:srgbClr val="FFFF00"/>
                </a:solidFill>
              </a:rPr>
              <a:t> </a:t>
            </a:r>
            <a:r>
              <a:rPr lang="en-US" sz="2800" dirty="0" err="1" smtClean="0">
                <a:solidFill>
                  <a:srgbClr val="FFFF00"/>
                </a:solidFill>
              </a:rPr>
              <a:t>diện</a:t>
            </a:r>
            <a:r>
              <a:rPr lang="en-US" sz="2800" dirty="0" smtClean="0">
                <a:solidFill>
                  <a:srgbClr val="FFFF00"/>
                </a:solidFill>
              </a:rPr>
              <a:t> </a:t>
            </a:r>
            <a:r>
              <a:rPr lang="en-US" sz="2800" dirty="0" err="1" smtClean="0">
                <a:solidFill>
                  <a:srgbClr val="FFFF00"/>
                </a:solidFill>
              </a:rPr>
              <a:t>tích</a:t>
            </a:r>
            <a:r>
              <a:rPr lang="en-US" sz="2800" dirty="0" smtClean="0">
                <a:solidFill>
                  <a:srgbClr val="FFFF00"/>
                </a:solidFill>
              </a:rPr>
              <a:t> </a:t>
            </a:r>
            <a:r>
              <a:rPr lang="en-US" sz="2800" dirty="0" err="1" smtClean="0">
                <a:solidFill>
                  <a:srgbClr val="FFFF00"/>
                </a:solidFill>
              </a:rPr>
              <a:t>xung</a:t>
            </a:r>
            <a:r>
              <a:rPr lang="en-US" sz="2800" dirty="0" smtClean="0">
                <a:solidFill>
                  <a:srgbClr val="FFFF00"/>
                </a:solidFill>
              </a:rPr>
              <a:t> </a:t>
            </a:r>
            <a:r>
              <a:rPr lang="en-US" sz="2800" dirty="0" err="1" smtClean="0">
                <a:solidFill>
                  <a:srgbClr val="FFFF00"/>
                </a:solidFill>
              </a:rPr>
              <a:t>quanh</a:t>
            </a:r>
            <a:r>
              <a:rPr lang="en-US" sz="2800" dirty="0" smtClean="0">
                <a:solidFill>
                  <a:srgbClr val="FFFF00"/>
                </a:solidFill>
              </a:rPr>
              <a:t> </a:t>
            </a:r>
            <a:r>
              <a:rPr lang="en-US" sz="2800" dirty="0" err="1" smtClean="0">
                <a:solidFill>
                  <a:srgbClr val="FFFF00"/>
                </a:solidFill>
              </a:rPr>
              <a:t>của</a:t>
            </a:r>
            <a:r>
              <a:rPr lang="en-US" sz="2800" dirty="0" smtClean="0">
                <a:solidFill>
                  <a:srgbClr val="FFFF00"/>
                </a:solidFill>
              </a:rPr>
              <a:t> </a:t>
            </a:r>
            <a:r>
              <a:rPr lang="en-US" sz="2800" dirty="0" err="1" smtClean="0">
                <a:solidFill>
                  <a:srgbClr val="FFFF00"/>
                </a:solidFill>
              </a:rPr>
              <a:t>căn</a:t>
            </a:r>
            <a:r>
              <a:rPr lang="en-US" sz="2800" dirty="0" smtClean="0">
                <a:solidFill>
                  <a:srgbClr val="FFFF00"/>
                </a:solidFill>
              </a:rPr>
              <a:t> </a:t>
            </a:r>
            <a:r>
              <a:rPr lang="en-US" sz="2800" dirty="0" err="1" smtClean="0">
                <a:solidFill>
                  <a:srgbClr val="FFFF00"/>
                </a:solidFill>
              </a:rPr>
              <a:t>phòng</a:t>
            </a:r>
            <a:r>
              <a:rPr lang="en-US" sz="2800" dirty="0" smtClean="0">
                <a:solidFill>
                  <a:srgbClr val="FFFF00"/>
                </a:solidFill>
              </a:rPr>
              <a:t>: </a:t>
            </a:r>
            <a:endParaRPr lang="en-US" sz="2800" dirty="0">
              <a:solidFill>
                <a:srgbClr val="FFFF00"/>
              </a:solidFill>
            </a:endParaRPr>
          </a:p>
        </p:txBody>
      </p:sp>
      <p:sp>
        <p:nvSpPr>
          <p:cNvPr id="4" name="TextBox 3"/>
          <p:cNvSpPr txBox="1"/>
          <p:nvPr/>
        </p:nvSpPr>
        <p:spPr>
          <a:xfrm>
            <a:off x="228600" y="3896380"/>
            <a:ext cx="4457700" cy="523220"/>
          </a:xfrm>
          <a:prstGeom prst="rect">
            <a:avLst/>
          </a:prstGeom>
          <a:noFill/>
        </p:spPr>
        <p:txBody>
          <a:bodyPr wrap="square" rtlCol="0">
            <a:spAutoFit/>
          </a:bodyPr>
          <a:lstStyle/>
          <a:p>
            <a:r>
              <a:rPr lang="en-US" sz="2800" dirty="0" smtClean="0">
                <a:solidFill>
                  <a:srgbClr val="FFFF00"/>
                </a:solidFill>
              </a:rPr>
              <a:t>- </a:t>
            </a:r>
            <a:r>
              <a:rPr lang="en-US" sz="2800" dirty="0" err="1" smtClean="0">
                <a:solidFill>
                  <a:srgbClr val="FFFF00"/>
                </a:solidFill>
              </a:rPr>
              <a:t>Tính</a:t>
            </a:r>
            <a:r>
              <a:rPr lang="en-US" sz="2800" dirty="0" smtClean="0">
                <a:solidFill>
                  <a:srgbClr val="FFFF00"/>
                </a:solidFill>
              </a:rPr>
              <a:t> </a:t>
            </a:r>
            <a:r>
              <a:rPr lang="en-US" sz="2800" dirty="0" err="1" smtClean="0">
                <a:solidFill>
                  <a:srgbClr val="FFFF00"/>
                </a:solidFill>
              </a:rPr>
              <a:t>diện</a:t>
            </a:r>
            <a:r>
              <a:rPr lang="en-US" sz="2800" dirty="0" smtClean="0">
                <a:solidFill>
                  <a:srgbClr val="FFFF00"/>
                </a:solidFill>
              </a:rPr>
              <a:t> </a:t>
            </a:r>
            <a:r>
              <a:rPr lang="en-US" sz="2800" dirty="0" err="1" smtClean="0">
                <a:solidFill>
                  <a:srgbClr val="FFFF00"/>
                </a:solidFill>
              </a:rPr>
              <a:t>tích</a:t>
            </a:r>
            <a:r>
              <a:rPr lang="en-US" sz="2800" dirty="0" smtClean="0">
                <a:solidFill>
                  <a:srgbClr val="FFFF00"/>
                </a:solidFill>
              </a:rPr>
              <a:t> </a:t>
            </a:r>
            <a:r>
              <a:rPr lang="en-US" sz="2800" dirty="0" err="1" smtClean="0">
                <a:solidFill>
                  <a:srgbClr val="FFFF00"/>
                </a:solidFill>
              </a:rPr>
              <a:t>trần</a:t>
            </a:r>
            <a:r>
              <a:rPr lang="en-US" sz="2800" dirty="0" smtClean="0">
                <a:solidFill>
                  <a:srgbClr val="FFFF00"/>
                </a:solidFill>
              </a:rPr>
              <a:t> </a:t>
            </a:r>
            <a:r>
              <a:rPr lang="en-US" sz="2800" dirty="0" err="1" smtClean="0">
                <a:solidFill>
                  <a:srgbClr val="FFFF00"/>
                </a:solidFill>
              </a:rPr>
              <a:t>nhà</a:t>
            </a:r>
            <a:r>
              <a:rPr lang="en-US" sz="2800" dirty="0" smtClean="0">
                <a:solidFill>
                  <a:srgbClr val="FFFF00"/>
                </a:solidFill>
              </a:rPr>
              <a:t> : </a:t>
            </a:r>
            <a:endParaRPr lang="en-US" sz="2800" dirty="0">
              <a:solidFill>
                <a:srgbClr val="FFFF00"/>
              </a:solidFill>
            </a:endParaRPr>
          </a:p>
        </p:txBody>
      </p:sp>
      <p:sp>
        <p:nvSpPr>
          <p:cNvPr id="5" name="TextBox 4"/>
          <p:cNvSpPr txBox="1"/>
          <p:nvPr/>
        </p:nvSpPr>
        <p:spPr>
          <a:xfrm>
            <a:off x="76200" y="5039380"/>
            <a:ext cx="8305800" cy="523220"/>
          </a:xfrm>
          <a:prstGeom prst="rect">
            <a:avLst/>
          </a:prstGeom>
          <a:noFill/>
        </p:spPr>
        <p:txBody>
          <a:bodyPr wrap="square" rtlCol="0">
            <a:spAutoFit/>
          </a:bodyPr>
          <a:lstStyle/>
          <a:p>
            <a:r>
              <a:rPr lang="en-US" sz="2800" dirty="0" smtClean="0">
                <a:solidFill>
                  <a:srgbClr val="FFFF00"/>
                </a:solidFill>
              </a:rPr>
              <a:t>- </a:t>
            </a:r>
            <a:r>
              <a:rPr lang="en-US" sz="2800" dirty="0" err="1" smtClean="0">
                <a:solidFill>
                  <a:srgbClr val="FFFF00"/>
                </a:solidFill>
              </a:rPr>
              <a:t>Tính</a:t>
            </a:r>
            <a:r>
              <a:rPr lang="en-US" sz="2800" dirty="0" smtClean="0">
                <a:solidFill>
                  <a:srgbClr val="FFFF00"/>
                </a:solidFill>
              </a:rPr>
              <a:t> </a:t>
            </a:r>
            <a:r>
              <a:rPr lang="en-US" sz="2800" dirty="0" err="1" smtClean="0">
                <a:solidFill>
                  <a:srgbClr val="FFFF00"/>
                </a:solidFill>
              </a:rPr>
              <a:t>diện</a:t>
            </a:r>
            <a:r>
              <a:rPr lang="en-US" sz="2800" dirty="0" smtClean="0">
                <a:solidFill>
                  <a:srgbClr val="FFFF00"/>
                </a:solidFill>
              </a:rPr>
              <a:t> </a:t>
            </a:r>
            <a:r>
              <a:rPr lang="en-US" sz="2800" dirty="0" err="1" smtClean="0">
                <a:solidFill>
                  <a:srgbClr val="FFFF00"/>
                </a:solidFill>
              </a:rPr>
              <a:t>tích</a:t>
            </a:r>
            <a:r>
              <a:rPr lang="en-US" sz="2800" dirty="0" smtClean="0">
                <a:solidFill>
                  <a:srgbClr val="FFFF00"/>
                </a:solidFill>
              </a:rPr>
              <a:t> </a:t>
            </a:r>
            <a:r>
              <a:rPr lang="en-US" sz="2800" dirty="0" err="1" smtClean="0">
                <a:solidFill>
                  <a:srgbClr val="FFFF00"/>
                </a:solidFill>
              </a:rPr>
              <a:t>cần</a:t>
            </a:r>
            <a:r>
              <a:rPr lang="en-US" sz="2800" dirty="0" smtClean="0">
                <a:solidFill>
                  <a:srgbClr val="FFFF00"/>
                </a:solidFill>
              </a:rPr>
              <a:t> </a:t>
            </a:r>
            <a:r>
              <a:rPr lang="en-US" sz="2800" dirty="0" err="1" smtClean="0">
                <a:solidFill>
                  <a:srgbClr val="FFFF00"/>
                </a:solidFill>
              </a:rPr>
              <a:t>quét</a:t>
            </a:r>
            <a:r>
              <a:rPr lang="en-US" sz="2800" dirty="0" smtClean="0">
                <a:solidFill>
                  <a:srgbClr val="FFFF00"/>
                </a:solidFill>
              </a:rPr>
              <a:t> </a:t>
            </a:r>
            <a:r>
              <a:rPr lang="en-US" sz="2800" dirty="0" err="1" smtClean="0">
                <a:solidFill>
                  <a:srgbClr val="FFFF00"/>
                </a:solidFill>
              </a:rPr>
              <a:t>vôi</a:t>
            </a:r>
            <a:r>
              <a:rPr lang="en-US" sz="2800" dirty="0" smtClean="0">
                <a:solidFill>
                  <a:srgbClr val="FFFF00"/>
                </a:solidFill>
              </a:rPr>
              <a:t> </a:t>
            </a:r>
            <a:r>
              <a:rPr lang="en-US" sz="2800" dirty="0" err="1" smtClean="0">
                <a:solidFill>
                  <a:srgbClr val="FFFF00"/>
                </a:solidFill>
              </a:rPr>
              <a:t>của</a:t>
            </a:r>
            <a:r>
              <a:rPr lang="en-US" sz="2800" dirty="0" smtClean="0">
                <a:solidFill>
                  <a:srgbClr val="FFFF00"/>
                </a:solidFill>
              </a:rPr>
              <a:t> </a:t>
            </a:r>
            <a:r>
              <a:rPr lang="en-US" sz="2800" dirty="0" err="1" smtClean="0">
                <a:solidFill>
                  <a:srgbClr val="FFFF00"/>
                </a:solidFill>
              </a:rPr>
              <a:t>căn</a:t>
            </a:r>
            <a:r>
              <a:rPr lang="en-US" sz="2800" dirty="0" smtClean="0">
                <a:solidFill>
                  <a:srgbClr val="FFFF00"/>
                </a:solidFill>
              </a:rPr>
              <a:t> </a:t>
            </a:r>
            <a:r>
              <a:rPr lang="en-US" sz="2800" dirty="0" err="1" smtClean="0">
                <a:solidFill>
                  <a:srgbClr val="FFFF00"/>
                </a:solidFill>
              </a:rPr>
              <a:t>phòng</a:t>
            </a:r>
            <a:r>
              <a:rPr lang="en-US" sz="2800" dirty="0" smtClean="0">
                <a:solidFill>
                  <a:srgbClr val="FFFF00"/>
                </a:solidFill>
              </a:rPr>
              <a:t>: </a:t>
            </a:r>
            <a:endParaRPr lang="en-US" sz="2800" dirty="0">
              <a:solidFill>
                <a:srgbClr val="FFFF00"/>
              </a:solidFill>
            </a:endParaRPr>
          </a:p>
        </p:txBody>
      </p:sp>
      <p:sp>
        <p:nvSpPr>
          <p:cNvPr id="6" name="TextBox 5"/>
          <p:cNvSpPr txBox="1"/>
          <p:nvPr/>
        </p:nvSpPr>
        <p:spPr>
          <a:xfrm>
            <a:off x="6324600" y="5105400"/>
            <a:ext cx="8305800" cy="400110"/>
          </a:xfrm>
          <a:prstGeom prst="rect">
            <a:avLst/>
          </a:prstGeom>
          <a:noFill/>
        </p:spPr>
        <p:txBody>
          <a:bodyPr wrap="square" rtlCol="0">
            <a:spAutoFit/>
          </a:bodyPr>
          <a:lstStyle/>
          <a:p>
            <a:r>
              <a:rPr lang="en-US" sz="2000" dirty="0" smtClean="0">
                <a:solidFill>
                  <a:srgbClr val="FFFF00"/>
                </a:solidFill>
              </a:rPr>
              <a:t>= </a:t>
            </a:r>
            <a:r>
              <a:rPr lang="en-US" sz="2000" dirty="0" err="1" smtClean="0">
                <a:solidFill>
                  <a:srgbClr val="FFFF00"/>
                </a:solidFill>
              </a:rPr>
              <a:t>Sxq</a:t>
            </a:r>
            <a:r>
              <a:rPr lang="en-US" sz="2000" dirty="0" smtClean="0">
                <a:solidFill>
                  <a:srgbClr val="FFFF00"/>
                </a:solidFill>
              </a:rPr>
              <a:t> + S </a:t>
            </a:r>
            <a:r>
              <a:rPr lang="en-US" sz="2000" dirty="0" err="1" smtClean="0">
                <a:solidFill>
                  <a:srgbClr val="FFFF00"/>
                </a:solidFill>
              </a:rPr>
              <a:t>trần</a:t>
            </a:r>
            <a:r>
              <a:rPr lang="en-US" sz="2000" dirty="0" smtClean="0">
                <a:solidFill>
                  <a:srgbClr val="FFFF00"/>
                </a:solidFill>
              </a:rPr>
              <a:t> </a:t>
            </a:r>
            <a:r>
              <a:rPr lang="en-US" sz="2000" dirty="0" err="1" smtClean="0">
                <a:solidFill>
                  <a:srgbClr val="FFFF00"/>
                </a:solidFill>
              </a:rPr>
              <a:t>nhà</a:t>
            </a:r>
            <a:r>
              <a:rPr lang="en-US" sz="2000" dirty="0" smtClean="0">
                <a:solidFill>
                  <a:srgbClr val="FFFF00"/>
                </a:solidFill>
              </a:rPr>
              <a:t> – S </a:t>
            </a:r>
            <a:r>
              <a:rPr lang="en-US" sz="2000" dirty="0" err="1" smtClean="0">
                <a:solidFill>
                  <a:srgbClr val="FFFF00"/>
                </a:solidFill>
              </a:rPr>
              <a:t>cửa</a:t>
            </a:r>
            <a:endParaRPr lang="en-US" sz="2000" dirty="0">
              <a:solidFill>
                <a:srgbClr val="FFFF00"/>
              </a:solidFill>
            </a:endParaRPr>
          </a:p>
        </p:txBody>
      </p:sp>
      <p:sp>
        <p:nvSpPr>
          <p:cNvPr id="7" name="TextBox 6"/>
          <p:cNvSpPr txBox="1"/>
          <p:nvPr/>
        </p:nvSpPr>
        <p:spPr>
          <a:xfrm>
            <a:off x="1066800" y="2971800"/>
            <a:ext cx="8305800" cy="523220"/>
          </a:xfrm>
          <a:prstGeom prst="rect">
            <a:avLst/>
          </a:prstGeom>
          <a:noFill/>
        </p:spPr>
        <p:txBody>
          <a:bodyPr wrap="square" rtlCol="0">
            <a:spAutoFit/>
          </a:bodyPr>
          <a:lstStyle/>
          <a:p>
            <a:r>
              <a:rPr lang="en-US" sz="2800" dirty="0" smtClean="0">
                <a:solidFill>
                  <a:srgbClr val="FFFF00"/>
                </a:solidFill>
              </a:rPr>
              <a:t>(6 + 3,6) x 2 x 3,8 = 72,96 (</a:t>
            </a:r>
            <a:r>
              <a:rPr lang="fr-FR" sz="2800" dirty="0">
                <a:solidFill>
                  <a:srgbClr val="FFFF00"/>
                </a:solidFill>
              </a:rPr>
              <a:t>m</a:t>
            </a:r>
            <a:r>
              <a:rPr lang="fr-FR" sz="2800" baseline="30000" dirty="0">
                <a:solidFill>
                  <a:srgbClr val="FFFF00"/>
                </a:solidFill>
              </a:rPr>
              <a:t>2</a:t>
            </a:r>
            <a:r>
              <a:rPr lang="en-US" sz="2800" dirty="0" smtClean="0">
                <a:solidFill>
                  <a:srgbClr val="FFFF00"/>
                </a:solidFill>
              </a:rPr>
              <a:t>)</a:t>
            </a:r>
            <a:endParaRPr lang="en-US" sz="2800" dirty="0">
              <a:solidFill>
                <a:srgbClr val="FFFF00"/>
              </a:solidFill>
            </a:endParaRPr>
          </a:p>
        </p:txBody>
      </p:sp>
      <p:sp>
        <p:nvSpPr>
          <p:cNvPr id="8" name="TextBox 7"/>
          <p:cNvSpPr txBox="1"/>
          <p:nvPr/>
        </p:nvSpPr>
        <p:spPr>
          <a:xfrm>
            <a:off x="1143000" y="4353580"/>
            <a:ext cx="6172200" cy="523220"/>
          </a:xfrm>
          <a:prstGeom prst="rect">
            <a:avLst/>
          </a:prstGeom>
          <a:noFill/>
        </p:spPr>
        <p:txBody>
          <a:bodyPr wrap="square" rtlCol="0">
            <a:spAutoFit/>
          </a:bodyPr>
          <a:lstStyle/>
          <a:p>
            <a:r>
              <a:rPr lang="en-US" sz="2800" dirty="0" smtClean="0">
                <a:solidFill>
                  <a:srgbClr val="FFFF00"/>
                </a:solidFill>
              </a:rPr>
              <a:t>6 x 3,6 = 21,6 </a:t>
            </a:r>
            <a:r>
              <a:rPr lang="en-US" sz="2800" dirty="0">
                <a:solidFill>
                  <a:srgbClr val="FFFF00"/>
                </a:solidFill>
              </a:rPr>
              <a:t>(</a:t>
            </a:r>
            <a:r>
              <a:rPr lang="fr-FR" sz="2800" dirty="0">
                <a:solidFill>
                  <a:srgbClr val="FFFF00"/>
                </a:solidFill>
              </a:rPr>
              <a:t>m</a:t>
            </a:r>
            <a:r>
              <a:rPr lang="fr-FR" sz="2800" baseline="30000" dirty="0">
                <a:solidFill>
                  <a:srgbClr val="FFFF00"/>
                </a:solidFill>
              </a:rPr>
              <a:t>2</a:t>
            </a:r>
            <a:r>
              <a:rPr lang="en-US" sz="2800" dirty="0" smtClean="0">
                <a:solidFill>
                  <a:srgbClr val="FFFF00"/>
                </a:solidFill>
              </a:rPr>
              <a:t>)</a:t>
            </a:r>
            <a:endParaRPr lang="en-US" sz="2800" dirty="0">
              <a:solidFill>
                <a:srgbClr val="FFFF00"/>
              </a:solidFill>
            </a:endParaRPr>
          </a:p>
        </p:txBody>
      </p:sp>
      <p:sp>
        <p:nvSpPr>
          <p:cNvPr id="9" name="TextBox 8"/>
          <p:cNvSpPr txBox="1"/>
          <p:nvPr/>
        </p:nvSpPr>
        <p:spPr>
          <a:xfrm>
            <a:off x="1143000" y="5496580"/>
            <a:ext cx="6172200" cy="523220"/>
          </a:xfrm>
          <a:prstGeom prst="rect">
            <a:avLst/>
          </a:prstGeom>
          <a:noFill/>
        </p:spPr>
        <p:txBody>
          <a:bodyPr wrap="square" rtlCol="0">
            <a:spAutoFit/>
          </a:bodyPr>
          <a:lstStyle/>
          <a:p>
            <a:r>
              <a:rPr lang="en-US" sz="2800" dirty="0" smtClean="0">
                <a:solidFill>
                  <a:srgbClr val="FFFF00"/>
                </a:solidFill>
              </a:rPr>
              <a:t>72,96 + 21,6 – 8 = 86,56 (</a:t>
            </a:r>
            <a:r>
              <a:rPr lang="fr-FR" sz="2800" dirty="0">
                <a:solidFill>
                  <a:srgbClr val="FFFF00"/>
                </a:solidFill>
              </a:rPr>
              <a:t>m</a:t>
            </a:r>
            <a:r>
              <a:rPr lang="fr-FR" sz="2800" baseline="30000" dirty="0">
                <a:solidFill>
                  <a:srgbClr val="FFFF00"/>
                </a:solidFill>
              </a:rPr>
              <a:t>2</a:t>
            </a:r>
            <a:r>
              <a:rPr lang="en-US" sz="2800" dirty="0" smtClean="0">
                <a:solidFill>
                  <a:srgbClr val="FFFF00"/>
                </a:solidFill>
              </a:rPr>
              <a:t>)</a:t>
            </a:r>
            <a:endParaRPr lang="en-US" sz="2800" dirty="0">
              <a:solidFill>
                <a:srgbClr val="FFFF00"/>
              </a:solidFill>
            </a:endParaRPr>
          </a:p>
        </p:txBody>
      </p:sp>
    </p:spTree>
    <p:extLst>
      <p:ext uri="{BB962C8B-B14F-4D97-AF65-F5344CB8AC3E}">
        <p14:creationId xmlns:p14="http://schemas.microsoft.com/office/powerpoint/2010/main" val="3567867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457200" y="228600"/>
                <a:ext cx="8229600" cy="2057400"/>
              </a:xfrm>
            </p:spPr>
            <p:txBody>
              <a:bodyPr/>
              <a:lstStyle/>
              <a:p>
                <a:r>
                  <a:rPr lang="fr-FR" sz="2400" b="1" dirty="0" smtClean="0">
                    <a:solidFill>
                      <a:schemeClr val="bg1"/>
                    </a:solidFill>
                  </a:rPr>
                  <a:t>Bài</a:t>
                </a:r>
                <a:r>
                  <a:rPr lang="fr-FR" sz="2400" b="1" dirty="0">
                    <a:solidFill>
                      <a:schemeClr val="bg1"/>
                    </a:solidFill>
                  </a:rPr>
                  <a:t> 6</a:t>
                </a:r>
                <a:r>
                  <a:rPr lang="fr-FR" sz="2400" dirty="0">
                    <a:solidFill>
                      <a:schemeClr val="bg1"/>
                    </a:solidFill>
                  </a:rPr>
                  <a:t> : </a:t>
                </a:r>
                <a:r>
                  <a:rPr lang="fr-FR" sz="2400" dirty="0" err="1">
                    <a:solidFill>
                      <a:schemeClr val="bg1"/>
                    </a:solidFill>
                  </a:rPr>
                  <a:t>Người</a:t>
                </a:r>
                <a:r>
                  <a:rPr lang="fr-FR" sz="2400" dirty="0">
                    <a:solidFill>
                      <a:schemeClr val="bg1"/>
                    </a:solidFill>
                  </a:rPr>
                  <a:t> ta </a:t>
                </a:r>
                <a:r>
                  <a:rPr lang="fr-FR" sz="2400" dirty="0" err="1">
                    <a:solidFill>
                      <a:schemeClr val="bg1"/>
                    </a:solidFill>
                  </a:rPr>
                  <a:t>gò</a:t>
                </a:r>
                <a:r>
                  <a:rPr lang="fr-FR" sz="2400" dirty="0">
                    <a:solidFill>
                      <a:schemeClr val="bg1"/>
                    </a:solidFill>
                  </a:rPr>
                  <a:t> </a:t>
                </a:r>
                <a:r>
                  <a:rPr lang="fr-FR" sz="2400" dirty="0" err="1">
                    <a:solidFill>
                      <a:schemeClr val="bg1"/>
                    </a:solidFill>
                  </a:rPr>
                  <a:t>một</a:t>
                </a:r>
                <a:r>
                  <a:rPr lang="fr-FR" sz="2400" dirty="0">
                    <a:solidFill>
                      <a:schemeClr val="bg1"/>
                    </a:solidFill>
                  </a:rPr>
                  <a:t> </a:t>
                </a:r>
                <a:r>
                  <a:rPr lang="fr-FR" sz="2400" dirty="0" err="1">
                    <a:solidFill>
                      <a:schemeClr val="bg1"/>
                    </a:solidFill>
                  </a:rPr>
                  <a:t>cái</a:t>
                </a:r>
                <a:r>
                  <a:rPr lang="fr-FR" sz="2400" dirty="0">
                    <a:solidFill>
                      <a:schemeClr val="bg1"/>
                    </a:solidFill>
                  </a:rPr>
                  <a:t> </a:t>
                </a:r>
                <a:r>
                  <a:rPr lang="fr-FR" sz="2400" dirty="0" err="1">
                    <a:solidFill>
                      <a:schemeClr val="bg1"/>
                    </a:solidFill>
                  </a:rPr>
                  <a:t>thùng</a:t>
                </a:r>
                <a:r>
                  <a:rPr lang="fr-FR" sz="2400" dirty="0">
                    <a:solidFill>
                      <a:schemeClr val="bg1"/>
                    </a:solidFill>
                  </a:rPr>
                  <a:t> </a:t>
                </a:r>
                <a:r>
                  <a:rPr lang="fr-FR" sz="2400" dirty="0" err="1">
                    <a:solidFill>
                      <a:schemeClr val="bg1"/>
                    </a:solidFill>
                  </a:rPr>
                  <a:t>tôn</a:t>
                </a:r>
                <a:r>
                  <a:rPr lang="fr-FR" sz="2400" dirty="0">
                    <a:solidFill>
                      <a:schemeClr val="bg1"/>
                    </a:solidFill>
                  </a:rPr>
                  <a:t> </a:t>
                </a:r>
                <a:r>
                  <a:rPr lang="fr-FR" sz="2400" dirty="0" err="1">
                    <a:solidFill>
                      <a:schemeClr val="bg1"/>
                    </a:solidFill>
                  </a:rPr>
                  <a:t>không</a:t>
                </a:r>
                <a:r>
                  <a:rPr lang="fr-FR" sz="2400" dirty="0">
                    <a:solidFill>
                      <a:schemeClr val="bg1"/>
                    </a:solidFill>
                  </a:rPr>
                  <a:t> </a:t>
                </a:r>
                <a:r>
                  <a:rPr lang="fr-FR" sz="2400" dirty="0" err="1">
                    <a:solidFill>
                      <a:schemeClr val="bg1"/>
                    </a:solidFill>
                  </a:rPr>
                  <a:t>nắp</a:t>
                </a:r>
                <a:r>
                  <a:rPr lang="fr-FR" sz="2400" dirty="0">
                    <a:solidFill>
                      <a:schemeClr val="bg1"/>
                    </a:solidFill>
                  </a:rPr>
                  <a:t> </a:t>
                </a:r>
                <a:r>
                  <a:rPr lang="fr-FR" sz="2400" dirty="0" err="1">
                    <a:solidFill>
                      <a:schemeClr val="bg1"/>
                    </a:solidFill>
                  </a:rPr>
                  <a:t>dạng</a:t>
                </a:r>
                <a:r>
                  <a:rPr lang="fr-FR" sz="2400" dirty="0">
                    <a:solidFill>
                      <a:schemeClr val="bg1"/>
                    </a:solidFill>
                  </a:rPr>
                  <a:t> </a:t>
                </a:r>
                <a:r>
                  <a:rPr lang="fr-FR" sz="2400" dirty="0" err="1">
                    <a:solidFill>
                      <a:schemeClr val="bg1"/>
                    </a:solidFill>
                  </a:rPr>
                  <a:t>hình</a:t>
                </a:r>
                <a:r>
                  <a:rPr lang="fr-FR" sz="2400" dirty="0">
                    <a:solidFill>
                      <a:schemeClr val="bg1"/>
                    </a:solidFill>
                  </a:rPr>
                  <a:t> </a:t>
                </a:r>
                <a:r>
                  <a:rPr lang="fr-FR" sz="2400" dirty="0" err="1">
                    <a:solidFill>
                      <a:schemeClr val="bg1"/>
                    </a:solidFill>
                  </a:rPr>
                  <a:t>hộp</a:t>
                </a:r>
                <a:r>
                  <a:rPr lang="fr-FR" sz="2400" dirty="0">
                    <a:solidFill>
                      <a:schemeClr val="bg1"/>
                    </a:solidFill>
                  </a:rPr>
                  <a:t> </a:t>
                </a:r>
                <a:r>
                  <a:rPr lang="fr-FR" sz="2400" dirty="0" err="1">
                    <a:solidFill>
                      <a:schemeClr val="bg1"/>
                    </a:solidFill>
                  </a:rPr>
                  <a:t>chữ</a:t>
                </a:r>
                <a:r>
                  <a:rPr lang="fr-FR" sz="2400" dirty="0">
                    <a:solidFill>
                      <a:schemeClr val="bg1"/>
                    </a:solidFill>
                  </a:rPr>
                  <a:t> </a:t>
                </a:r>
                <a:r>
                  <a:rPr lang="fr-FR" sz="2400" dirty="0" err="1">
                    <a:solidFill>
                      <a:schemeClr val="bg1"/>
                    </a:solidFill>
                  </a:rPr>
                  <a:t>nhật</a:t>
                </a:r>
                <a:r>
                  <a:rPr lang="fr-FR" sz="2400" dirty="0">
                    <a:solidFill>
                      <a:schemeClr val="bg1"/>
                    </a:solidFill>
                  </a:rPr>
                  <a:t> </a:t>
                </a:r>
                <a:r>
                  <a:rPr lang="fr-FR" sz="2400" dirty="0" err="1">
                    <a:solidFill>
                      <a:schemeClr val="bg1"/>
                    </a:solidFill>
                  </a:rPr>
                  <a:t>có</a:t>
                </a:r>
                <a:r>
                  <a:rPr lang="fr-FR" sz="2400" dirty="0">
                    <a:solidFill>
                      <a:schemeClr val="bg1"/>
                    </a:solidFill>
                  </a:rPr>
                  <a:t> chu vi </a:t>
                </a:r>
                <a:r>
                  <a:rPr lang="fr-FR" sz="2400" dirty="0" err="1">
                    <a:solidFill>
                      <a:schemeClr val="bg1"/>
                    </a:solidFill>
                  </a:rPr>
                  <a:t>đáy</a:t>
                </a:r>
                <a:r>
                  <a:rPr lang="fr-FR" sz="2400" dirty="0">
                    <a:solidFill>
                      <a:schemeClr val="bg1"/>
                    </a:solidFill>
                  </a:rPr>
                  <a:t> là 4,2m</a:t>
                </a:r>
                <a:r>
                  <a:rPr lang="fr-FR" sz="2400" dirty="0" smtClean="0">
                    <a:solidFill>
                      <a:schemeClr val="bg1"/>
                    </a:solidFill>
                  </a:rPr>
                  <a:t>. </a:t>
                </a:r>
                <a:r>
                  <a:rPr lang="fr-FR" sz="2400" dirty="0" err="1" smtClean="0">
                    <a:solidFill>
                      <a:schemeClr val="bg1"/>
                    </a:solidFill>
                  </a:rPr>
                  <a:t>Chiều</a:t>
                </a:r>
                <a:r>
                  <a:rPr lang="fr-FR" sz="2400" dirty="0" smtClean="0">
                    <a:solidFill>
                      <a:schemeClr val="bg1"/>
                    </a:solidFill>
                  </a:rPr>
                  <a:t> </a:t>
                </a:r>
                <a:r>
                  <a:rPr lang="fr-FR" sz="2400" dirty="0" err="1">
                    <a:solidFill>
                      <a:schemeClr val="bg1"/>
                    </a:solidFill>
                  </a:rPr>
                  <a:t>rộng</a:t>
                </a:r>
                <a:r>
                  <a:rPr lang="fr-FR" sz="2400" dirty="0">
                    <a:solidFill>
                      <a:schemeClr val="bg1"/>
                    </a:solidFill>
                  </a:rPr>
                  <a:t> </a:t>
                </a:r>
                <a:r>
                  <a:rPr lang="fr-FR" sz="2400" dirty="0" err="1">
                    <a:solidFill>
                      <a:schemeClr val="bg1"/>
                    </a:solidFill>
                  </a:rPr>
                  <a:t>bằng</a:t>
                </a:r>
                <a:r>
                  <a:rPr lang="fr-FR" sz="2400" dirty="0">
                    <a:solidFill>
                      <a:schemeClr val="bg1"/>
                    </a:solidFill>
                  </a:rPr>
                  <a:t>  </a:t>
                </a:r>
                <a14:m>
                  <m:oMath xmlns:m="http://schemas.openxmlformats.org/officeDocument/2006/math">
                    <m:f>
                      <m:fPr>
                        <m:ctrlPr>
                          <a:rPr lang="en-US" sz="2400" i="1">
                            <a:solidFill>
                              <a:schemeClr val="bg1"/>
                            </a:solidFill>
                          </a:rPr>
                        </m:ctrlPr>
                      </m:fPr>
                      <m:num>
                        <m:r>
                          <a:rPr lang="fr-FR" sz="2400" i="1">
                            <a:solidFill>
                              <a:schemeClr val="bg1"/>
                            </a:solidFill>
                          </a:rPr>
                          <m:t>3</m:t>
                        </m:r>
                      </m:num>
                      <m:den>
                        <m:r>
                          <a:rPr lang="fr-FR" sz="2400" i="1">
                            <a:solidFill>
                              <a:schemeClr val="bg1"/>
                            </a:solidFill>
                          </a:rPr>
                          <m:t>4</m:t>
                        </m:r>
                      </m:den>
                    </m:f>
                  </m:oMath>
                </a14:m>
                <a:r>
                  <a:rPr lang="fr-FR" sz="2400" dirty="0">
                    <a:solidFill>
                      <a:schemeClr val="bg1"/>
                    </a:solidFill>
                  </a:rPr>
                  <a:t> </a:t>
                </a:r>
                <a:r>
                  <a:rPr lang="fr-FR" sz="2400" dirty="0" err="1">
                    <a:solidFill>
                      <a:schemeClr val="bg1"/>
                    </a:solidFill>
                  </a:rPr>
                  <a:t>chiều</a:t>
                </a:r>
                <a:r>
                  <a:rPr lang="fr-FR" sz="2400" dirty="0">
                    <a:solidFill>
                      <a:schemeClr val="bg1"/>
                    </a:solidFill>
                  </a:rPr>
                  <a:t> </a:t>
                </a:r>
                <a:r>
                  <a:rPr lang="fr-FR" sz="2400" dirty="0" err="1">
                    <a:solidFill>
                      <a:schemeClr val="bg1"/>
                    </a:solidFill>
                  </a:rPr>
                  <a:t>dài</a:t>
                </a:r>
                <a:r>
                  <a:rPr lang="fr-FR" sz="2400" dirty="0">
                    <a:solidFill>
                      <a:schemeClr val="bg1"/>
                    </a:solidFill>
                  </a:rPr>
                  <a:t> </a:t>
                </a:r>
                <a:r>
                  <a:rPr lang="fr-FR" sz="2400" dirty="0" err="1">
                    <a:solidFill>
                      <a:schemeClr val="bg1"/>
                    </a:solidFill>
                  </a:rPr>
                  <a:t>và</a:t>
                </a:r>
                <a:r>
                  <a:rPr lang="fr-FR" sz="2400" dirty="0">
                    <a:solidFill>
                      <a:schemeClr val="bg1"/>
                    </a:solidFill>
                  </a:rPr>
                  <a:t> </a:t>
                </a:r>
                <a:r>
                  <a:rPr lang="fr-FR" sz="2400" dirty="0" err="1">
                    <a:solidFill>
                      <a:schemeClr val="bg1"/>
                    </a:solidFill>
                  </a:rPr>
                  <a:t>bằng</a:t>
                </a:r>
                <a:r>
                  <a:rPr lang="fr-FR" sz="2400" dirty="0">
                    <a:solidFill>
                      <a:schemeClr val="bg1"/>
                    </a:solidFill>
                  </a:rPr>
                  <a:t> </a:t>
                </a:r>
                <a14:m>
                  <m:oMath xmlns:m="http://schemas.openxmlformats.org/officeDocument/2006/math">
                    <m:f>
                      <m:fPr>
                        <m:ctrlPr>
                          <a:rPr lang="en-US" sz="2400" i="1">
                            <a:solidFill>
                              <a:schemeClr val="bg1"/>
                            </a:solidFill>
                          </a:rPr>
                        </m:ctrlPr>
                      </m:fPr>
                      <m:num>
                        <m:r>
                          <a:rPr lang="fr-FR" sz="2400" i="1">
                            <a:solidFill>
                              <a:schemeClr val="bg1"/>
                            </a:solidFill>
                          </a:rPr>
                          <m:t>3</m:t>
                        </m:r>
                      </m:num>
                      <m:den>
                        <m:r>
                          <a:rPr lang="fr-FR" sz="2400" i="1">
                            <a:solidFill>
                              <a:schemeClr val="bg1"/>
                            </a:solidFill>
                          </a:rPr>
                          <m:t>2</m:t>
                        </m:r>
                      </m:den>
                    </m:f>
                  </m:oMath>
                </a14:m>
                <a:r>
                  <a:rPr lang="fr-FR" sz="2400" dirty="0">
                    <a:solidFill>
                      <a:schemeClr val="bg1"/>
                    </a:solidFill>
                  </a:rPr>
                  <a:t> </a:t>
                </a:r>
                <a:r>
                  <a:rPr lang="fr-FR" sz="2400" dirty="0" err="1">
                    <a:solidFill>
                      <a:schemeClr val="bg1"/>
                    </a:solidFill>
                  </a:rPr>
                  <a:t>chiều</a:t>
                </a:r>
                <a:r>
                  <a:rPr lang="fr-FR" sz="2400" dirty="0">
                    <a:solidFill>
                      <a:schemeClr val="bg1"/>
                    </a:solidFill>
                  </a:rPr>
                  <a:t> </a:t>
                </a:r>
                <a:r>
                  <a:rPr lang="fr-FR" sz="2400" dirty="0" err="1">
                    <a:solidFill>
                      <a:schemeClr val="bg1"/>
                    </a:solidFill>
                  </a:rPr>
                  <a:t>cao</a:t>
                </a:r>
                <a:r>
                  <a:rPr lang="fr-FR" sz="2400" dirty="0">
                    <a:solidFill>
                      <a:schemeClr val="bg1"/>
                    </a:solidFill>
                  </a:rPr>
                  <a:t>. </a:t>
                </a:r>
                <a:r>
                  <a:rPr lang="fr-FR" sz="2400" dirty="0" err="1">
                    <a:solidFill>
                      <a:schemeClr val="bg1"/>
                    </a:solidFill>
                  </a:rPr>
                  <a:t>Tính</a:t>
                </a:r>
                <a:r>
                  <a:rPr lang="fr-FR" sz="2400" dirty="0">
                    <a:solidFill>
                      <a:schemeClr val="bg1"/>
                    </a:solidFill>
                  </a:rPr>
                  <a:t> </a:t>
                </a:r>
                <a:r>
                  <a:rPr lang="fr-FR" sz="2400" dirty="0" err="1">
                    <a:solidFill>
                      <a:schemeClr val="bg1"/>
                    </a:solidFill>
                  </a:rPr>
                  <a:t>diện</a:t>
                </a:r>
                <a:r>
                  <a:rPr lang="fr-FR" sz="2400" dirty="0">
                    <a:solidFill>
                      <a:schemeClr val="bg1"/>
                    </a:solidFill>
                  </a:rPr>
                  <a:t> </a:t>
                </a:r>
                <a:r>
                  <a:rPr lang="fr-FR" sz="2400" dirty="0" err="1">
                    <a:solidFill>
                      <a:schemeClr val="bg1"/>
                    </a:solidFill>
                  </a:rPr>
                  <a:t>tích</a:t>
                </a:r>
                <a:r>
                  <a:rPr lang="fr-FR" sz="2400" dirty="0">
                    <a:solidFill>
                      <a:schemeClr val="bg1"/>
                    </a:solidFill>
                  </a:rPr>
                  <a:t> </a:t>
                </a:r>
                <a:r>
                  <a:rPr lang="fr-FR" sz="2400" dirty="0" err="1">
                    <a:solidFill>
                      <a:schemeClr val="bg1"/>
                    </a:solidFill>
                  </a:rPr>
                  <a:t>tôn</a:t>
                </a:r>
                <a:r>
                  <a:rPr lang="fr-FR" sz="2400" dirty="0">
                    <a:solidFill>
                      <a:schemeClr val="bg1"/>
                    </a:solidFill>
                  </a:rPr>
                  <a:t> </a:t>
                </a:r>
                <a:r>
                  <a:rPr lang="fr-FR" sz="2400" dirty="0" err="1">
                    <a:solidFill>
                      <a:schemeClr val="bg1"/>
                    </a:solidFill>
                  </a:rPr>
                  <a:t>cần</a:t>
                </a:r>
                <a:r>
                  <a:rPr lang="fr-FR" sz="2400" dirty="0">
                    <a:solidFill>
                      <a:schemeClr val="bg1"/>
                    </a:solidFill>
                  </a:rPr>
                  <a:t> </a:t>
                </a:r>
                <a:r>
                  <a:rPr lang="fr-FR" sz="2400" dirty="0" err="1">
                    <a:solidFill>
                      <a:schemeClr val="bg1"/>
                    </a:solidFill>
                  </a:rPr>
                  <a:t>dùng</a:t>
                </a:r>
                <a:r>
                  <a:rPr lang="fr-FR" sz="2400" dirty="0">
                    <a:solidFill>
                      <a:schemeClr val="bg1"/>
                    </a:solidFill>
                  </a:rPr>
                  <a:t> </a:t>
                </a:r>
                <a:r>
                  <a:rPr lang="fr-FR" sz="2400" dirty="0" err="1">
                    <a:solidFill>
                      <a:schemeClr val="bg1"/>
                    </a:solidFill>
                  </a:rPr>
                  <a:t>để</a:t>
                </a:r>
                <a:r>
                  <a:rPr lang="fr-FR" sz="2400" dirty="0">
                    <a:solidFill>
                      <a:schemeClr val="bg1"/>
                    </a:solidFill>
                  </a:rPr>
                  <a:t> </a:t>
                </a:r>
                <a:r>
                  <a:rPr lang="fr-FR" sz="2400" dirty="0" err="1">
                    <a:solidFill>
                      <a:schemeClr val="bg1"/>
                    </a:solidFill>
                  </a:rPr>
                  <a:t>làm</a:t>
                </a:r>
                <a:r>
                  <a:rPr lang="fr-FR" sz="2400" dirty="0">
                    <a:solidFill>
                      <a:schemeClr val="bg1"/>
                    </a:solidFill>
                  </a:rPr>
                  <a:t> </a:t>
                </a:r>
                <a:r>
                  <a:rPr lang="fr-FR" sz="2400" dirty="0" err="1">
                    <a:solidFill>
                      <a:schemeClr val="bg1"/>
                    </a:solidFill>
                  </a:rPr>
                  <a:t>thùng</a:t>
                </a:r>
                <a:r>
                  <a:rPr lang="fr-FR" sz="2400" dirty="0">
                    <a:solidFill>
                      <a:schemeClr val="bg1"/>
                    </a:solidFill>
                  </a:rPr>
                  <a:t> (</a:t>
                </a:r>
                <a:r>
                  <a:rPr lang="fr-FR" sz="2400" dirty="0" err="1">
                    <a:solidFill>
                      <a:schemeClr val="bg1"/>
                    </a:solidFill>
                  </a:rPr>
                  <a:t>biết</a:t>
                </a:r>
                <a:r>
                  <a:rPr lang="fr-FR" sz="2400" dirty="0">
                    <a:solidFill>
                      <a:schemeClr val="bg1"/>
                    </a:solidFill>
                  </a:rPr>
                  <a:t> </a:t>
                </a:r>
                <a:r>
                  <a:rPr lang="fr-FR" sz="2400" dirty="0" err="1">
                    <a:solidFill>
                      <a:schemeClr val="bg1"/>
                    </a:solidFill>
                  </a:rPr>
                  <a:t>các</a:t>
                </a:r>
                <a:r>
                  <a:rPr lang="fr-FR" sz="2400" dirty="0">
                    <a:solidFill>
                      <a:schemeClr val="bg1"/>
                    </a:solidFill>
                  </a:rPr>
                  <a:t> </a:t>
                </a:r>
                <a:r>
                  <a:rPr lang="fr-FR" sz="2400" dirty="0" err="1">
                    <a:solidFill>
                      <a:schemeClr val="bg1"/>
                    </a:solidFill>
                  </a:rPr>
                  <a:t>mép</a:t>
                </a:r>
                <a:r>
                  <a:rPr lang="fr-FR" sz="2400" dirty="0">
                    <a:solidFill>
                      <a:schemeClr val="bg1"/>
                    </a:solidFill>
                  </a:rPr>
                  <a:t> </a:t>
                </a:r>
                <a:r>
                  <a:rPr lang="fr-FR" sz="2400" dirty="0" err="1">
                    <a:solidFill>
                      <a:schemeClr val="bg1"/>
                    </a:solidFill>
                  </a:rPr>
                  <a:t>hàn</a:t>
                </a:r>
                <a:r>
                  <a:rPr lang="fr-FR" sz="2400" dirty="0">
                    <a:solidFill>
                      <a:schemeClr val="bg1"/>
                    </a:solidFill>
                  </a:rPr>
                  <a:t> </a:t>
                </a:r>
                <a:r>
                  <a:rPr lang="fr-FR" sz="2400" dirty="0" err="1">
                    <a:solidFill>
                      <a:schemeClr val="bg1"/>
                    </a:solidFill>
                  </a:rPr>
                  <a:t>không</a:t>
                </a:r>
                <a:r>
                  <a:rPr lang="fr-FR" sz="2400" dirty="0">
                    <a:solidFill>
                      <a:schemeClr val="bg1"/>
                    </a:solidFill>
                  </a:rPr>
                  <a:t> </a:t>
                </a:r>
                <a:r>
                  <a:rPr lang="fr-FR" sz="2400" dirty="0" err="1">
                    <a:solidFill>
                      <a:schemeClr val="bg1"/>
                    </a:solidFill>
                  </a:rPr>
                  <a:t>đáng</a:t>
                </a:r>
                <a:r>
                  <a:rPr lang="fr-FR" sz="2400" dirty="0">
                    <a:solidFill>
                      <a:schemeClr val="bg1"/>
                    </a:solidFill>
                  </a:rPr>
                  <a:t> </a:t>
                </a:r>
                <a:r>
                  <a:rPr lang="fr-FR" sz="2400" dirty="0" err="1">
                    <a:solidFill>
                      <a:schemeClr val="bg1"/>
                    </a:solidFill>
                  </a:rPr>
                  <a:t>kể</a:t>
                </a:r>
                <a:r>
                  <a:rPr lang="fr-FR" sz="2400" dirty="0">
                    <a:solidFill>
                      <a:schemeClr val="bg1"/>
                    </a:solidFill>
                  </a:rPr>
                  <a:t>)</a:t>
                </a:r>
                <a:endParaRPr lang="en-US" sz="2400" dirty="0">
                  <a:solidFill>
                    <a:schemeClr val="bg1"/>
                  </a:solidFill>
                </a:endParaRPr>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457200" y="228600"/>
                <a:ext cx="8229600" cy="2057400"/>
              </a:xfrm>
              <a:blipFill rotWithShape="1">
                <a:blip r:embed="rId2"/>
                <a:stretch>
                  <a:fillRect l="-1111" r="-148" b="-2374"/>
                </a:stretch>
              </a:blipFill>
            </p:spPr>
            <p:txBody>
              <a:bodyPr/>
              <a:lstStyle/>
              <a:p>
                <a:r>
                  <a:rPr lang="en-US">
                    <a:noFill/>
                  </a:rPr>
                  <a:t> </a:t>
                </a:r>
              </a:p>
            </p:txBody>
          </p:sp>
        </mc:Fallback>
      </mc:AlternateContent>
      <p:sp>
        <p:nvSpPr>
          <p:cNvPr id="3" name="TextBox 2"/>
          <p:cNvSpPr txBox="1"/>
          <p:nvPr/>
        </p:nvSpPr>
        <p:spPr>
          <a:xfrm>
            <a:off x="228600" y="2057400"/>
            <a:ext cx="8305800" cy="523220"/>
          </a:xfrm>
          <a:prstGeom prst="rect">
            <a:avLst/>
          </a:prstGeom>
          <a:noFill/>
        </p:spPr>
        <p:txBody>
          <a:bodyPr wrap="square" rtlCol="0">
            <a:spAutoFit/>
          </a:bodyPr>
          <a:lstStyle/>
          <a:p>
            <a:r>
              <a:rPr lang="en-US" sz="2800" dirty="0" smtClean="0">
                <a:solidFill>
                  <a:srgbClr val="FFFF00"/>
                </a:solidFill>
              </a:rPr>
              <a:t>- </a:t>
            </a:r>
            <a:r>
              <a:rPr lang="en-US" sz="2800" dirty="0" err="1" smtClean="0">
                <a:solidFill>
                  <a:srgbClr val="FFFF00"/>
                </a:solidFill>
              </a:rPr>
              <a:t>Nửa</a:t>
            </a:r>
            <a:r>
              <a:rPr lang="en-US" sz="2800" dirty="0" smtClean="0">
                <a:solidFill>
                  <a:srgbClr val="FFFF00"/>
                </a:solidFill>
              </a:rPr>
              <a:t> </a:t>
            </a:r>
            <a:r>
              <a:rPr lang="en-US" sz="2800" dirty="0" err="1" smtClean="0">
                <a:solidFill>
                  <a:srgbClr val="FFFF00"/>
                </a:solidFill>
              </a:rPr>
              <a:t>chu</a:t>
            </a:r>
            <a:r>
              <a:rPr lang="en-US" sz="2800" dirty="0" smtClean="0">
                <a:solidFill>
                  <a:srgbClr val="FFFF00"/>
                </a:solidFill>
              </a:rPr>
              <a:t> vi </a:t>
            </a:r>
            <a:r>
              <a:rPr lang="en-US" sz="2800" dirty="0" err="1" smtClean="0">
                <a:solidFill>
                  <a:srgbClr val="FFFF00"/>
                </a:solidFill>
              </a:rPr>
              <a:t>đáy</a:t>
            </a:r>
            <a:r>
              <a:rPr lang="en-US" sz="2800" dirty="0" smtClean="0">
                <a:solidFill>
                  <a:srgbClr val="FFFF00"/>
                </a:solidFill>
              </a:rPr>
              <a:t> </a:t>
            </a:r>
            <a:r>
              <a:rPr lang="en-US" sz="2800" dirty="0" err="1" smtClean="0">
                <a:solidFill>
                  <a:srgbClr val="FFFF00"/>
                </a:solidFill>
              </a:rPr>
              <a:t>của</a:t>
            </a:r>
            <a:r>
              <a:rPr lang="en-US" sz="2800" dirty="0" smtClean="0">
                <a:solidFill>
                  <a:srgbClr val="FFFF00"/>
                </a:solidFill>
              </a:rPr>
              <a:t> </a:t>
            </a:r>
            <a:r>
              <a:rPr lang="en-US" sz="2800" dirty="0" err="1" smtClean="0">
                <a:solidFill>
                  <a:srgbClr val="FFFF00"/>
                </a:solidFill>
              </a:rPr>
              <a:t>thùng</a:t>
            </a:r>
            <a:r>
              <a:rPr lang="en-US" sz="2800" dirty="0" smtClean="0">
                <a:solidFill>
                  <a:srgbClr val="FFFF00"/>
                </a:solidFill>
              </a:rPr>
              <a:t> </a:t>
            </a:r>
            <a:r>
              <a:rPr lang="en-US" sz="2800" dirty="0" err="1" smtClean="0">
                <a:solidFill>
                  <a:srgbClr val="FFFF00"/>
                </a:solidFill>
              </a:rPr>
              <a:t>tôn</a:t>
            </a:r>
            <a:r>
              <a:rPr lang="en-US" sz="2800" dirty="0" smtClean="0">
                <a:solidFill>
                  <a:srgbClr val="FFFF00"/>
                </a:solidFill>
              </a:rPr>
              <a:t>: </a:t>
            </a:r>
            <a:endParaRPr lang="en-US" sz="2800" dirty="0">
              <a:solidFill>
                <a:srgbClr val="FFFF00"/>
              </a:solidFill>
            </a:endParaRPr>
          </a:p>
        </p:txBody>
      </p:sp>
      <p:sp>
        <p:nvSpPr>
          <p:cNvPr id="4" name="TextBox 3"/>
          <p:cNvSpPr txBox="1"/>
          <p:nvPr/>
        </p:nvSpPr>
        <p:spPr>
          <a:xfrm>
            <a:off x="228600" y="2473980"/>
            <a:ext cx="4457700" cy="523220"/>
          </a:xfrm>
          <a:prstGeom prst="rect">
            <a:avLst/>
          </a:prstGeom>
          <a:noFill/>
        </p:spPr>
        <p:txBody>
          <a:bodyPr wrap="square" rtlCol="0">
            <a:spAutoFit/>
          </a:bodyPr>
          <a:lstStyle/>
          <a:p>
            <a:r>
              <a:rPr lang="en-US" sz="2800" dirty="0" smtClean="0">
                <a:solidFill>
                  <a:srgbClr val="FFFF00"/>
                </a:solidFill>
              </a:rPr>
              <a:t>- </a:t>
            </a:r>
            <a:r>
              <a:rPr lang="en-US" sz="2800" dirty="0" err="1" smtClean="0">
                <a:solidFill>
                  <a:srgbClr val="FFFF00"/>
                </a:solidFill>
              </a:rPr>
              <a:t>Chiều</a:t>
            </a:r>
            <a:r>
              <a:rPr lang="en-US" sz="2800" dirty="0" smtClean="0">
                <a:solidFill>
                  <a:srgbClr val="FFFF00"/>
                </a:solidFill>
              </a:rPr>
              <a:t> </a:t>
            </a:r>
            <a:r>
              <a:rPr lang="en-US" sz="2800" dirty="0" err="1" smtClean="0">
                <a:solidFill>
                  <a:srgbClr val="FFFF00"/>
                </a:solidFill>
              </a:rPr>
              <a:t>dài</a:t>
            </a:r>
            <a:r>
              <a:rPr lang="en-US" sz="2800" dirty="0" smtClean="0">
                <a:solidFill>
                  <a:srgbClr val="FFFF00"/>
                </a:solidFill>
              </a:rPr>
              <a:t> </a:t>
            </a:r>
            <a:r>
              <a:rPr lang="en-US" sz="2800" dirty="0" err="1" smtClean="0">
                <a:solidFill>
                  <a:srgbClr val="FFFF00"/>
                </a:solidFill>
              </a:rPr>
              <a:t>cái</a:t>
            </a:r>
            <a:r>
              <a:rPr lang="en-US" sz="2800" dirty="0" smtClean="0">
                <a:solidFill>
                  <a:srgbClr val="FFFF00"/>
                </a:solidFill>
              </a:rPr>
              <a:t> </a:t>
            </a:r>
            <a:r>
              <a:rPr lang="en-US" sz="2800" dirty="0" err="1" smtClean="0">
                <a:solidFill>
                  <a:srgbClr val="FFFF00"/>
                </a:solidFill>
              </a:rPr>
              <a:t>thùng</a:t>
            </a:r>
            <a:r>
              <a:rPr lang="en-US" sz="2800" dirty="0" smtClean="0">
                <a:solidFill>
                  <a:srgbClr val="FFFF00"/>
                </a:solidFill>
              </a:rPr>
              <a:t> </a:t>
            </a:r>
            <a:r>
              <a:rPr lang="en-US" sz="2800" dirty="0" err="1" smtClean="0">
                <a:solidFill>
                  <a:srgbClr val="FFFF00"/>
                </a:solidFill>
              </a:rPr>
              <a:t>tôn</a:t>
            </a:r>
            <a:r>
              <a:rPr lang="en-US" sz="2800" dirty="0" smtClean="0">
                <a:solidFill>
                  <a:srgbClr val="FFFF00"/>
                </a:solidFill>
              </a:rPr>
              <a:t>: </a:t>
            </a:r>
            <a:endParaRPr lang="en-US" sz="2800" dirty="0">
              <a:solidFill>
                <a:srgbClr val="FFFF00"/>
              </a:solidFill>
            </a:endParaRPr>
          </a:p>
        </p:txBody>
      </p:sp>
      <p:sp>
        <p:nvSpPr>
          <p:cNvPr id="5" name="TextBox 4"/>
          <p:cNvSpPr txBox="1"/>
          <p:nvPr/>
        </p:nvSpPr>
        <p:spPr>
          <a:xfrm>
            <a:off x="76200" y="5725180"/>
            <a:ext cx="8305800" cy="523220"/>
          </a:xfrm>
          <a:prstGeom prst="rect">
            <a:avLst/>
          </a:prstGeom>
          <a:noFill/>
        </p:spPr>
        <p:txBody>
          <a:bodyPr wrap="square" rtlCol="0">
            <a:spAutoFit/>
          </a:bodyPr>
          <a:lstStyle/>
          <a:p>
            <a:r>
              <a:rPr lang="en-US" sz="2800" dirty="0" smtClean="0">
                <a:solidFill>
                  <a:srgbClr val="FFFF00"/>
                </a:solidFill>
              </a:rPr>
              <a:t>- </a:t>
            </a:r>
            <a:r>
              <a:rPr lang="en-US" sz="2800" dirty="0" err="1" smtClean="0">
                <a:solidFill>
                  <a:srgbClr val="FFFF00"/>
                </a:solidFill>
              </a:rPr>
              <a:t>Tính</a:t>
            </a:r>
            <a:r>
              <a:rPr lang="en-US" sz="2800" dirty="0" smtClean="0">
                <a:solidFill>
                  <a:srgbClr val="FFFF00"/>
                </a:solidFill>
              </a:rPr>
              <a:t> </a:t>
            </a:r>
            <a:r>
              <a:rPr lang="en-US" sz="2800" dirty="0" err="1" smtClean="0">
                <a:solidFill>
                  <a:srgbClr val="FFFF00"/>
                </a:solidFill>
              </a:rPr>
              <a:t>diện</a:t>
            </a:r>
            <a:r>
              <a:rPr lang="en-US" sz="2800" dirty="0" smtClean="0">
                <a:solidFill>
                  <a:srgbClr val="FFFF00"/>
                </a:solidFill>
              </a:rPr>
              <a:t> </a:t>
            </a:r>
            <a:r>
              <a:rPr lang="en-US" sz="2800" dirty="0" err="1" smtClean="0">
                <a:solidFill>
                  <a:srgbClr val="FFFF00"/>
                </a:solidFill>
              </a:rPr>
              <a:t>tích</a:t>
            </a:r>
            <a:r>
              <a:rPr lang="en-US" sz="2800" dirty="0" smtClean="0">
                <a:solidFill>
                  <a:srgbClr val="FFFF00"/>
                </a:solidFill>
              </a:rPr>
              <a:t> </a:t>
            </a:r>
            <a:r>
              <a:rPr lang="en-US" sz="2800" dirty="0" err="1" smtClean="0">
                <a:solidFill>
                  <a:srgbClr val="FFFF00"/>
                </a:solidFill>
              </a:rPr>
              <a:t>tôn</a:t>
            </a:r>
            <a:r>
              <a:rPr lang="en-US" sz="2800" dirty="0" smtClean="0">
                <a:solidFill>
                  <a:srgbClr val="FFFF00"/>
                </a:solidFill>
              </a:rPr>
              <a:t> </a:t>
            </a:r>
            <a:r>
              <a:rPr lang="en-US" sz="2800" dirty="0" err="1" smtClean="0">
                <a:solidFill>
                  <a:srgbClr val="FFFF00"/>
                </a:solidFill>
              </a:rPr>
              <a:t>làm</a:t>
            </a:r>
            <a:r>
              <a:rPr lang="en-US" sz="2800" dirty="0" smtClean="0">
                <a:solidFill>
                  <a:srgbClr val="FFFF00"/>
                </a:solidFill>
              </a:rPr>
              <a:t> </a:t>
            </a:r>
            <a:r>
              <a:rPr lang="en-US" sz="2800" dirty="0" err="1" smtClean="0">
                <a:solidFill>
                  <a:srgbClr val="FFFF00"/>
                </a:solidFill>
              </a:rPr>
              <a:t>thùng</a:t>
            </a:r>
            <a:r>
              <a:rPr lang="en-US" sz="2800" dirty="0" smtClean="0">
                <a:solidFill>
                  <a:srgbClr val="FFFF00"/>
                </a:solidFill>
              </a:rPr>
              <a:t>: </a:t>
            </a:r>
            <a:endParaRPr lang="en-US" sz="2800" dirty="0">
              <a:solidFill>
                <a:srgbClr val="FFFF00"/>
              </a:solidFill>
            </a:endParaRPr>
          </a:p>
        </p:txBody>
      </p:sp>
      <p:sp>
        <p:nvSpPr>
          <p:cNvPr id="7" name="TextBox 6"/>
          <p:cNvSpPr txBox="1"/>
          <p:nvPr/>
        </p:nvSpPr>
        <p:spPr>
          <a:xfrm>
            <a:off x="5029200" y="2057400"/>
            <a:ext cx="8305800" cy="523220"/>
          </a:xfrm>
          <a:prstGeom prst="rect">
            <a:avLst/>
          </a:prstGeom>
          <a:noFill/>
        </p:spPr>
        <p:txBody>
          <a:bodyPr wrap="square" rtlCol="0">
            <a:spAutoFit/>
          </a:bodyPr>
          <a:lstStyle/>
          <a:p>
            <a:r>
              <a:rPr lang="en-US" sz="2800" dirty="0" smtClean="0">
                <a:solidFill>
                  <a:srgbClr val="FFFF00"/>
                </a:solidFill>
              </a:rPr>
              <a:t>4,2 : 2 = 2,1 (m)</a:t>
            </a:r>
            <a:endParaRPr lang="en-US" sz="2800" dirty="0">
              <a:solidFill>
                <a:srgbClr val="FFFF00"/>
              </a:solidFill>
            </a:endParaRPr>
          </a:p>
        </p:txBody>
      </p:sp>
      <p:sp>
        <p:nvSpPr>
          <p:cNvPr id="8" name="TextBox 7"/>
          <p:cNvSpPr txBox="1"/>
          <p:nvPr/>
        </p:nvSpPr>
        <p:spPr>
          <a:xfrm>
            <a:off x="3962400" y="2438400"/>
            <a:ext cx="6172200" cy="523220"/>
          </a:xfrm>
          <a:prstGeom prst="rect">
            <a:avLst/>
          </a:prstGeom>
          <a:noFill/>
        </p:spPr>
        <p:txBody>
          <a:bodyPr wrap="square" rtlCol="0">
            <a:spAutoFit/>
          </a:bodyPr>
          <a:lstStyle/>
          <a:p>
            <a:r>
              <a:rPr lang="en-US" sz="2800" dirty="0" smtClean="0">
                <a:solidFill>
                  <a:srgbClr val="FFFF00"/>
                </a:solidFill>
              </a:rPr>
              <a:t>2,1 :  (3+4) x 4 = 1,2 (m)</a:t>
            </a:r>
            <a:endParaRPr lang="en-US" sz="2800" dirty="0">
              <a:solidFill>
                <a:srgbClr val="FFFF00"/>
              </a:solidFill>
            </a:endParaRPr>
          </a:p>
        </p:txBody>
      </p:sp>
      <p:sp>
        <p:nvSpPr>
          <p:cNvPr id="9" name="TextBox 8"/>
          <p:cNvSpPr txBox="1"/>
          <p:nvPr/>
        </p:nvSpPr>
        <p:spPr>
          <a:xfrm>
            <a:off x="1143000" y="6125028"/>
            <a:ext cx="6172200" cy="523220"/>
          </a:xfrm>
          <a:prstGeom prst="rect">
            <a:avLst/>
          </a:prstGeom>
          <a:noFill/>
        </p:spPr>
        <p:txBody>
          <a:bodyPr wrap="square" rtlCol="0">
            <a:spAutoFit/>
          </a:bodyPr>
          <a:lstStyle/>
          <a:p>
            <a:r>
              <a:rPr lang="en-US" sz="2800" dirty="0" smtClean="0">
                <a:solidFill>
                  <a:srgbClr val="FFFF00"/>
                </a:solidFill>
              </a:rPr>
              <a:t>2,52 + 1,08 = 3,6 (</a:t>
            </a:r>
            <a:r>
              <a:rPr lang="fr-FR" sz="2800" dirty="0">
                <a:solidFill>
                  <a:srgbClr val="FFFF00"/>
                </a:solidFill>
              </a:rPr>
              <a:t>m</a:t>
            </a:r>
            <a:r>
              <a:rPr lang="fr-FR" sz="2800" baseline="30000" dirty="0">
                <a:solidFill>
                  <a:srgbClr val="FFFF00"/>
                </a:solidFill>
              </a:rPr>
              <a:t>2</a:t>
            </a:r>
            <a:r>
              <a:rPr lang="en-US" sz="2800" dirty="0" smtClean="0">
                <a:solidFill>
                  <a:srgbClr val="FFFF00"/>
                </a:solidFill>
              </a:rPr>
              <a:t>)</a:t>
            </a:r>
            <a:endParaRPr lang="en-US" sz="2800" dirty="0">
              <a:solidFill>
                <a:srgbClr val="FFFF00"/>
              </a:solidFill>
            </a:endParaRPr>
          </a:p>
        </p:txBody>
      </p:sp>
      <p:sp>
        <p:nvSpPr>
          <p:cNvPr id="10" name="TextBox 9"/>
          <p:cNvSpPr txBox="1"/>
          <p:nvPr/>
        </p:nvSpPr>
        <p:spPr>
          <a:xfrm>
            <a:off x="304800" y="2931180"/>
            <a:ext cx="4457700" cy="523220"/>
          </a:xfrm>
          <a:prstGeom prst="rect">
            <a:avLst/>
          </a:prstGeom>
          <a:noFill/>
        </p:spPr>
        <p:txBody>
          <a:bodyPr wrap="square" rtlCol="0">
            <a:spAutoFit/>
          </a:bodyPr>
          <a:lstStyle/>
          <a:p>
            <a:r>
              <a:rPr lang="en-US" sz="2800" dirty="0" smtClean="0">
                <a:solidFill>
                  <a:srgbClr val="FFFF00"/>
                </a:solidFill>
              </a:rPr>
              <a:t>- </a:t>
            </a:r>
            <a:r>
              <a:rPr lang="en-US" sz="2800" dirty="0" err="1" smtClean="0">
                <a:solidFill>
                  <a:srgbClr val="FFFF00"/>
                </a:solidFill>
              </a:rPr>
              <a:t>Chiều</a:t>
            </a:r>
            <a:r>
              <a:rPr lang="en-US" sz="2800" dirty="0" smtClean="0">
                <a:solidFill>
                  <a:srgbClr val="FFFF00"/>
                </a:solidFill>
              </a:rPr>
              <a:t> </a:t>
            </a:r>
            <a:r>
              <a:rPr lang="en-US" sz="2800" dirty="0" err="1" smtClean="0">
                <a:solidFill>
                  <a:srgbClr val="FFFF00"/>
                </a:solidFill>
              </a:rPr>
              <a:t>rộng</a:t>
            </a:r>
            <a:r>
              <a:rPr lang="en-US" sz="2800" dirty="0" smtClean="0">
                <a:solidFill>
                  <a:srgbClr val="FFFF00"/>
                </a:solidFill>
              </a:rPr>
              <a:t> </a:t>
            </a:r>
            <a:r>
              <a:rPr lang="en-US" sz="2800" dirty="0" err="1" smtClean="0">
                <a:solidFill>
                  <a:srgbClr val="FFFF00"/>
                </a:solidFill>
              </a:rPr>
              <a:t>cái</a:t>
            </a:r>
            <a:r>
              <a:rPr lang="en-US" sz="2800" dirty="0" smtClean="0">
                <a:solidFill>
                  <a:srgbClr val="FFFF00"/>
                </a:solidFill>
              </a:rPr>
              <a:t> </a:t>
            </a:r>
            <a:r>
              <a:rPr lang="en-US" sz="2800" dirty="0" err="1" smtClean="0">
                <a:solidFill>
                  <a:srgbClr val="FFFF00"/>
                </a:solidFill>
              </a:rPr>
              <a:t>thùng</a:t>
            </a:r>
            <a:r>
              <a:rPr lang="en-US" sz="2800" dirty="0" smtClean="0">
                <a:solidFill>
                  <a:srgbClr val="FFFF00"/>
                </a:solidFill>
              </a:rPr>
              <a:t> </a:t>
            </a:r>
            <a:r>
              <a:rPr lang="en-US" sz="2800" dirty="0" err="1" smtClean="0">
                <a:solidFill>
                  <a:srgbClr val="FFFF00"/>
                </a:solidFill>
              </a:rPr>
              <a:t>tôn</a:t>
            </a:r>
            <a:r>
              <a:rPr lang="en-US" sz="2800" dirty="0" smtClean="0">
                <a:solidFill>
                  <a:srgbClr val="FFFF00"/>
                </a:solidFill>
              </a:rPr>
              <a:t>: </a:t>
            </a:r>
            <a:endParaRPr lang="en-US" sz="2800" dirty="0">
              <a:solidFill>
                <a:srgbClr val="FFFF00"/>
              </a:solidFill>
            </a:endParaRPr>
          </a:p>
        </p:txBody>
      </p:sp>
      <p:sp>
        <p:nvSpPr>
          <p:cNvPr id="11" name="TextBox 10"/>
          <p:cNvSpPr txBox="1"/>
          <p:nvPr/>
        </p:nvSpPr>
        <p:spPr>
          <a:xfrm>
            <a:off x="4343400" y="2895600"/>
            <a:ext cx="6172200" cy="523220"/>
          </a:xfrm>
          <a:prstGeom prst="rect">
            <a:avLst/>
          </a:prstGeom>
          <a:noFill/>
        </p:spPr>
        <p:txBody>
          <a:bodyPr wrap="square" rtlCol="0">
            <a:spAutoFit/>
          </a:bodyPr>
          <a:lstStyle/>
          <a:p>
            <a:r>
              <a:rPr lang="en-US" sz="2800" dirty="0" smtClean="0">
                <a:solidFill>
                  <a:srgbClr val="FFFF00"/>
                </a:solidFill>
              </a:rPr>
              <a:t>2,1 – 1,2 = 0,9 (m)</a:t>
            </a:r>
            <a:endParaRPr lang="en-US" sz="2800" dirty="0">
              <a:solidFill>
                <a:srgbClr val="FFFF00"/>
              </a:solidFill>
            </a:endParaRPr>
          </a:p>
        </p:txBody>
      </p:sp>
      <p:sp>
        <p:nvSpPr>
          <p:cNvPr id="12" name="TextBox 11"/>
          <p:cNvSpPr txBox="1"/>
          <p:nvPr/>
        </p:nvSpPr>
        <p:spPr>
          <a:xfrm>
            <a:off x="304800" y="3972580"/>
            <a:ext cx="6743700" cy="523220"/>
          </a:xfrm>
          <a:prstGeom prst="rect">
            <a:avLst/>
          </a:prstGeom>
          <a:noFill/>
        </p:spPr>
        <p:txBody>
          <a:bodyPr wrap="square" rtlCol="0">
            <a:spAutoFit/>
          </a:bodyPr>
          <a:lstStyle/>
          <a:p>
            <a:r>
              <a:rPr lang="en-US" sz="2800" dirty="0" smtClean="0">
                <a:solidFill>
                  <a:srgbClr val="FFFF00"/>
                </a:solidFill>
              </a:rPr>
              <a:t>- </a:t>
            </a:r>
            <a:r>
              <a:rPr lang="en-US" sz="2800" dirty="0" err="1" smtClean="0">
                <a:solidFill>
                  <a:srgbClr val="FFFF00"/>
                </a:solidFill>
              </a:rPr>
              <a:t>Diện</a:t>
            </a:r>
            <a:r>
              <a:rPr lang="en-US" sz="2800" dirty="0" smtClean="0">
                <a:solidFill>
                  <a:srgbClr val="FFFF00"/>
                </a:solidFill>
              </a:rPr>
              <a:t> </a:t>
            </a:r>
            <a:r>
              <a:rPr lang="en-US" sz="2800" dirty="0" err="1" smtClean="0">
                <a:solidFill>
                  <a:srgbClr val="FFFF00"/>
                </a:solidFill>
              </a:rPr>
              <a:t>tích</a:t>
            </a:r>
            <a:r>
              <a:rPr lang="en-US" sz="2800" dirty="0" smtClean="0">
                <a:solidFill>
                  <a:srgbClr val="FFFF00"/>
                </a:solidFill>
              </a:rPr>
              <a:t> </a:t>
            </a:r>
            <a:r>
              <a:rPr lang="en-US" sz="2800" dirty="0" err="1" smtClean="0">
                <a:solidFill>
                  <a:srgbClr val="FFFF00"/>
                </a:solidFill>
              </a:rPr>
              <a:t>xung</a:t>
            </a:r>
            <a:r>
              <a:rPr lang="en-US" sz="2800" dirty="0" smtClean="0">
                <a:solidFill>
                  <a:srgbClr val="FFFF00"/>
                </a:solidFill>
              </a:rPr>
              <a:t> </a:t>
            </a:r>
            <a:r>
              <a:rPr lang="en-US" sz="2800" dirty="0" err="1" smtClean="0">
                <a:solidFill>
                  <a:srgbClr val="FFFF00"/>
                </a:solidFill>
              </a:rPr>
              <a:t>quanh</a:t>
            </a:r>
            <a:r>
              <a:rPr lang="en-US" sz="2800" dirty="0" smtClean="0">
                <a:solidFill>
                  <a:srgbClr val="FFFF00"/>
                </a:solidFill>
              </a:rPr>
              <a:t> </a:t>
            </a:r>
            <a:r>
              <a:rPr lang="en-US" sz="2800" dirty="0" err="1" smtClean="0">
                <a:solidFill>
                  <a:srgbClr val="FFFF00"/>
                </a:solidFill>
              </a:rPr>
              <a:t>cái</a:t>
            </a:r>
            <a:r>
              <a:rPr lang="en-US" sz="2800" dirty="0" smtClean="0">
                <a:solidFill>
                  <a:srgbClr val="FFFF00"/>
                </a:solidFill>
              </a:rPr>
              <a:t> </a:t>
            </a:r>
            <a:r>
              <a:rPr lang="en-US" sz="2800" dirty="0" err="1" smtClean="0">
                <a:solidFill>
                  <a:srgbClr val="FFFF00"/>
                </a:solidFill>
              </a:rPr>
              <a:t>thùng</a:t>
            </a:r>
            <a:r>
              <a:rPr lang="en-US" sz="2800" dirty="0" smtClean="0">
                <a:solidFill>
                  <a:srgbClr val="FFFF00"/>
                </a:solidFill>
              </a:rPr>
              <a:t> </a:t>
            </a:r>
            <a:r>
              <a:rPr lang="en-US" sz="2800" dirty="0" err="1" smtClean="0">
                <a:solidFill>
                  <a:srgbClr val="FFFF00"/>
                </a:solidFill>
              </a:rPr>
              <a:t>tôn</a:t>
            </a:r>
            <a:r>
              <a:rPr lang="en-US" sz="2800" dirty="0" smtClean="0">
                <a:solidFill>
                  <a:srgbClr val="FFFF00"/>
                </a:solidFill>
              </a:rPr>
              <a:t>: </a:t>
            </a:r>
            <a:endParaRPr lang="en-US" sz="2800" dirty="0">
              <a:solidFill>
                <a:srgbClr val="FFFF00"/>
              </a:solidFill>
            </a:endParaRPr>
          </a:p>
        </p:txBody>
      </p:sp>
      <p:sp>
        <p:nvSpPr>
          <p:cNvPr id="13" name="TextBox 12"/>
          <p:cNvSpPr txBox="1"/>
          <p:nvPr/>
        </p:nvSpPr>
        <p:spPr>
          <a:xfrm>
            <a:off x="2133600" y="4419600"/>
            <a:ext cx="6172200" cy="523220"/>
          </a:xfrm>
          <a:prstGeom prst="rect">
            <a:avLst/>
          </a:prstGeom>
          <a:noFill/>
        </p:spPr>
        <p:txBody>
          <a:bodyPr wrap="square" rtlCol="0">
            <a:spAutoFit/>
          </a:bodyPr>
          <a:lstStyle/>
          <a:p>
            <a:r>
              <a:rPr lang="en-US" sz="2800" dirty="0" smtClean="0">
                <a:solidFill>
                  <a:srgbClr val="FFFF00"/>
                </a:solidFill>
              </a:rPr>
              <a:t>(1,2+0,9) x 2 x 0,6 = 2,52 </a:t>
            </a:r>
            <a:r>
              <a:rPr lang="en-US" sz="2800" dirty="0">
                <a:solidFill>
                  <a:srgbClr val="FFFF00"/>
                </a:solidFill>
              </a:rPr>
              <a:t>(</a:t>
            </a:r>
            <a:r>
              <a:rPr lang="fr-FR" sz="2800" dirty="0">
                <a:solidFill>
                  <a:srgbClr val="FFFF00"/>
                </a:solidFill>
              </a:rPr>
              <a:t>m</a:t>
            </a:r>
            <a:r>
              <a:rPr lang="fr-FR" sz="2800" baseline="30000" dirty="0">
                <a:solidFill>
                  <a:srgbClr val="FFFF00"/>
                </a:solidFill>
              </a:rPr>
              <a:t>2</a:t>
            </a:r>
            <a:r>
              <a:rPr lang="en-US" sz="2800" dirty="0">
                <a:solidFill>
                  <a:srgbClr val="FFFF00"/>
                </a:solidFill>
              </a:rPr>
              <a:t>)</a:t>
            </a:r>
            <a:endParaRPr lang="en-US" sz="2800" dirty="0">
              <a:solidFill>
                <a:srgbClr val="FFFF00"/>
              </a:solidFill>
            </a:endParaRPr>
          </a:p>
        </p:txBody>
      </p:sp>
      <p:sp>
        <p:nvSpPr>
          <p:cNvPr id="14" name="TextBox 13"/>
          <p:cNvSpPr txBox="1"/>
          <p:nvPr/>
        </p:nvSpPr>
        <p:spPr>
          <a:xfrm>
            <a:off x="304800" y="3362980"/>
            <a:ext cx="4457700" cy="523220"/>
          </a:xfrm>
          <a:prstGeom prst="rect">
            <a:avLst/>
          </a:prstGeom>
          <a:noFill/>
        </p:spPr>
        <p:txBody>
          <a:bodyPr wrap="square" rtlCol="0">
            <a:spAutoFit/>
          </a:bodyPr>
          <a:lstStyle/>
          <a:p>
            <a:r>
              <a:rPr lang="en-US" sz="2800" dirty="0" smtClean="0">
                <a:solidFill>
                  <a:srgbClr val="FFFF00"/>
                </a:solidFill>
              </a:rPr>
              <a:t>- </a:t>
            </a:r>
            <a:r>
              <a:rPr lang="en-US" sz="2800" dirty="0" err="1" smtClean="0">
                <a:solidFill>
                  <a:srgbClr val="FFFF00"/>
                </a:solidFill>
              </a:rPr>
              <a:t>Chiều</a:t>
            </a:r>
            <a:r>
              <a:rPr lang="en-US" sz="2800" dirty="0" smtClean="0">
                <a:solidFill>
                  <a:srgbClr val="FFFF00"/>
                </a:solidFill>
              </a:rPr>
              <a:t> </a:t>
            </a:r>
            <a:r>
              <a:rPr lang="en-US" sz="2800" dirty="0" err="1" smtClean="0">
                <a:solidFill>
                  <a:srgbClr val="FFFF00"/>
                </a:solidFill>
              </a:rPr>
              <a:t>cao</a:t>
            </a:r>
            <a:r>
              <a:rPr lang="en-US" sz="2800" dirty="0" smtClean="0">
                <a:solidFill>
                  <a:srgbClr val="FFFF00"/>
                </a:solidFill>
              </a:rPr>
              <a:t> </a:t>
            </a:r>
            <a:r>
              <a:rPr lang="en-US" sz="2800" dirty="0" err="1" smtClean="0">
                <a:solidFill>
                  <a:srgbClr val="FFFF00"/>
                </a:solidFill>
              </a:rPr>
              <a:t>cái</a:t>
            </a:r>
            <a:r>
              <a:rPr lang="en-US" sz="2800" dirty="0" smtClean="0">
                <a:solidFill>
                  <a:srgbClr val="FFFF00"/>
                </a:solidFill>
              </a:rPr>
              <a:t> </a:t>
            </a:r>
            <a:r>
              <a:rPr lang="en-US" sz="2800" dirty="0" err="1" smtClean="0">
                <a:solidFill>
                  <a:srgbClr val="FFFF00"/>
                </a:solidFill>
              </a:rPr>
              <a:t>thùng</a:t>
            </a:r>
            <a:r>
              <a:rPr lang="en-US" sz="2800" dirty="0" smtClean="0">
                <a:solidFill>
                  <a:srgbClr val="FFFF00"/>
                </a:solidFill>
              </a:rPr>
              <a:t> </a:t>
            </a:r>
            <a:r>
              <a:rPr lang="en-US" sz="2800" dirty="0" err="1" smtClean="0">
                <a:solidFill>
                  <a:srgbClr val="FFFF00"/>
                </a:solidFill>
              </a:rPr>
              <a:t>tôn</a:t>
            </a:r>
            <a:r>
              <a:rPr lang="en-US" sz="2800" dirty="0" smtClean="0">
                <a:solidFill>
                  <a:srgbClr val="FFFF00"/>
                </a:solidFill>
              </a:rPr>
              <a:t>: </a:t>
            </a:r>
            <a:endParaRPr lang="en-US" sz="2800" dirty="0">
              <a:solidFill>
                <a:srgbClr val="FFFF00"/>
              </a:solidFill>
            </a:endParaRPr>
          </a:p>
        </p:txBody>
      </p:sp>
      <mc:AlternateContent xmlns:mc="http://schemas.openxmlformats.org/markup-compatibility/2006">
        <mc:Choice xmlns:a14="http://schemas.microsoft.com/office/drawing/2010/main" Requires="a14">
          <p:sp>
            <p:nvSpPr>
              <p:cNvPr id="15" name="TextBox 14"/>
              <p:cNvSpPr txBox="1"/>
              <p:nvPr/>
            </p:nvSpPr>
            <p:spPr>
              <a:xfrm>
                <a:off x="4343400" y="3362980"/>
                <a:ext cx="6172200" cy="701602"/>
              </a:xfrm>
              <a:prstGeom prst="rect">
                <a:avLst/>
              </a:prstGeom>
              <a:noFill/>
            </p:spPr>
            <p:txBody>
              <a:bodyPr wrap="square" rtlCol="0">
                <a:spAutoFit/>
              </a:bodyPr>
              <a:lstStyle/>
              <a:p>
                <a:r>
                  <a:rPr lang="en-US" sz="2800" dirty="0" smtClean="0">
                    <a:solidFill>
                      <a:srgbClr val="FFFF00"/>
                    </a:solidFill>
                  </a:rPr>
                  <a:t>0,9 : </a:t>
                </a:r>
                <a14:m>
                  <m:oMath xmlns:m="http://schemas.openxmlformats.org/officeDocument/2006/math">
                    <m:f>
                      <m:fPr>
                        <m:ctrlPr>
                          <a:rPr lang="en-US" sz="2800" i="1">
                            <a:solidFill>
                              <a:srgbClr val="FFFF00"/>
                            </a:solidFill>
                            <a:latin typeface="Cambria Math"/>
                          </a:rPr>
                        </m:ctrlPr>
                      </m:fPr>
                      <m:num>
                        <m:r>
                          <a:rPr lang="fr-FR" sz="2800" i="1">
                            <a:solidFill>
                              <a:srgbClr val="FFFF00"/>
                            </a:solidFill>
                            <a:latin typeface="Cambria Math"/>
                          </a:rPr>
                          <m:t>3</m:t>
                        </m:r>
                      </m:num>
                      <m:den>
                        <m:r>
                          <a:rPr lang="fr-FR" sz="2800" i="1">
                            <a:solidFill>
                              <a:srgbClr val="FFFF00"/>
                            </a:solidFill>
                            <a:latin typeface="Cambria Math"/>
                          </a:rPr>
                          <m:t>2</m:t>
                        </m:r>
                      </m:den>
                    </m:f>
                  </m:oMath>
                </a14:m>
                <a:r>
                  <a:rPr lang="en-US" sz="2800" dirty="0" smtClean="0">
                    <a:solidFill>
                      <a:srgbClr val="FFFF00"/>
                    </a:solidFill>
                  </a:rPr>
                  <a:t>     = 0,6 (m)</a:t>
                </a:r>
                <a:endParaRPr lang="en-US" sz="2800" dirty="0">
                  <a:solidFill>
                    <a:srgbClr val="FFFF00"/>
                  </a:solidFill>
                </a:endParaRPr>
              </a:p>
            </p:txBody>
          </p:sp>
        </mc:Choice>
        <mc:Fallback>
          <p:sp>
            <p:nvSpPr>
              <p:cNvPr id="15" name="TextBox 14"/>
              <p:cNvSpPr txBox="1">
                <a:spLocks noRot="1" noChangeAspect="1" noMove="1" noResize="1" noEditPoints="1" noAdjustHandles="1" noChangeArrowheads="1" noChangeShapeType="1" noTextEdit="1"/>
              </p:cNvSpPr>
              <p:nvPr/>
            </p:nvSpPr>
            <p:spPr>
              <a:xfrm>
                <a:off x="4343400" y="3362980"/>
                <a:ext cx="6172200" cy="701602"/>
              </a:xfrm>
              <a:prstGeom prst="rect">
                <a:avLst/>
              </a:prstGeom>
              <a:blipFill rotWithShape="1">
                <a:blip r:embed="rId3"/>
                <a:stretch>
                  <a:fillRect l="-2075" b="-12174"/>
                </a:stretch>
              </a:blipFill>
            </p:spPr>
            <p:txBody>
              <a:bodyPr/>
              <a:lstStyle/>
              <a:p>
                <a:r>
                  <a:rPr lang="en-US">
                    <a:noFill/>
                  </a:rPr>
                  <a:t> </a:t>
                </a:r>
              </a:p>
            </p:txBody>
          </p:sp>
        </mc:Fallback>
      </mc:AlternateContent>
      <p:sp>
        <p:nvSpPr>
          <p:cNvPr id="16" name="TextBox 15"/>
          <p:cNvSpPr txBox="1"/>
          <p:nvPr/>
        </p:nvSpPr>
        <p:spPr>
          <a:xfrm>
            <a:off x="228600" y="4820960"/>
            <a:ext cx="6743700" cy="523220"/>
          </a:xfrm>
          <a:prstGeom prst="rect">
            <a:avLst/>
          </a:prstGeom>
          <a:noFill/>
        </p:spPr>
        <p:txBody>
          <a:bodyPr wrap="square" rtlCol="0">
            <a:spAutoFit/>
          </a:bodyPr>
          <a:lstStyle/>
          <a:p>
            <a:r>
              <a:rPr lang="en-US" sz="2800" dirty="0" smtClean="0">
                <a:solidFill>
                  <a:srgbClr val="FFFF00"/>
                </a:solidFill>
              </a:rPr>
              <a:t>- </a:t>
            </a:r>
            <a:r>
              <a:rPr lang="en-US" sz="2800" dirty="0" err="1" smtClean="0">
                <a:solidFill>
                  <a:srgbClr val="FFFF00"/>
                </a:solidFill>
              </a:rPr>
              <a:t>Diện</a:t>
            </a:r>
            <a:r>
              <a:rPr lang="en-US" sz="2800" dirty="0" smtClean="0">
                <a:solidFill>
                  <a:srgbClr val="FFFF00"/>
                </a:solidFill>
              </a:rPr>
              <a:t> </a:t>
            </a:r>
            <a:r>
              <a:rPr lang="en-US" sz="2800" dirty="0" err="1" smtClean="0">
                <a:solidFill>
                  <a:srgbClr val="FFFF00"/>
                </a:solidFill>
              </a:rPr>
              <a:t>tích</a:t>
            </a:r>
            <a:r>
              <a:rPr lang="en-US" sz="2800" dirty="0" smtClean="0">
                <a:solidFill>
                  <a:srgbClr val="FFFF00"/>
                </a:solidFill>
              </a:rPr>
              <a:t> </a:t>
            </a:r>
            <a:r>
              <a:rPr lang="en-US" sz="2800" dirty="0" err="1" smtClean="0">
                <a:solidFill>
                  <a:srgbClr val="FFFF00"/>
                </a:solidFill>
              </a:rPr>
              <a:t>đáy</a:t>
            </a:r>
            <a:r>
              <a:rPr lang="en-US" sz="2800" dirty="0" smtClean="0">
                <a:solidFill>
                  <a:srgbClr val="FFFF00"/>
                </a:solidFill>
              </a:rPr>
              <a:t> </a:t>
            </a:r>
            <a:r>
              <a:rPr lang="en-US" sz="2800" dirty="0" err="1" smtClean="0">
                <a:solidFill>
                  <a:srgbClr val="FFFF00"/>
                </a:solidFill>
              </a:rPr>
              <a:t>thùng</a:t>
            </a:r>
            <a:r>
              <a:rPr lang="en-US" sz="2800" dirty="0" smtClean="0">
                <a:solidFill>
                  <a:srgbClr val="FFFF00"/>
                </a:solidFill>
              </a:rPr>
              <a:t> </a:t>
            </a:r>
            <a:r>
              <a:rPr lang="en-US" sz="2800" dirty="0" err="1" smtClean="0">
                <a:solidFill>
                  <a:srgbClr val="FFFF00"/>
                </a:solidFill>
              </a:rPr>
              <a:t>tôn</a:t>
            </a:r>
            <a:r>
              <a:rPr lang="en-US" sz="2800" dirty="0" smtClean="0">
                <a:solidFill>
                  <a:srgbClr val="FFFF00"/>
                </a:solidFill>
              </a:rPr>
              <a:t>: </a:t>
            </a:r>
            <a:endParaRPr lang="en-US" sz="2800" dirty="0">
              <a:solidFill>
                <a:srgbClr val="FFFF00"/>
              </a:solidFill>
            </a:endParaRPr>
          </a:p>
        </p:txBody>
      </p:sp>
      <p:sp>
        <p:nvSpPr>
          <p:cNvPr id="17" name="TextBox 16"/>
          <p:cNvSpPr txBox="1"/>
          <p:nvPr/>
        </p:nvSpPr>
        <p:spPr>
          <a:xfrm>
            <a:off x="2057400" y="5267980"/>
            <a:ext cx="6172200" cy="523220"/>
          </a:xfrm>
          <a:prstGeom prst="rect">
            <a:avLst/>
          </a:prstGeom>
          <a:noFill/>
        </p:spPr>
        <p:txBody>
          <a:bodyPr wrap="square" rtlCol="0">
            <a:spAutoFit/>
          </a:bodyPr>
          <a:lstStyle/>
          <a:p>
            <a:r>
              <a:rPr lang="en-US" sz="2800" dirty="0" smtClean="0">
                <a:solidFill>
                  <a:srgbClr val="FFFF00"/>
                </a:solidFill>
              </a:rPr>
              <a:t>1,2 x 0,9 = 1,08 </a:t>
            </a:r>
            <a:r>
              <a:rPr lang="en-US" sz="2800" dirty="0">
                <a:solidFill>
                  <a:srgbClr val="FFFF00"/>
                </a:solidFill>
              </a:rPr>
              <a:t>(</a:t>
            </a:r>
            <a:r>
              <a:rPr lang="fr-FR" sz="2800" dirty="0">
                <a:solidFill>
                  <a:srgbClr val="FFFF00"/>
                </a:solidFill>
              </a:rPr>
              <a:t>m</a:t>
            </a:r>
            <a:r>
              <a:rPr lang="fr-FR" sz="2800" baseline="30000" dirty="0">
                <a:solidFill>
                  <a:srgbClr val="FFFF00"/>
                </a:solidFill>
              </a:rPr>
              <a:t>2</a:t>
            </a:r>
            <a:r>
              <a:rPr lang="en-US" sz="2800" dirty="0">
                <a:solidFill>
                  <a:srgbClr val="FFFF00"/>
                </a:solidFill>
              </a:rPr>
              <a:t>)</a:t>
            </a:r>
            <a:endParaRPr lang="en-US" sz="2800" dirty="0">
              <a:solidFill>
                <a:srgbClr val="FFFF00"/>
              </a:solidFill>
            </a:endParaRPr>
          </a:p>
        </p:txBody>
      </p:sp>
    </p:spTree>
    <p:extLst>
      <p:ext uri="{BB962C8B-B14F-4D97-AF65-F5344CB8AC3E}">
        <p14:creationId xmlns:p14="http://schemas.microsoft.com/office/powerpoint/2010/main" val="4043500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fade">
                                      <p:cBhvr>
                                        <p:cTn id="62" dur="5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fade">
                                      <p:cBhvr>
                                        <p:cTn id="67" dur="500"/>
                                        <p:tgtEl>
                                          <p:spTgt spid="17"/>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5"/>
                                        </p:tgtEl>
                                        <p:attrNameLst>
                                          <p:attrName>style.visibility</p:attrName>
                                        </p:attrNameLst>
                                      </p:cBhvr>
                                      <p:to>
                                        <p:strVal val="visible"/>
                                      </p:to>
                                    </p:set>
                                    <p:animEffect transition="in" filter="fade">
                                      <p:cBhvr>
                                        <p:cTn id="72" dur="500"/>
                                        <p:tgtEl>
                                          <p:spTgt spid="5"/>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9"/>
                                        </p:tgtEl>
                                        <p:attrNameLst>
                                          <p:attrName>style.visibility</p:attrName>
                                        </p:attrNameLst>
                                      </p:cBhvr>
                                      <p:to>
                                        <p:strVal val="visible"/>
                                      </p:to>
                                    </p:set>
                                    <p:animEffect transition="in" filter="fade">
                                      <p:cBhvr>
                                        <p:cTn id="7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P spid="8" grpId="0"/>
      <p:bldP spid="9" grpId="0"/>
      <p:bldP spid="10" grpId="0"/>
      <p:bldP spid="11" grpId="0"/>
      <p:bldP spid="12" grpId="0"/>
      <p:bldP spid="13" grpId="0"/>
      <p:bldP spid="14" grpId="0"/>
      <p:bldP spid="15" grpId="0"/>
      <p:bldP spid="16"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00200" y="304800"/>
            <a:ext cx="5715000" cy="6602167"/>
          </a:xfrm>
        </p:spPr>
      </p:pic>
    </p:spTree>
    <p:extLst>
      <p:ext uri="{BB962C8B-B14F-4D97-AF65-F5344CB8AC3E}">
        <p14:creationId xmlns:p14="http://schemas.microsoft.com/office/powerpoint/2010/main" val="1700839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16200000">
            <a:off x="1030607" y="-268607"/>
            <a:ext cx="7315200" cy="6938011"/>
          </a:xfrm>
        </p:spPr>
      </p:pic>
    </p:spTree>
    <p:extLst>
      <p:ext uri="{BB962C8B-B14F-4D97-AF65-F5344CB8AC3E}">
        <p14:creationId xmlns:p14="http://schemas.microsoft.com/office/powerpoint/2010/main" val="3326668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827088" y="234950"/>
            <a:ext cx="7488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400" b="1">
                <a:solidFill>
                  <a:schemeClr val="bg1"/>
                </a:solidFill>
              </a:rPr>
              <a:t>Lịch sử</a:t>
            </a:r>
          </a:p>
        </p:txBody>
      </p:sp>
      <p:sp>
        <p:nvSpPr>
          <p:cNvPr id="21507" name="Text Box 3"/>
          <p:cNvSpPr txBox="1">
            <a:spLocks noChangeArrowheads="1"/>
          </p:cNvSpPr>
          <p:nvPr/>
        </p:nvSpPr>
        <p:spPr bwMode="auto">
          <a:xfrm>
            <a:off x="1763713" y="822325"/>
            <a:ext cx="56880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b="1" dirty="0" err="1">
                <a:solidFill>
                  <a:schemeClr val="bg1"/>
                </a:solidFill>
              </a:rPr>
              <a:t>Tiết</a:t>
            </a:r>
            <a:r>
              <a:rPr lang="en-US" sz="2400" b="1" dirty="0">
                <a:solidFill>
                  <a:schemeClr val="bg1"/>
                </a:solidFill>
              </a:rPr>
              <a:t> 22:</a:t>
            </a:r>
            <a:r>
              <a:rPr lang="en-US" sz="2800" b="1" dirty="0">
                <a:solidFill>
                  <a:schemeClr val="bg1"/>
                </a:solidFill>
              </a:rPr>
              <a:t>Bến </a:t>
            </a:r>
            <a:r>
              <a:rPr lang="en-US" sz="2800" b="1" dirty="0" err="1">
                <a:solidFill>
                  <a:schemeClr val="bg1"/>
                </a:solidFill>
              </a:rPr>
              <a:t>Tre</a:t>
            </a:r>
            <a:r>
              <a:rPr lang="en-US" sz="2800" b="1" dirty="0">
                <a:solidFill>
                  <a:schemeClr val="bg1"/>
                </a:solidFill>
              </a:rPr>
              <a:t> </a:t>
            </a:r>
            <a:r>
              <a:rPr lang="en-US" sz="2800" b="1" dirty="0" err="1">
                <a:solidFill>
                  <a:schemeClr val="bg1"/>
                </a:solidFill>
              </a:rPr>
              <a:t>đồng</a:t>
            </a:r>
            <a:r>
              <a:rPr lang="en-US" sz="2800" b="1" dirty="0">
                <a:solidFill>
                  <a:schemeClr val="bg1"/>
                </a:solidFill>
              </a:rPr>
              <a:t> </a:t>
            </a:r>
            <a:r>
              <a:rPr lang="en-US" sz="2800" b="1" dirty="0" err="1">
                <a:solidFill>
                  <a:schemeClr val="bg1"/>
                </a:solidFill>
              </a:rPr>
              <a:t>khởi</a:t>
            </a:r>
            <a:endParaRPr lang="en-US" sz="2800" b="1" dirty="0">
              <a:solidFill>
                <a:schemeClr val="bg1"/>
              </a:solidFill>
            </a:endParaRPr>
          </a:p>
        </p:txBody>
      </p:sp>
      <p:sp>
        <p:nvSpPr>
          <p:cNvPr id="21508" name="Text Box 4"/>
          <p:cNvSpPr txBox="1">
            <a:spLocks noChangeArrowheads="1"/>
          </p:cNvSpPr>
          <p:nvPr/>
        </p:nvSpPr>
        <p:spPr bwMode="auto">
          <a:xfrm>
            <a:off x="3457575" y="1828800"/>
            <a:ext cx="26273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u="sng" dirty="0" err="1">
                <a:solidFill>
                  <a:schemeClr val="bg1"/>
                </a:solidFill>
              </a:rPr>
              <a:t>Ghi</a:t>
            </a:r>
            <a:r>
              <a:rPr lang="en-US" sz="2800" b="1" u="sng" dirty="0">
                <a:solidFill>
                  <a:schemeClr val="bg1"/>
                </a:solidFill>
              </a:rPr>
              <a:t> </a:t>
            </a:r>
            <a:r>
              <a:rPr lang="en-US" sz="2800" b="1" u="sng" dirty="0" err="1" smtClean="0">
                <a:solidFill>
                  <a:schemeClr val="bg1"/>
                </a:solidFill>
              </a:rPr>
              <a:t>nhớ</a:t>
            </a:r>
            <a:endParaRPr lang="en-US" sz="2800" b="1" dirty="0">
              <a:solidFill>
                <a:schemeClr val="bg1"/>
              </a:solidFill>
            </a:endParaRPr>
          </a:p>
        </p:txBody>
      </p:sp>
      <p:sp>
        <p:nvSpPr>
          <p:cNvPr id="21519" name="AutoShape 15"/>
          <p:cNvSpPr>
            <a:spLocks noChangeArrowheads="1"/>
          </p:cNvSpPr>
          <p:nvPr/>
        </p:nvSpPr>
        <p:spPr bwMode="auto">
          <a:xfrm>
            <a:off x="158750" y="2743200"/>
            <a:ext cx="8826500" cy="1993900"/>
          </a:xfrm>
          <a:prstGeom prst="roundRect">
            <a:avLst>
              <a:gd name="adj" fmla="val 16667"/>
            </a:avLst>
          </a:prstGeom>
          <a:gradFill rotWithShape="1">
            <a:gsLst>
              <a:gs pos="0">
                <a:schemeClr val="bg1"/>
              </a:gs>
              <a:gs pos="100000">
                <a:srgbClr val="FFFFCC"/>
              </a:gs>
            </a:gsLst>
            <a:lin ang="5400000" scaled="1"/>
          </a:gradFill>
          <a:ln w="9525">
            <a:solidFill>
              <a:srgbClr val="A50021"/>
            </a:solidFill>
            <a:round/>
            <a:headEnd/>
            <a:tailEnd/>
          </a:ln>
          <a:effectLst>
            <a:outerShdw dist="107763" dir="2700000" algn="ctr" rotWithShape="0">
              <a:srgbClr val="FF0000">
                <a:alpha val="50000"/>
              </a:srgbClr>
            </a:outerShdw>
          </a:effectLst>
        </p:spPr>
        <p:txBody>
          <a:bodyPr>
            <a:spAutoFit/>
          </a:bodyPr>
          <a:lstStyle/>
          <a:p>
            <a:pPr>
              <a:spcBef>
                <a:spcPct val="50000"/>
              </a:spcBef>
            </a:pPr>
            <a:r>
              <a:rPr lang="en-US" sz="2800" b="1" dirty="0" err="1">
                <a:solidFill>
                  <a:srgbClr val="000099"/>
                </a:solidFill>
              </a:rPr>
              <a:t>Cuối</a:t>
            </a:r>
            <a:r>
              <a:rPr lang="en-US" sz="2800" b="1" dirty="0">
                <a:solidFill>
                  <a:srgbClr val="000099"/>
                </a:solidFill>
              </a:rPr>
              <a:t> </a:t>
            </a:r>
            <a:r>
              <a:rPr lang="en-US" sz="2800" b="1" dirty="0" err="1">
                <a:solidFill>
                  <a:srgbClr val="000099"/>
                </a:solidFill>
              </a:rPr>
              <a:t>năm</a:t>
            </a:r>
            <a:r>
              <a:rPr lang="en-US" sz="2800" b="1" dirty="0">
                <a:solidFill>
                  <a:srgbClr val="000099"/>
                </a:solidFill>
              </a:rPr>
              <a:t> 1959 - </a:t>
            </a:r>
            <a:r>
              <a:rPr lang="en-US" sz="2800" b="1" dirty="0" err="1">
                <a:solidFill>
                  <a:srgbClr val="000099"/>
                </a:solidFill>
              </a:rPr>
              <a:t>đầu</a:t>
            </a:r>
            <a:r>
              <a:rPr lang="en-US" sz="2800" b="1" dirty="0">
                <a:solidFill>
                  <a:srgbClr val="000099"/>
                </a:solidFill>
              </a:rPr>
              <a:t> </a:t>
            </a:r>
            <a:r>
              <a:rPr lang="en-US" sz="2800" b="1" dirty="0" err="1">
                <a:solidFill>
                  <a:srgbClr val="000099"/>
                </a:solidFill>
              </a:rPr>
              <a:t>năm</a:t>
            </a:r>
            <a:r>
              <a:rPr lang="en-US" sz="2800" b="1" dirty="0">
                <a:solidFill>
                  <a:srgbClr val="000099"/>
                </a:solidFill>
              </a:rPr>
              <a:t> 1960, </a:t>
            </a:r>
            <a:r>
              <a:rPr lang="en-US" sz="2800" b="1" dirty="0" err="1">
                <a:solidFill>
                  <a:srgbClr val="000099"/>
                </a:solidFill>
              </a:rPr>
              <a:t>phong</a:t>
            </a:r>
            <a:r>
              <a:rPr lang="en-US" sz="2800" b="1" dirty="0">
                <a:solidFill>
                  <a:srgbClr val="000099"/>
                </a:solidFill>
              </a:rPr>
              <a:t> </a:t>
            </a:r>
            <a:r>
              <a:rPr lang="en-US" sz="2800" b="1" dirty="0" err="1">
                <a:solidFill>
                  <a:srgbClr val="000099"/>
                </a:solidFill>
              </a:rPr>
              <a:t>trào</a:t>
            </a:r>
            <a:r>
              <a:rPr lang="en-US" sz="2800" b="1" dirty="0">
                <a:solidFill>
                  <a:srgbClr val="000099"/>
                </a:solidFill>
              </a:rPr>
              <a:t> “</a:t>
            </a:r>
            <a:r>
              <a:rPr lang="en-US" sz="2800" b="1" dirty="0" err="1">
                <a:solidFill>
                  <a:srgbClr val="000099"/>
                </a:solidFill>
              </a:rPr>
              <a:t>Đồng</a:t>
            </a:r>
            <a:r>
              <a:rPr lang="en-US" sz="2800" b="1" dirty="0">
                <a:solidFill>
                  <a:srgbClr val="000099"/>
                </a:solidFill>
              </a:rPr>
              <a:t> </a:t>
            </a:r>
            <a:r>
              <a:rPr lang="en-US" sz="2800" b="1" dirty="0" err="1">
                <a:solidFill>
                  <a:srgbClr val="000099"/>
                </a:solidFill>
              </a:rPr>
              <a:t>khởi</a:t>
            </a:r>
            <a:r>
              <a:rPr lang="en-US" sz="2800" b="1" dirty="0">
                <a:solidFill>
                  <a:srgbClr val="000099"/>
                </a:solidFill>
              </a:rPr>
              <a:t>” </a:t>
            </a:r>
            <a:r>
              <a:rPr lang="en-US" sz="2800" b="1" dirty="0" err="1">
                <a:solidFill>
                  <a:srgbClr val="000099"/>
                </a:solidFill>
              </a:rPr>
              <a:t>nổ</a:t>
            </a:r>
            <a:r>
              <a:rPr lang="en-US" sz="2800" b="1" dirty="0">
                <a:solidFill>
                  <a:srgbClr val="000099"/>
                </a:solidFill>
              </a:rPr>
              <a:t> </a:t>
            </a:r>
            <a:r>
              <a:rPr lang="en-US" sz="2800" b="1" dirty="0" err="1">
                <a:solidFill>
                  <a:srgbClr val="000099"/>
                </a:solidFill>
              </a:rPr>
              <a:t>ra</a:t>
            </a:r>
            <a:r>
              <a:rPr lang="en-US" sz="2800" b="1" dirty="0">
                <a:solidFill>
                  <a:srgbClr val="000099"/>
                </a:solidFill>
              </a:rPr>
              <a:t> </a:t>
            </a:r>
            <a:r>
              <a:rPr lang="en-US" sz="2800" b="1" dirty="0" err="1">
                <a:solidFill>
                  <a:srgbClr val="000099"/>
                </a:solidFill>
              </a:rPr>
              <a:t>và</a:t>
            </a:r>
            <a:r>
              <a:rPr lang="en-US" sz="2800" b="1" dirty="0">
                <a:solidFill>
                  <a:srgbClr val="000099"/>
                </a:solidFill>
              </a:rPr>
              <a:t> </a:t>
            </a:r>
            <a:r>
              <a:rPr lang="en-US" sz="2800" b="1" dirty="0" err="1">
                <a:solidFill>
                  <a:srgbClr val="000099"/>
                </a:solidFill>
              </a:rPr>
              <a:t>thắng</a:t>
            </a:r>
            <a:r>
              <a:rPr lang="en-US" sz="2800" b="1" dirty="0">
                <a:solidFill>
                  <a:srgbClr val="000099"/>
                </a:solidFill>
              </a:rPr>
              <a:t> </a:t>
            </a:r>
            <a:r>
              <a:rPr lang="en-US" sz="2800" b="1" dirty="0" err="1">
                <a:solidFill>
                  <a:srgbClr val="000099"/>
                </a:solidFill>
              </a:rPr>
              <a:t>lợi</a:t>
            </a:r>
            <a:r>
              <a:rPr lang="en-US" sz="2800" b="1" dirty="0">
                <a:solidFill>
                  <a:srgbClr val="000099"/>
                </a:solidFill>
              </a:rPr>
              <a:t> ở </a:t>
            </a:r>
            <a:r>
              <a:rPr lang="en-US" sz="2800" b="1" dirty="0" err="1">
                <a:solidFill>
                  <a:srgbClr val="000099"/>
                </a:solidFill>
              </a:rPr>
              <a:t>nhiều</a:t>
            </a:r>
            <a:r>
              <a:rPr lang="en-US" sz="2800" b="1" dirty="0">
                <a:solidFill>
                  <a:srgbClr val="000099"/>
                </a:solidFill>
              </a:rPr>
              <a:t> </a:t>
            </a:r>
            <a:r>
              <a:rPr lang="en-US" sz="2800" b="1" dirty="0" err="1">
                <a:solidFill>
                  <a:srgbClr val="000099"/>
                </a:solidFill>
              </a:rPr>
              <a:t>vùng</a:t>
            </a:r>
            <a:r>
              <a:rPr lang="en-US" sz="2800" b="1" dirty="0">
                <a:solidFill>
                  <a:srgbClr val="000099"/>
                </a:solidFill>
              </a:rPr>
              <a:t> </a:t>
            </a:r>
            <a:r>
              <a:rPr lang="en-US" sz="2800" b="1" dirty="0" err="1">
                <a:solidFill>
                  <a:srgbClr val="000099"/>
                </a:solidFill>
              </a:rPr>
              <a:t>nông</a:t>
            </a:r>
            <a:r>
              <a:rPr lang="en-US" sz="2800" b="1" dirty="0">
                <a:solidFill>
                  <a:srgbClr val="000099"/>
                </a:solidFill>
              </a:rPr>
              <a:t> </a:t>
            </a:r>
            <a:r>
              <a:rPr lang="en-US" sz="2800" b="1" dirty="0" err="1">
                <a:solidFill>
                  <a:srgbClr val="000099"/>
                </a:solidFill>
              </a:rPr>
              <a:t>thôn</a:t>
            </a:r>
            <a:r>
              <a:rPr lang="en-US" sz="2800" b="1" dirty="0">
                <a:solidFill>
                  <a:srgbClr val="000099"/>
                </a:solidFill>
              </a:rPr>
              <a:t> </a:t>
            </a:r>
            <a:r>
              <a:rPr lang="en-US" sz="2800" b="1" dirty="0" err="1">
                <a:solidFill>
                  <a:srgbClr val="000099"/>
                </a:solidFill>
              </a:rPr>
              <a:t>miền</a:t>
            </a:r>
            <a:r>
              <a:rPr lang="en-US" sz="2800" b="1" dirty="0">
                <a:solidFill>
                  <a:srgbClr val="000099"/>
                </a:solidFill>
              </a:rPr>
              <a:t> Nam. </a:t>
            </a:r>
            <a:r>
              <a:rPr lang="en-US" sz="2800" b="1" dirty="0" err="1">
                <a:solidFill>
                  <a:srgbClr val="000099"/>
                </a:solidFill>
              </a:rPr>
              <a:t>Bến</a:t>
            </a:r>
            <a:r>
              <a:rPr lang="en-US" sz="2800" b="1" dirty="0">
                <a:solidFill>
                  <a:srgbClr val="000099"/>
                </a:solidFill>
              </a:rPr>
              <a:t> </a:t>
            </a:r>
            <a:r>
              <a:rPr lang="en-US" sz="2800" b="1" dirty="0" err="1">
                <a:solidFill>
                  <a:srgbClr val="000099"/>
                </a:solidFill>
              </a:rPr>
              <a:t>Tre</a:t>
            </a:r>
            <a:r>
              <a:rPr lang="en-US" sz="2800" b="1" dirty="0">
                <a:solidFill>
                  <a:srgbClr val="000099"/>
                </a:solidFill>
              </a:rPr>
              <a:t> </a:t>
            </a:r>
            <a:r>
              <a:rPr lang="en-US" sz="2800" b="1" dirty="0" err="1">
                <a:solidFill>
                  <a:srgbClr val="000099"/>
                </a:solidFill>
              </a:rPr>
              <a:t>là</a:t>
            </a:r>
            <a:r>
              <a:rPr lang="en-US" sz="2800" b="1" dirty="0">
                <a:solidFill>
                  <a:srgbClr val="000099"/>
                </a:solidFill>
              </a:rPr>
              <a:t> </a:t>
            </a:r>
            <a:r>
              <a:rPr lang="en-US" sz="2800" b="1" dirty="0" err="1">
                <a:solidFill>
                  <a:srgbClr val="000099"/>
                </a:solidFill>
              </a:rPr>
              <a:t>nơi</a:t>
            </a:r>
            <a:r>
              <a:rPr lang="en-US" sz="2800" b="1" dirty="0">
                <a:solidFill>
                  <a:srgbClr val="000099"/>
                </a:solidFill>
              </a:rPr>
              <a:t> </a:t>
            </a:r>
            <a:r>
              <a:rPr lang="en-US" sz="2800" b="1" dirty="0" err="1">
                <a:solidFill>
                  <a:srgbClr val="000099"/>
                </a:solidFill>
              </a:rPr>
              <a:t>tiêu</a:t>
            </a:r>
            <a:r>
              <a:rPr lang="en-US" sz="2800" b="1" dirty="0">
                <a:solidFill>
                  <a:srgbClr val="000099"/>
                </a:solidFill>
              </a:rPr>
              <a:t> </a:t>
            </a:r>
            <a:r>
              <a:rPr lang="en-US" sz="2800" b="1" dirty="0" err="1">
                <a:solidFill>
                  <a:srgbClr val="000099"/>
                </a:solidFill>
              </a:rPr>
              <a:t>biểu</a:t>
            </a:r>
            <a:r>
              <a:rPr lang="en-US" sz="2800" b="1" dirty="0">
                <a:solidFill>
                  <a:srgbClr val="000099"/>
                </a:solidFill>
              </a:rPr>
              <a:t> </a:t>
            </a:r>
            <a:r>
              <a:rPr lang="en-US" sz="2800" b="1" dirty="0" err="1">
                <a:solidFill>
                  <a:srgbClr val="000099"/>
                </a:solidFill>
              </a:rPr>
              <a:t>của</a:t>
            </a:r>
            <a:r>
              <a:rPr lang="en-US" sz="2800" b="1" dirty="0">
                <a:solidFill>
                  <a:srgbClr val="000099"/>
                </a:solidFill>
              </a:rPr>
              <a:t> </a:t>
            </a:r>
            <a:r>
              <a:rPr lang="en-US" sz="2800" b="1" dirty="0" err="1">
                <a:solidFill>
                  <a:srgbClr val="000099"/>
                </a:solidFill>
              </a:rPr>
              <a:t>phong</a:t>
            </a:r>
            <a:r>
              <a:rPr lang="en-US" sz="2800" b="1" dirty="0">
                <a:solidFill>
                  <a:srgbClr val="000099"/>
                </a:solidFill>
              </a:rPr>
              <a:t> </a:t>
            </a:r>
            <a:r>
              <a:rPr lang="en-US" sz="2800" b="1" dirty="0" err="1">
                <a:solidFill>
                  <a:srgbClr val="000099"/>
                </a:solidFill>
              </a:rPr>
              <a:t>trào</a:t>
            </a:r>
            <a:r>
              <a:rPr lang="en-US" sz="2800" b="1" dirty="0">
                <a:solidFill>
                  <a:srgbClr val="000099"/>
                </a:solidFill>
              </a:rPr>
              <a:t> “</a:t>
            </a:r>
            <a:r>
              <a:rPr lang="en-US" sz="2800" b="1" dirty="0" err="1">
                <a:solidFill>
                  <a:srgbClr val="000099"/>
                </a:solidFill>
              </a:rPr>
              <a:t>Đồng</a:t>
            </a:r>
            <a:r>
              <a:rPr lang="en-US" sz="2800" b="1" dirty="0">
                <a:solidFill>
                  <a:srgbClr val="000099"/>
                </a:solidFill>
              </a:rPr>
              <a:t> </a:t>
            </a:r>
            <a:r>
              <a:rPr lang="en-US" sz="2800" b="1" dirty="0" err="1">
                <a:solidFill>
                  <a:srgbClr val="000099"/>
                </a:solidFill>
              </a:rPr>
              <a:t>khởi</a:t>
            </a:r>
            <a:r>
              <a:rPr lang="en-US" sz="2800" b="1" dirty="0">
                <a:solidFill>
                  <a:srgbClr val="000099"/>
                </a:solidFill>
              </a:rPr>
              <a:t>”</a:t>
            </a:r>
            <a:r>
              <a:rPr lang="en-US" sz="2800" b="1" dirty="0"/>
              <a:t>.</a:t>
            </a:r>
          </a:p>
        </p:txBody>
      </p:sp>
    </p:spTree>
    <p:extLst>
      <p:ext uri="{BB962C8B-B14F-4D97-AF65-F5344CB8AC3E}">
        <p14:creationId xmlns:p14="http://schemas.microsoft.com/office/powerpoint/2010/main" val="1222313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7"/>
          <p:cNvSpPr>
            <a:spLocks noGrp="1"/>
          </p:cNvSpPr>
          <p:nvPr>
            <p:ph type="title"/>
          </p:nvPr>
        </p:nvSpPr>
        <p:spPr>
          <a:xfrm>
            <a:off x="228600" y="487978"/>
            <a:ext cx="8610600" cy="892552"/>
          </a:xfrm>
        </p:spPr>
        <p:txBody>
          <a:bodyPr wrap="square" rtlCol="0">
            <a:spAutoFit/>
          </a:bodyPr>
          <a:lstStyle/>
          <a:p>
            <a:pPr algn="ctr" eaLnBrk="1" fontAlgn="auto" hangingPunct="1">
              <a:spcAft>
                <a:spcPts val="0"/>
              </a:spcAft>
              <a:defRPr/>
            </a:pPr>
            <a:r>
              <a:rPr lang="en-US" sz="2400" b="1" dirty="0" smtClean="0">
                <a:solidFill>
                  <a:schemeClr val="bg1">
                    <a:lumMod val="85000"/>
                  </a:schemeClr>
                </a:solidFill>
                <a:latin typeface="Times New Roman" pitchFamily="18" charset="0"/>
                <a:cs typeface="Times New Roman" pitchFamily="18" charset="0"/>
              </a:rPr>
              <a:t>LỊCH SỬ</a:t>
            </a:r>
            <a:r>
              <a:rPr lang="en-US" sz="2800" b="1" dirty="0" smtClean="0">
                <a:solidFill>
                  <a:schemeClr val="bg1">
                    <a:lumMod val="85000"/>
                  </a:schemeClr>
                </a:solidFill>
                <a:latin typeface="Times New Roman" pitchFamily="18" charset="0"/>
                <a:cs typeface="Times New Roman" pitchFamily="18" charset="0"/>
              </a:rPr>
              <a:t/>
            </a:r>
            <a:br>
              <a:rPr lang="en-US" sz="2800" b="1" dirty="0" smtClean="0">
                <a:solidFill>
                  <a:schemeClr val="bg1">
                    <a:lumMod val="85000"/>
                  </a:schemeClr>
                </a:solidFill>
                <a:latin typeface="Times New Roman" pitchFamily="18" charset="0"/>
                <a:cs typeface="Times New Roman" pitchFamily="18" charset="0"/>
              </a:rPr>
            </a:br>
            <a:r>
              <a:rPr lang="en-US" sz="2800" b="1" dirty="0" smtClean="0">
                <a:solidFill>
                  <a:schemeClr val="bg1">
                    <a:lumMod val="85000"/>
                  </a:schemeClr>
                </a:solidFill>
                <a:latin typeface="Times New Roman" pitchFamily="18" charset="0"/>
                <a:cs typeface="Times New Roman" pitchFamily="18" charset="0"/>
              </a:rPr>
              <a:t>BÀI 20: BẾN TRE ĐỒNG KHỞI</a:t>
            </a:r>
            <a:endParaRPr lang="en-US" sz="2800" b="1" dirty="0">
              <a:solidFill>
                <a:schemeClr val="bg1">
                  <a:lumMod val="85000"/>
                </a:schemeClr>
              </a:solidFill>
              <a:latin typeface="Times New Roman" pitchFamily="18" charset="0"/>
              <a:cs typeface="Times New Roman" pitchFamily="18" charset="0"/>
            </a:endParaRPr>
          </a:p>
        </p:txBody>
      </p:sp>
      <p:sp>
        <p:nvSpPr>
          <p:cNvPr id="4" name="Rectangle 3"/>
          <p:cNvSpPr/>
          <p:nvPr/>
        </p:nvSpPr>
        <p:spPr>
          <a:xfrm>
            <a:off x="381000" y="1419761"/>
            <a:ext cx="8229600" cy="1323439"/>
          </a:xfrm>
          <a:prstGeom prst="rect">
            <a:avLst/>
          </a:prstGeom>
        </p:spPr>
        <p:txBody>
          <a:bodyPr wrap="square">
            <a:spAutoFit/>
          </a:bodyPr>
          <a:lstStyle/>
          <a:p>
            <a:pPr marL="457200" indent="-457200">
              <a:buAutoNum type="arabicPeriod"/>
            </a:pPr>
            <a:r>
              <a:rPr lang="en-US" sz="2000" b="1" dirty="0" err="1" smtClean="0">
                <a:solidFill>
                  <a:schemeClr val="bg1"/>
                </a:solidFill>
                <a:latin typeface="Times New Roman" pitchFamily="18" charset="0"/>
                <a:cs typeface="Times New Roman" pitchFamily="18" charset="0"/>
              </a:rPr>
              <a:t>Hoàn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cảnh</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bùng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nổ</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phong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trào</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Đồng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khởi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Bến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Tre</a:t>
            </a:r>
            <a:r>
              <a:rPr lang="en-US" sz="2000" b="1" dirty="0" smtClean="0">
                <a:solidFill>
                  <a:schemeClr val="bg1"/>
                </a:solidFill>
                <a:latin typeface="Times New Roman" pitchFamily="18" charset="0"/>
                <a:cs typeface="Times New Roman" pitchFamily="18" charset="0"/>
              </a:rPr>
              <a:t>:</a:t>
            </a:r>
          </a:p>
          <a:p>
            <a:pPr marL="342900" indent="-342900">
              <a:buFontTx/>
              <a:buChar char="-"/>
            </a:pPr>
            <a:r>
              <a:rPr lang="en-US" sz="2000" b="1" dirty="0" err="1" smtClean="0">
                <a:solidFill>
                  <a:schemeClr val="bg1"/>
                </a:solidFill>
                <a:latin typeface="Times New Roman" pitchFamily="18" charset="0"/>
                <a:cs typeface="Times New Roman" pitchFamily="18" charset="0"/>
              </a:rPr>
              <a:t>Mĩ</a:t>
            </a:r>
            <a:r>
              <a:rPr lang="en-US" sz="2000" b="1" dirty="0" smtClean="0">
                <a:solidFill>
                  <a:schemeClr val="bg1"/>
                </a:solidFill>
                <a:latin typeface="Times New Roman" pitchFamily="18" charset="0"/>
                <a:cs typeface="Times New Roman" pitchFamily="18" charset="0"/>
              </a:rPr>
              <a:t> – </a:t>
            </a:r>
            <a:r>
              <a:rPr lang="en-US" sz="2000" b="1" dirty="0" err="1" smtClean="0">
                <a:solidFill>
                  <a:schemeClr val="bg1"/>
                </a:solidFill>
                <a:latin typeface="Times New Roman" pitchFamily="18" charset="0"/>
                <a:cs typeface="Times New Roman" pitchFamily="18" charset="0"/>
              </a:rPr>
              <a:t>Diệm</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thi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hành</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chính</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sách</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tố</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cộng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diệt</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cộng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gây</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ra</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cuộc</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thảm</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sát</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đẫm</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máu</a:t>
            </a:r>
            <a:endParaRPr lang="en-US" sz="2000" b="1" dirty="0" smtClean="0">
              <a:solidFill>
                <a:schemeClr val="bg1"/>
              </a:solidFill>
              <a:latin typeface="Times New Roman" pitchFamily="18" charset="0"/>
              <a:cs typeface="Times New Roman" pitchFamily="18" charset="0"/>
            </a:endParaRPr>
          </a:p>
          <a:p>
            <a:pPr marL="342900" indent="-342900">
              <a:buFontTx/>
              <a:buChar char="-"/>
            </a:pPr>
            <a:r>
              <a:rPr lang="en-US" sz="2000" b="1" dirty="0" err="1" smtClean="0">
                <a:solidFill>
                  <a:schemeClr val="bg1"/>
                </a:solidFill>
                <a:latin typeface="Times New Roman" pitchFamily="18" charset="0"/>
                <a:cs typeface="Times New Roman" pitchFamily="18" charset="0"/>
              </a:rPr>
              <a:t>Nhân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dân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buộc</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phải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vùng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lên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phá</a:t>
            </a:r>
            <a:r>
              <a:rPr lang="en-US" sz="2000" b="1" dirty="0" smtClean="0">
                <a:solidFill>
                  <a:schemeClr val="bg1"/>
                </a:solidFill>
                <a:latin typeface="Times New Roman" pitchFamily="18" charset="0"/>
                <a:cs typeface="Times New Roman" pitchFamily="18" charset="0"/>
              </a:rPr>
              <a:t> tan </a:t>
            </a:r>
            <a:r>
              <a:rPr lang="en-US" sz="2000" b="1" dirty="0" err="1" smtClean="0">
                <a:solidFill>
                  <a:schemeClr val="bg1"/>
                </a:solidFill>
                <a:latin typeface="Times New Roman" pitchFamily="18" charset="0"/>
                <a:cs typeface="Times New Roman" pitchFamily="18" charset="0"/>
              </a:rPr>
              <a:t>ách</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kìm</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kẹp</a:t>
            </a:r>
            <a:r>
              <a:rPr lang="en-US" sz="2000" b="1" dirty="0" smtClean="0">
                <a:solidFill>
                  <a:schemeClr val="bg1"/>
                </a:solidFill>
                <a:latin typeface="Times New Roman" pitchFamily="18" charset="0"/>
                <a:cs typeface="Times New Roman" pitchFamily="18" charset="0"/>
              </a:rPr>
              <a:t>. </a:t>
            </a:r>
            <a:endParaRPr lang="en-US" sz="2000" dirty="0">
              <a:solidFill>
                <a:schemeClr val="bg1"/>
              </a:solidFill>
              <a:latin typeface="Times New Roman" pitchFamily="18" charset="0"/>
              <a:cs typeface="Times New Roman" pitchFamily="18" charset="0"/>
            </a:endParaRPr>
          </a:p>
        </p:txBody>
      </p:sp>
      <p:sp>
        <p:nvSpPr>
          <p:cNvPr id="5" name="Rectangle 4"/>
          <p:cNvSpPr/>
          <p:nvPr/>
        </p:nvSpPr>
        <p:spPr>
          <a:xfrm>
            <a:off x="381000" y="2867561"/>
            <a:ext cx="8229600" cy="1323439"/>
          </a:xfrm>
          <a:prstGeom prst="rect">
            <a:avLst/>
          </a:prstGeom>
        </p:spPr>
        <p:txBody>
          <a:bodyPr wrap="square">
            <a:spAutoFit/>
          </a:bodyPr>
          <a:lstStyle/>
          <a:p>
            <a:r>
              <a:rPr lang="en-US" sz="2000" b="1" dirty="0" smtClean="0">
                <a:solidFill>
                  <a:schemeClr val="bg1"/>
                </a:solidFill>
                <a:latin typeface="Times New Roman" pitchFamily="18" charset="0"/>
                <a:cs typeface="Times New Roman" pitchFamily="18" charset="0"/>
              </a:rPr>
              <a:t>2.    </a:t>
            </a:r>
            <a:r>
              <a:rPr lang="en-US" sz="2000" b="1" dirty="0" err="1" smtClean="0">
                <a:solidFill>
                  <a:schemeClr val="bg1"/>
                </a:solidFill>
                <a:latin typeface="Times New Roman" pitchFamily="18" charset="0"/>
                <a:cs typeface="Times New Roman" pitchFamily="18" charset="0"/>
              </a:rPr>
              <a:t>Phong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trào</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Đồng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khởi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của</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nhân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dân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Bến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Tre</a:t>
            </a:r>
            <a:r>
              <a:rPr lang="en-US" sz="2000" b="1" dirty="0" smtClean="0">
                <a:solidFill>
                  <a:schemeClr val="bg1"/>
                </a:solidFill>
                <a:latin typeface="Times New Roman" pitchFamily="18" charset="0"/>
                <a:cs typeface="Times New Roman" pitchFamily="18" charset="0"/>
              </a:rPr>
              <a:t>:</a:t>
            </a:r>
          </a:p>
          <a:p>
            <a:pPr marL="342900" indent="-342900">
              <a:buFontTx/>
              <a:buChar char="-"/>
            </a:pPr>
            <a:r>
              <a:rPr lang="en-US" sz="2000" b="1" dirty="0" smtClean="0">
                <a:solidFill>
                  <a:schemeClr val="bg1"/>
                </a:solidFill>
                <a:latin typeface="Times New Roman" pitchFamily="18" charset="0"/>
                <a:cs typeface="Times New Roman" pitchFamily="18" charset="0"/>
              </a:rPr>
              <a:t>17-1-1960 </a:t>
            </a:r>
            <a:r>
              <a:rPr lang="en-US" sz="2000" b="1" dirty="0" err="1" smtClean="0">
                <a:solidFill>
                  <a:schemeClr val="bg1"/>
                </a:solidFill>
                <a:latin typeface="Times New Roman" pitchFamily="18" charset="0"/>
                <a:cs typeface="Times New Roman" pitchFamily="18" charset="0"/>
              </a:rPr>
              <a:t>nhân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dân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huyện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Mỏ</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Cày</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mở</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đầu</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cho</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phong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trào</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Đồng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khởi</a:t>
            </a:r>
            <a:endParaRPr lang="en-US" sz="2000" b="1" dirty="0" smtClean="0">
              <a:solidFill>
                <a:schemeClr val="bg1"/>
              </a:solidFill>
              <a:latin typeface="Times New Roman" pitchFamily="18" charset="0"/>
              <a:cs typeface="Times New Roman" pitchFamily="18" charset="0"/>
            </a:endParaRPr>
          </a:p>
          <a:p>
            <a:pPr marL="342900" indent="-342900">
              <a:buFontTx/>
              <a:buChar char="-"/>
            </a:pPr>
            <a:r>
              <a:rPr lang="en-US" sz="2000" b="1" dirty="0" err="1" smtClean="0">
                <a:solidFill>
                  <a:schemeClr val="bg1"/>
                </a:solidFill>
                <a:latin typeface="Times New Roman" pitchFamily="18" charset="0"/>
                <a:cs typeface="Times New Roman" pitchFamily="18" charset="0"/>
              </a:rPr>
              <a:t>Trong</a:t>
            </a:r>
            <a:r>
              <a:rPr lang="en-US" sz="2000" b="1" dirty="0" smtClean="0">
                <a:solidFill>
                  <a:schemeClr val="bg1"/>
                </a:solidFill>
                <a:latin typeface="Times New Roman" pitchFamily="18" charset="0"/>
                <a:cs typeface="Times New Roman" pitchFamily="18" charset="0"/>
              </a:rPr>
              <a:t> 1 </a:t>
            </a:r>
            <a:r>
              <a:rPr lang="en-US" sz="2000" b="1" dirty="0" err="1" smtClean="0">
                <a:solidFill>
                  <a:schemeClr val="bg1"/>
                </a:solidFill>
                <a:latin typeface="Times New Roman" pitchFamily="18" charset="0"/>
                <a:cs typeface="Times New Roman" pitchFamily="18" charset="0"/>
              </a:rPr>
              <a:t>tuần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Bến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Tre</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có</a:t>
            </a:r>
            <a:r>
              <a:rPr lang="en-US" sz="2000" b="1" dirty="0" smtClean="0">
                <a:solidFill>
                  <a:schemeClr val="bg1"/>
                </a:solidFill>
                <a:latin typeface="Times New Roman" pitchFamily="18" charset="0"/>
                <a:cs typeface="Times New Roman" pitchFamily="18" charset="0"/>
              </a:rPr>
              <a:t> 22 </a:t>
            </a:r>
            <a:r>
              <a:rPr lang="en-US" sz="2000" b="1" dirty="0" err="1" smtClean="0">
                <a:solidFill>
                  <a:schemeClr val="bg1"/>
                </a:solidFill>
                <a:latin typeface="Times New Roman" pitchFamily="18" charset="0"/>
                <a:cs typeface="Times New Roman" pitchFamily="18" charset="0"/>
              </a:rPr>
              <a:t>xã</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được</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giải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phóng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hoàn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toàn</a:t>
            </a:r>
            <a:r>
              <a:rPr lang="en-US" sz="2000" b="1" dirty="0" smtClean="0">
                <a:solidFill>
                  <a:schemeClr val="bg1"/>
                </a:solidFill>
                <a:latin typeface="Times New Roman" pitchFamily="18" charset="0"/>
                <a:cs typeface="Times New Roman" pitchFamily="18" charset="0"/>
              </a:rPr>
              <a:t>, 29 </a:t>
            </a:r>
            <a:r>
              <a:rPr lang="en-US" sz="2000" b="1" dirty="0" err="1" smtClean="0">
                <a:solidFill>
                  <a:schemeClr val="bg1"/>
                </a:solidFill>
                <a:latin typeface="Times New Roman" pitchFamily="18" charset="0"/>
                <a:cs typeface="Times New Roman" pitchFamily="18" charset="0"/>
              </a:rPr>
              <a:t>xã</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khác</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tiêu</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diệt</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ác</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ôn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vây</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đồn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giải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phóng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nhiều</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ấp</a:t>
            </a:r>
            <a:r>
              <a:rPr lang="en-US" sz="2000" b="1" dirty="0" smtClean="0">
                <a:solidFill>
                  <a:schemeClr val="bg1"/>
                </a:solidFill>
                <a:latin typeface="Times New Roman" pitchFamily="18" charset="0"/>
                <a:cs typeface="Times New Roman" pitchFamily="18" charset="0"/>
              </a:rPr>
              <a:t> . </a:t>
            </a:r>
            <a:endParaRPr lang="en-US" sz="2000" dirty="0">
              <a:solidFill>
                <a:schemeClr val="bg1"/>
              </a:solidFill>
              <a:latin typeface="Times New Roman" pitchFamily="18" charset="0"/>
              <a:cs typeface="Times New Roman" pitchFamily="18" charset="0"/>
            </a:endParaRPr>
          </a:p>
        </p:txBody>
      </p:sp>
      <p:sp>
        <p:nvSpPr>
          <p:cNvPr id="6" name="Rectangle 5"/>
          <p:cNvSpPr/>
          <p:nvPr/>
        </p:nvSpPr>
        <p:spPr>
          <a:xfrm>
            <a:off x="381000" y="4315361"/>
            <a:ext cx="8229600" cy="1631216"/>
          </a:xfrm>
          <a:prstGeom prst="rect">
            <a:avLst/>
          </a:prstGeom>
        </p:spPr>
        <p:txBody>
          <a:bodyPr wrap="square">
            <a:spAutoFit/>
          </a:bodyPr>
          <a:lstStyle/>
          <a:p>
            <a:r>
              <a:rPr lang="en-US" sz="2000" b="1" dirty="0">
                <a:solidFill>
                  <a:schemeClr val="bg1"/>
                </a:solidFill>
                <a:latin typeface="Times New Roman" pitchFamily="18" charset="0"/>
                <a:cs typeface="Times New Roman" pitchFamily="18" charset="0"/>
              </a:rPr>
              <a:t>3</a:t>
            </a:r>
            <a:r>
              <a:rPr lang="en-US" sz="2000" b="1" dirty="0" smtClean="0">
                <a:solidFill>
                  <a:schemeClr val="bg1"/>
                </a:solidFill>
                <a:latin typeface="Times New Roman" pitchFamily="18" charset="0"/>
                <a:cs typeface="Times New Roman" pitchFamily="18" charset="0"/>
              </a:rPr>
              <a:t>.    Ý </a:t>
            </a:r>
            <a:r>
              <a:rPr lang="en-US" sz="2000" b="1" dirty="0" err="1" smtClean="0">
                <a:solidFill>
                  <a:schemeClr val="bg1"/>
                </a:solidFill>
                <a:latin typeface="Times New Roman" pitchFamily="18" charset="0"/>
                <a:cs typeface="Times New Roman" pitchFamily="18" charset="0"/>
              </a:rPr>
              <a:t>nghĩa</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của</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phong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trào</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Đồng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khởi</a:t>
            </a:r>
            <a:r>
              <a:rPr lang="en-US" sz="2000" b="1" dirty="0" smtClean="0">
                <a:solidFill>
                  <a:schemeClr val="bg1"/>
                </a:solidFill>
                <a:latin typeface="Times New Roman" pitchFamily="18" charset="0"/>
                <a:cs typeface="Times New Roman" pitchFamily="18" charset="0"/>
              </a:rPr>
              <a:t>  ở </a:t>
            </a:r>
            <a:r>
              <a:rPr lang="en-US" sz="2000" b="1" dirty="0" err="1" smtClean="0">
                <a:solidFill>
                  <a:schemeClr val="bg1"/>
                </a:solidFill>
                <a:latin typeface="Times New Roman" pitchFamily="18" charset="0"/>
                <a:cs typeface="Times New Roman" pitchFamily="18" charset="0"/>
              </a:rPr>
              <a:t>Bến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Tre</a:t>
            </a:r>
            <a:r>
              <a:rPr lang="en-US" sz="2000" b="1" dirty="0" smtClean="0">
                <a:solidFill>
                  <a:schemeClr val="bg1"/>
                </a:solidFill>
                <a:latin typeface="Times New Roman" pitchFamily="18" charset="0"/>
                <a:cs typeface="Times New Roman" pitchFamily="18" charset="0"/>
              </a:rPr>
              <a:t>:</a:t>
            </a:r>
          </a:p>
          <a:p>
            <a:pPr marL="342900" indent="-342900">
              <a:buFontTx/>
              <a:buChar char="-"/>
            </a:pPr>
            <a:r>
              <a:rPr lang="en-US" sz="2000" b="1" dirty="0" err="1" smtClean="0">
                <a:solidFill>
                  <a:schemeClr val="bg1"/>
                </a:solidFill>
                <a:latin typeface="Times New Roman" pitchFamily="18" charset="0"/>
                <a:cs typeface="Times New Roman" pitchFamily="18" charset="0"/>
              </a:rPr>
              <a:t>Là</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ngọn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cờ</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tiên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phong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đẩy</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mạnh</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cuộc</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đấu</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tranh</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của</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đồng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bào</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miền</a:t>
            </a:r>
            <a:r>
              <a:rPr lang="en-US" sz="2000" b="1" dirty="0" smtClean="0">
                <a:solidFill>
                  <a:schemeClr val="bg1"/>
                </a:solidFill>
                <a:latin typeface="Times New Roman" pitchFamily="18" charset="0"/>
                <a:cs typeface="Times New Roman" pitchFamily="18" charset="0"/>
              </a:rPr>
              <a:t> Nam.</a:t>
            </a:r>
          </a:p>
          <a:p>
            <a:pPr marL="342900" indent="-342900">
              <a:buFontTx/>
              <a:buChar char="-"/>
            </a:pPr>
            <a:r>
              <a:rPr lang="en-US" sz="2000" b="1" dirty="0" err="1" smtClean="0">
                <a:solidFill>
                  <a:schemeClr val="bg1"/>
                </a:solidFill>
                <a:latin typeface="Times New Roman" pitchFamily="18" charset="0"/>
                <a:cs typeface="Times New Roman" pitchFamily="18" charset="0"/>
              </a:rPr>
              <a:t>Mở</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ra</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thời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kì</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mới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Nhân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dân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miền</a:t>
            </a:r>
            <a:r>
              <a:rPr lang="en-US" sz="2000" b="1" dirty="0" smtClean="0">
                <a:solidFill>
                  <a:schemeClr val="bg1"/>
                </a:solidFill>
                <a:latin typeface="Times New Roman" pitchFamily="18" charset="0"/>
                <a:cs typeface="Times New Roman" pitchFamily="18" charset="0"/>
              </a:rPr>
              <a:t> Nam </a:t>
            </a:r>
            <a:r>
              <a:rPr lang="en-US" sz="2000" b="1" dirty="0" err="1" smtClean="0">
                <a:solidFill>
                  <a:schemeClr val="bg1"/>
                </a:solidFill>
                <a:latin typeface="Times New Roman" pitchFamily="18" charset="0"/>
                <a:cs typeface="Times New Roman" pitchFamily="18" charset="0"/>
              </a:rPr>
              <a:t>cầm</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vũ</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khí</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chống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quân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thù</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đẩy</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Mĩ</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và</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quân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đội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Sài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Gòn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vào</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thế</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bị</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động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lúng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túng</a:t>
            </a:r>
            <a:r>
              <a:rPr lang="en-US" sz="2000" b="1" dirty="0" smtClean="0">
                <a:solidFill>
                  <a:schemeClr val="bg1"/>
                </a:solidFill>
                <a:latin typeface="Times New Roman" pitchFamily="18" charset="0"/>
                <a:cs typeface="Times New Roman" pitchFamily="18" charset="0"/>
              </a:rPr>
              <a:t>.</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205214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theme/theme1.xml><?xml version="1.0" encoding="utf-8"?>
<a:theme xmlns:a="http://schemas.openxmlformats.org/drawingml/2006/main" name="1106-goal-setting-powerpoint-template-with-sticky-not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1106-goal-setting-powerpoint-template-with-sticky-notes</Template>
  <TotalTime>608</TotalTime>
  <Words>416</Words>
  <Application>Microsoft Office PowerPoint</Application>
  <PresentationFormat>On-screen Show (4:3)</PresentationFormat>
  <Paragraphs>43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1106-goal-setting-powerpoint-template-with-sticky-notes</vt:lpstr>
      <vt:lpstr>5A2 - HỌC ONLINE</vt:lpstr>
      <vt:lpstr>Bài 3 : Một căn phòng dạng hình hộp chữ nhật có chiều dài 6m, chiều rộng 3,6m và chiều cao 3,8m. Người ta muốn quét vôi các bức tường xung quanh và trần của căn phòng đó.  Hỏi diện tích cần quét vôi là bao nhiêu mét vuông, biết tổng diện tích các cửa bằng 8m2 ? (Chỉ quét vôi bên trong phòng).</vt:lpstr>
      <vt:lpstr>Bài 6 : Người ta gò một cái thùng tôn không nắp dạng hình hộp chữ nhật có chu vi đáy là 4,2m. Chiều rộng bằng  3/4 chiều dài và bằng 3/2 chiều cao. Tính diện tích tôn cần dùng để làm thùng (biết các mép hàn không đáng kể)</vt:lpstr>
      <vt:lpstr>PowerPoint Presentation</vt:lpstr>
      <vt:lpstr>PowerPoint Presentation</vt:lpstr>
      <vt:lpstr>PowerPoint Presentation</vt:lpstr>
      <vt:lpstr>LỊCH SỬ BÀI 20: BẾN TRE ĐỒNG KHỞI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THIẾT LẬP MỤC TIÊU</dc:title>
  <dc:creator>Carcassonno</dc:creator>
  <cp:lastModifiedBy>Administrator</cp:lastModifiedBy>
  <cp:revision>94</cp:revision>
  <dcterms:created xsi:type="dcterms:W3CDTF">2013-08-18T17:13:30Z</dcterms:created>
  <dcterms:modified xsi:type="dcterms:W3CDTF">2021-02-02T09:50:10Z</dcterms:modified>
</cp:coreProperties>
</file>