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3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79" r:id="rId18"/>
    <p:sldId id="27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249B2-488F-41DB-9956-9D4AD66BE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E7A0E-1C1F-437A-ADDD-5DD037E66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F62860-BF73-4BDA-AC4D-27643B14E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FA415-BFB5-43ED-9A84-FD078A7DC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EC37B7-8922-4F54-8E89-0B50AB41F0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CB760F-7137-49D3-9C25-B46ED0C6A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2D2CD-6985-4A4C-B6B5-F7F58790A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ACAD6-A864-4FD5-9F80-0290F505A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04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FD5B09-9A75-442C-AC00-D41D5DB75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6B4DE-F2BB-44E2-A34F-F7B0DE8B6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1336B4-223A-4448-86A5-8CE584B28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198AA-63AD-4F3F-8FBC-E2D8B8BC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9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0A2BE6-BA50-44A1-A099-FF133FBB6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1EBAC-2F84-4B63-8758-B1F15FABD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D0933F-C42E-4EE7-ACC9-B0B063DCC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7EB7F3-8760-4E13-9552-4F3776DB9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52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044CE4-1875-42F5-9B5C-5671FA357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2E484B-ACA6-44EC-96A8-984339655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AECDBD-5752-49F6-B327-F91294E6C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F561F-ECF5-4597-8BB3-646322BA73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00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889C2-8111-4CDE-A670-32BEF8DB0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0E9DA-B36F-4779-A24D-0D6D150EB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39BADD-7F46-4A95-8383-F17B654E7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0CC68-5F3A-42C4-9F4A-745D5EB3A3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4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9CC31B-675E-4D5E-A36C-C27E5451DF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A03A92-C9A3-4C7B-80E4-B4BE41B97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678418-2AFA-45DA-8E1F-679EBF1A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7F3C6-D468-4DFD-95D2-F1CCA0458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55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F3BD05-5A75-4296-9604-D8BAD5FE3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4C3A43-482A-4AEE-B7FE-8EDFDDEC0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7020DB-34C6-4B85-A16B-37F6B15F6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D557B-BC58-4720-8E00-8C5295587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83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B73360-B95E-49CA-8FD7-7D1A4E993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D3A4362-385D-423B-83ED-4B1F1DBE4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928CD4-247F-40A1-8392-F06446097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039D0-85CC-4CEA-95A6-BCCEF4878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12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90E28-1AF1-449C-B662-21C7EF21D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A372DC-536F-43CC-BE86-1D66953F5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D314C-DD5D-4576-AEFE-B35383898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C9BFE-44D6-4A05-8396-AE498D2DA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92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A607C-C03E-4AFC-B9E5-EC6E3A1B1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754E00-08E8-4AB9-ACF5-2B6A8C3E6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86451-AB97-4BE7-B155-6F6DE5925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BA3BF-6AC4-49B6-A1AD-5D43DE405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38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FA0BC9-838D-454E-8F29-0456E1AC1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1F1757-54C9-4D22-A178-C56C2548B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8EC977-F839-4D6B-AED2-3011BA6BEB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DF3B6C-0C9C-43BA-8D9A-36A9697921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3EB15E-20AC-461F-A256-5BF231FBF3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0D2B38F-AB20-4E13-8988-20634F0D60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6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1.gif"/><Relationship Id="rId7" Type="http://schemas.openxmlformats.org/officeDocument/2006/relationships/image" Target="../media/image36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i212.photobucket.com/albums/cc132/bechip360/kapook_42563.gif" TargetMode="External"/><Relationship Id="rId7" Type="http://schemas.openxmlformats.org/officeDocument/2006/relationships/image" Target="../media/image43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Kho%20h&#7885;c%20li&#7879;u\GADT%205%20-%20tuan%209\C&#225;c%20m&#244;n%20kh&#225;c\Ki%20thuat%20luoc%20rau\C&#225;ch%20lu&#7897;c%20rau%20mu&#7889;ng%20xanh%20m&#432;&#7899;t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 descr="hd2">
            <a:extLst>
              <a:ext uri="{FF2B5EF4-FFF2-40B4-BE49-F238E27FC236}">
                <a16:creationId xmlns:a16="http://schemas.microsoft.com/office/drawing/2014/main" id="{CA8DF91A-3E90-46A4-97D6-747BC355F6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530350"/>
            <a:ext cx="4114800" cy="381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 THUẬT</a:t>
            </a:r>
          </a:p>
        </p:txBody>
      </p:sp>
      <p:sp>
        <p:nvSpPr>
          <p:cNvPr id="4" name="WordArt 7" descr="lollipop[1]">
            <a:extLst>
              <a:ext uri="{FF2B5EF4-FFF2-40B4-BE49-F238E27FC236}">
                <a16:creationId xmlns:a16="http://schemas.microsoft.com/office/drawing/2014/main" id="{587C113D-6A95-436B-ACB6-BC50822C96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15175" y="17526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>
            <a:extLst>
              <a:ext uri="{FF2B5EF4-FFF2-40B4-BE49-F238E27FC236}">
                <a16:creationId xmlns:a16="http://schemas.microsoft.com/office/drawing/2014/main" id="{7777FB18-4E78-4529-A234-933C763B85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4838700"/>
            <a:ext cx="16954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16258966[1]">
            <a:extLst>
              <a:ext uri="{FF2B5EF4-FFF2-40B4-BE49-F238E27FC236}">
                <a16:creationId xmlns:a16="http://schemas.microsoft.com/office/drawing/2014/main" id="{BB80C9B4-EF5A-451D-99BD-7764A36684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02142214[1]">
            <a:extLst>
              <a:ext uri="{FF2B5EF4-FFF2-40B4-BE49-F238E27FC236}">
                <a16:creationId xmlns:a16="http://schemas.microsoft.com/office/drawing/2014/main" id="{D604FB8E-792D-4A59-9FF0-A88192D7D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02142214[1]">
            <a:extLst>
              <a:ext uri="{FF2B5EF4-FFF2-40B4-BE49-F238E27FC236}">
                <a16:creationId xmlns:a16="http://schemas.microsoft.com/office/drawing/2014/main" id="{6AE8DCE6-5AA9-4F96-9165-B370C7A1ED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4" descr="02142214[1]">
            <a:extLst>
              <a:ext uri="{FF2B5EF4-FFF2-40B4-BE49-F238E27FC236}">
                <a16:creationId xmlns:a16="http://schemas.microsoft.com/office/drawing/2014/main" id="{DC57D886-1711-4FA5-A581-656DFA2526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5" descr="16258966[1]">
            <a:extLst>
              <a:ext uri="{FF2B5EF4-FFF2-40B4-BE49-F238E27FC236}">
                <a16:creationId xmlns:a16="http://schemas.microsoft.com/office/drawing/2014/main" id="{5BF76A3F-E04A-4E45-A134-374A54D57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16258966[1]">
            <a:extLst>
              <a:ext uri="{FF2B5EF4-FFF2-40B4-BE49-F238E27FC236}">
                <a16:creationId xmlns:a16="http://schemas.microsoft.com/office/drawing/2014/main" id="{5C8E60E1-5572-4142-B7D7-01F6530799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7" descr="16258966[1]">
            <a:extLst>
              <a:ext uri="{FF2B5EF4-FFF2-40B4-BE49-F238E27FC236}">
                <a16:creationId xmlns:a16="http://schemas.microsoft.com/office/drawing/2014/main" id="{8787284C-9A82-4886-9897-6609A7D54F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56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8" descr="16258966[1]">
            <a:extLst>
              <a:ext uri="{FF2B5EF4-FFF2-40B4-BE49-F238E27FC236}">
                <a16:creationId xmlns:a16="http://schemas.microsoft.com/office/drawing/2014/main" id="{59136067-C872-467C-97FA-57401CEFA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81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9" descr="1STAROLL">
            <a:extLst>
              <a:ext uri="{FF2B5EF4-FFF2-40B4-BE49-F238E27FC236}">
                <a16:creationId xmlns:a16="http://schemas.microsoft.com/office/drawing/2014/main" id="{AACAC907-DFBB-4973-BECA-C28E2C7388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0" descr="1STAROLL">
            <a:extLst>
              <a:ext uri="{FF2B5EF4-FFF2-40B4-BE49-F238E27FC236}">
                <a16:creationId xmlns:a16="http://schemas.microsoft.com/office/drawing/2014/main" id="{30E94FA7-0222-4C1C-8F27-1663AA53C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21" descr="1STAROLL">
            <a:extLst>
              <a:ext uri="{FF2B5EF4-FFF2-40B4-BE49-F238E27FC236}">
                <a16:creationId xmlns:a16="http://schemas.microsoft.com/office/drawing/2014/main" id="{7751DD63-A547-4D0D-8185-E1B7721356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2" descr="1STAROLL">
            <a:extLst>
              <a:ext uri="{FF2B5EF4-FFF2-40B4-BE49-F238E27FC236}">
                <a16:creationId xmlns:a16="http://schemas.microsoft.com/office/drawing/2014/main" id="{499CA0B2-5490-4B92-9C92-349F8341A7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3349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6" descr="pinksparkle6df1">
            <a:extLst>
              <a:ext uri="{FF2B5EF4-FFF2-40B4-BE49-F238E27FC236}">
                <a16:creationId xmlns:a16="http://schemas.microsoft.com/office/drawing/2014/main" id="{1AEF2C77-5C45-4082-8F84-1E6D6A6259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30" descr="th_b9hsm1">
            <a:extLst>
              <a:ext uri="{FF2B5EF4-FFF2-40B4-BE49-F238E27FC236}">
                <a16:creationId xmlns:a16="http://schemas.microsoft.com/office/drawing/2014/main" id="{87CB7EF5-596D-4F25-9A51-968BC89335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1430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34" descr="th_b9hsm1">
            <a:extLst>
              <a:ext uri="{FF2B5EF4-FFF2-40B4-BE49-F238E27FC236}">
                <a16:creationId xmlns:a16="http://schemas.microsoft.com/office/drawing/2014/main" id="{37F32728-EFD9-40CF-9FE9-F4790044F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19801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94BDB950-FCC3-4C9E-99CA-4E572F2B7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990601"/>
            <a:ext cx="4267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Nhặt bỏ phần gốc già, những lá sâu, úa.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Còn lại phần rau non, chúng ta nhặt thành từng đọan dài khoảng 5 cm.</a:t>
            </a:r>
          </a:p>
        </p:txBody>
      </p:sp>
      <p:pic>
        <p:nvPicPr>
          <p:cNvPr id="9223" name="Picture 7" descr="SP_A0133">
            <a:extLst>
              <a:ext uri="{FF2B5EF4-FFF2-40B4-BE49-F238E27FC236}">
                <a16:creationId xmlns:a16="http://schemas.microsoft.com/office/drawing/2014/main" id="{B6C0BED7-EE93-47E9-B7D4-F205645B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r="15218"/>
          <a:stretch>
            <a:fillRect/>
          </a:stretch>
        </p:blipFill>
        <p:spPr bwMode="auto">
          <a:xfrm>
            <a:off x="1524000" y="12192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C0ABB87F-8F8F-4A97-9A38-2A3367F65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0"/>
            <a:ext cx="632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Cách nhặt rau muống:</a:t>
            </a:r>
          </a:p>
        </p:txBody>
      </p:sp>
      <p:pic>
        <p:nvPicPr>
          <p:cNvPr id="12293" name="Picture 5" descr="1 (1567)">
            <a:extLst>
              <a:ext uri="{FF2B5EF4-FFF2-40B4-BE49-F238E27FC236}">
                <a16:creationId xmlns:a16="http://schemas.microsoft.com/office/drawing/2014/main" id="{34F0DE3F-15D1-4530-86A5-AF4C4F5C7D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>
            <a:extLst>
              <a:ext uri="{FF2B5EF4-FFF2-40B4-BE49-F238E27FC236}">
                <a16:creationId xmlns:a16="http://schemas.microsoft.com/office/drawing/2014/main" id="{5DEAB38A-1FFB-4325-924B-9E40CA095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81000"/>
            <a:ext cx="5410200" cy="2692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Sau khi nhặt rau xong,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chúng ta phải làm gì?</a:t>
            </a: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FCCE1D98-1ABB-4072-926A-117B317A3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124200"/>
            <a:ext cx="4191000" cy="2794000"/>
          </a:xfrm>
          <a:prstGeom prst="cloudCallout">
            <a:avLst>
              <a:gd name="adj1" fmla="val -59810"/>
              <a:gd name="adj2" fmla="val 84546"/>
            </a:avLst>
          </a:prstGeom>
          <a:gradFill rotWithShape="1">
            <a:gsLst>
              <a:gs pos="0">
                <a:srgbClr val="FCFF93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Rửa rau</a:t>
            </a:r>
          </a:p>
        </p:txBody>
      </p:sp>
      <p:pic>
        <p:nvPicPr>
          <p:cNvPr id="13316" name="Picture 9" descr="y6">
            <a:extLst>
              <a:ext uri="{FF2B5EF4-FFF2-40B4-BE49-F238E27FC236}">
                <a16:creationId xmlns:a16="http://schemas.microsoft.com/office/drawing/2014/main" id="{8BD011F0-D8B0-49FE-8F73-7F1340180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15526" y="0"/>
            <a:ext cx="752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y6">
            <a:extLst>
              <a:ext uri="{FF2B5EF4-FFF2-40B4-BE49-F238E27FC236}">
                <a16:creationId xmlns:a16="http://schemas.microsoft.com/office/drawing/2014/main" id="{DC8F5EE9-5E8B-4599-8F09-F6889AC82B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14800"/>
            <a:ext cx="752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F54D3BD-B070-4569-84E7-C15269FE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457200" cy="457200"/>
          </a:xfrm>
          <a:prstGeom prst="actionButtonBackPrevious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C09B1C6-3DF4-4830-8FF2-EF88B22C7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2. Luộc rau:</a:t>
            </a: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62977864-7AF9-4AFE-88F6-B6B72DDB0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762000"/>
            <a:ext cx="5486400" cy="2312988"/>
          </a:xfrm>
          <a:prstGeom prst="rightArrow">
            <a:avLst>
              <a:gd name="adj1" fmla="val 50000"/>
              <a:gd name="adj2" fmla="val 593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Sau khi nhặt, rửa rau xong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Chúng ta làm gì?</a:t>
            </a:r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BDC32400-CCF7-4FFC-ABDD-752721BB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362200"/>
            <a:ext cx="3657600" cy="2514600"/>
          </a:xfrm>
          <a:prstGeom prst="cloudCallout">
            <a:avLst>
              <a:gd name="adj1" fmla="val -90625"/>
              <a:gd name="adj2" fmla="val 165153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Luộc rau</a:t>
            </a:r>
          </a:p>
        </p:txBody>
      </p:sp>
      <p:pic>
        <p:nvPicPr>
          <p:cNvPr id="8199" name="Picture 7" descr="HJNH THU CONG">
            <a:extLst>
              <a:ext uri="{FF2B5EF4-FFF2-40B4-BE49-F238E27FC236}">
                <a16:creationId xmlns:a16="http://schemas.microsoft.com/office/drawing/2014/main" id="{B9DD5B37-D1A2-4155-8738-F2F3E265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667001"/>
            <a:ext cx="2819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WINEB002">
            <a:extLst>
              <a:ext uri="{FF2B5EF4-FFF2-40B4-BE49-F238E27FC236}">
                <a16:creationId xmlns:a16="http://schemas.microsoft.com/office/drawing/2014/main" id="{83C0A510-B14E-4650-810B-12AC1C49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4622800"/>
            <a:ext cx="26670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>
            <a:extLst>
              <a:ext uri="{FF2B5EF4-FFF2-40B4-BE49-F238E27FC236}">
                <a16:creationId xmlns:a16="http://schemas.microsoft.com/office/drawing/2014/main" id="{B095BB54-6367-44D5-9D49-1F0B8B6C7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"/>
            <a:ext cx="7735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990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Để luộc rau chúng ta cần làm những bước nào ?</a:t>
            </a:r>
          </a:p>
        </p:txBody>
      </p:sp>
      <p:pic>
        <p:nvPicPr>
          <p:cNvPr id="15363" name="Picture 12" descr="gif_icon382">
            <a:extLst>
              <a:ext uri="{FF2B5EF4-FFF2-40B4-BE49-F238E27FC236}">
                <a16:creationId xmlns:a16="http://schemas.microsoft.com/office/drawing/2014/main" id="{64C0AEFF-9725-4DEF-ABB2-7438E5F185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3" descr="gif_icon380">
            <a:extLst>
              <a:ext uri="{FF2B5EF4-FFF2-40B4-BE49-F238E27FC236}">
                <a16:creationId xmlns:a16="http://schemas.microsoft.com/office/drawing/2014/main" id="{2D9D14ED-E891-4249-91CF-C306E5CF22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300788"/>
            <a:ext cx="9144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SP_A0139">
            <a:extLst>
              <a:ext uri="{FF2B5EF4-FFF2-40B4-BE49-F238E27FC236}">
                <a16:creationId xmlns:a16="http://schemas.microsoft.com/office/drawing/2014/main" id="{E73E10A8-8C01-49EF-8C6A-F9E0A38C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2362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SP_A0140">
            <a:extLst>
              <a:ext uri="{FF2B5EF4-FFF2-40B4-BE49-F238E27FC236}">
                <a16:creationId xmlns:a16="http://schemas.microsoft.com/office/drawing/2014/main" id="{D512E721-0F46-4225-BB59-4D445AD1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2895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in2">
            <a:extLst>
              <a:ext uri="{FF2B5EF4-FFF2-40B4-BE49-F238E27FC236}">
                <a16:creationId xmlns:a16="http://schemas.microsoft.com/office/drawing/2014/main" id="{71A6F606-E70A-42AF-97E5-B95BA3B6D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5682"/>
          <a:stretch>
            <a:fillRect/>
          </a:stretch>
        </p:blipFill>
        <p:spPr bwMode="auto">
          <a:xfrm>
            <a:off x="4495800" y="609601"/>
            <a:ext cx="28956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in">
            <a:extLst>
              <a:ext uri="{FF2B5EF4-FFF2-40B4-BE49-F238E27FC236}">
                <a16:creationId xmlns:a16="http://schemas.microsoft.com/office/drawing/2014/main" id="{346A59CC-E779-4718-9435-91D3D62F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8411"/>
          <a:stretch>
            <a:fillRect/>
          </a:stretch>
        </p:blipFill>
        <p:spPr bwMode="auto">
          <a:xfrm>
            <a:off x="1676400" y="3886201"/>
            <a:ext cx="2895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0" descr="gif_icon380">
            <a:extLst>
              <a:ext uri="{FF2B5EF4-FFF2-40B4-BE49-F238E27FC236}">
                <a16:creationId xmlns:a16="http://schemas.microsoft.com/office/drawing/2014/main" id="{88BE0B24-EA97-461C-B84C-C89175406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562601"/>
            <a:ext cx="914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9" name="Text Box 21">
            <a:extLst>
              <a:ext uri="{FF2B5EF4-FFF2-40B4-BE49-F238E27FC236}">
                <a16:creationId xmlns:a16="http://schemas.microsoft.com/office/drawing/2014/main" id="{C7C6DC6E-FDEC-4503-AF88-B5C867DA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5052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H.a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AD37816A-80AE-4D79-BB0A-4ACD400D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052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H.b</a:t>
            </a: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7982E489-E5D5-41E6-9166-4A63A053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429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H.c</a:t>
            </a: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F73A8947-34D7-4CCE-B56F-1AC7EFEF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477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H.d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3C68CB4D-3D51-4472-8782-03D8006C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491288"/>
            <a:ext cx="76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H.e</a:t>
            </a: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41DDB8A5-C61C-438E-9D27-3A477988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400801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000000"/>
                </a:solidFill>
              </a:rPr>
              <a:t>H.f</a:t>
            </a:r>
          </a:p>
        </p:txBody>
      </p:sp>
      <p:pic>
        <p:nvPicPr>
          <p:cNvPr id="7195" name="Picture 27" descr="Hình ảnh016">
            <a:extLst>
              <a:ext uri="{FF2B5EF4-FFF2-40B4-BE49-F238E27FC236}">
                <a16:creationId xmlns:a16="http://schemas.microsoft.com/office/drawing/2014/main" id="{4C6C725B-C350-4F3B-B5F9-B54B37BA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4724400" y="3886201"/>
            <a:ext cx="2743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Hình ảnh019">
            <a:extLst>
              <a:ext uri="{FF2B5EF4-FFF2-40B4-BE49-F238E27FC236}">
                <a16:creationId xmlns:a16="http://schemas.microsoft.com/office/drawing/2014/main" id="{30CCA21A-96F4-40E0-AE10-5D2344E8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r="10054" b="4762"/>
          <a:stretch>
            <a:fillRect/>
          </a:stretch>
        </p:blipFill>
        <p:spPr bwMode="auto">
          <a:xfrm>
            <a:off x="7620000" y="3892550"/>
            <a:ext cx="2971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9" grpId="0"/>
      <p:bldP spid="7190" grpId="0"/>
      <p:bldP spid="7191" grpId="0"/>
      <p:bldP spid="7192" grpId="0"/>
      <p:bldP spid="7193" grpId="0"/>
      <p:bldP spid="7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Text Box 13">
            <a:extLst>
              <a:ext uri="{FF2B5EF4-FFF2-40B4-BE49-F238E27FC236}">
                <a16:creationId xmlns:a16="http://schemas.microsoft.com/office/drawing/2014/main" id="{546B076C-BDCC-40F3-92EF-0DD456800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1"/>
            <a:ext cx="6553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Tiêu chí cần đạt khi luộc rau: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3300"/>
                </a:solidFill>
                <a:latin typeface="Times New Roman" panose="02020603050405020304" pitchFamily="18" charset="0"/>
              </a:rPr>
              <a:t>Rau lụôc </a:t>
            </a: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</a:rPr>
              <a:t>chín đều, mềm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3300"/>
                </a:solidFill>
                <a:latin typeface="Times New Roman" panose="02020603050405020304" pitchFamily="18" charset="0"/>
              </a:rPr>
              <a:t>và giữ được màu xanh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Line 14">
            <a:extLst>
              <a:ext uri="{FF2B5EF4-FFF2-40B4-BE49-F238E27FC236}">
                <a16:creationId xmlns:a16="http://schemas.microsoft.com/office/drawing/2014/main" id="{1D46311B-20B4-48EC-9699-DF0DC9777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1295400"/>
            <a:ext cx="5410200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5" descr="1 (1567)">
            <a:extLst>
              <a:ext uri="{FF2B5EF4-FFF2-40B4-BE49-F238E27FC236}">
                <a16:creationId xmlns:a16="http://schemas.microsoft.com/office/drawing/2014/main" id="{E1991B38-2CD5-4E88-8A4A-85C831D3BE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1 (1567)">
            <a:extLst>
              <a:ext uri="{FF2B5EF4-FFF2-40B4-BE49-F238E27FC236}">
                <a16:creationId xmlns:a16="http://schemas.microsoft.com/office/drawing/2014/main" id="{BA6A1704-4931-42DD-9590-36ED39A396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1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6E5EBAE-557A-41EA-B6D5-591EA0E28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6400800"/>
            <a:ext cx="457200" cy="457200"/>
          </a:xfrm>
          <a:prstGeom prst="actionButtonBackPrevious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A4D2728-DB90-473D-96F4-95DD8E971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1"/>
            <a:ext cx="5943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3. Trình bày: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- Vớt rau ra đĩa.</a:t>
            </a:r>
          </a:p>
        </p:txBody>
      </p:sp>
      <p:pic>
        <p:nvPicPr>
          <p:cNvPr id="30729" name="Picture 9" descr="http://i212.photobucket.com/albums/cc132/bechip360/kapook_42563.gif">
            <a:extLst>
              <a:ext uri="{FF2B5EF4-FFF2-40B4-BE49-F238E27FC236}">
                <a16:creationId xmlns:a16="http://schemas.microsoft.com/office/drawing/2014/main" id="{14C52AD1-7257-4221-9A58-D9509A3E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486526"/>
            <a:ext cx="38100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xt0305tz">
            <a:extLst>
              <a:ext uri="{FF2B5EF4-FFF2-40B4-BE49-F238E27FC236}">
                <a16:creationId xmlns:a16="http://schemas.microsoft.com/office/drawing/2014/main" id="{3755963F-B4EC-4295-9773-920488021D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29450" y="0"/>
            <a:ext cx="3638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Hình ảnh019">
            <a:extLst>
              <a:ext uri="{FF2B5EF4-FFF2-40B4-BE49-F238E27FC236}">
                <a16:creationId xmlns:a16="http://schemas.microsoft.com/office/drawing/2014/main" id="{BAB376C2-F682-403D-9FE4-14583F0A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1905" b="4762"/>
          <a:stretch>
            <a:fillRect/>
          </a:stretch>
        </p:blipFill>
        <p:spPr bwMode="auto">
          <a:xfrm>
            <a:off x="3429000" y="1828800"/>
            <a:ext cx="533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timbay">
            <a:extLst>
              <a:ext uri="{FF2B5EF4-FFF2-40B4-BE49-F238E27FC236}">
                <a16:creationId xmlns:a16="http://schemas.microsoft.com/office/drawing/2014/main" id="{1A62FB2E-058A-478A-83C4-37E2036CA7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92946cxn8xmvkw5">
            <a:extLst>
              <a:ext uri="{FF2B5EF4-FFF2-40B4-BE49-F238E27FC236}">
                <a16:creationId xmlns:a16="http://schemas.microsoft.com/office/drawing/2014/main" id="{CB7BE1A6-4697-4A49-BDF1-D6A6A26CC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10">
            <a:extLst>
              <a:ext uri="{FF2B5EF4-FFF2-40B4-BE49-F238E27FC236}">
                <a16:creationId xmlns:a16="http://schemas.microsoft.com/office/drawing/2014/main" id="{90EADBD9-8527-4FE4-9DBC-5AC0B7C5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715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147A0A5F-1623-48DB-A363-9FF389DF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4. Củng cố bài: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4" name="AutoShape 6">
            <a:extLst>
              <a:ext uri="{FF2B5EF4-FFF2-40B4-BE49-F238E27FC236}">
                <a16:creationId xmlns:a16="http://schemas.microsoft.com/office/drawing/2014/main" id="{E1305ED8-97AA-4845-AF98-7BAC340A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8077200" cy="6629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Họat động nhóm: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- Phân nhóm : 6 nhóm – 7HS / nhóm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- Nhiệm vụ của các nhóm: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các nhóm thảo luận và hoàn thành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phiếu trắc nghiệm.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- Thời gian: 5 phút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Hình thức trình bày: đại diện nhóm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trình bày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ách luộc rau muống xanh mướt">
            <a:hlinkClick r:id="" action="ppaction://media"/>
            <a:extLst>
              <a:ext uri="{FF2B5EF4-FFF2-40B4-BE49-F238E27FC236}">
                <a16:creationId xmlns:a16="http://schemas.microsoft.com/office/drawing/2014/main" id="{8D1B1E04-DCEE-48F3-928A-ECF9E3F206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6075" y="692150"/>
            <a:ext cx="8915400" cy="548005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6098D328-F4F5-4323-82C7-965C44084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1"/>
            <a:ext cx="80010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9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877DA46A-0D98-41E9-AAB4-0CE45F0D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8382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0641A32E-21FE-4171-B150-EBE80CD9F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28600"/>
            <a:ext cx="5105400" cy="12954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Nhận xét – dặn dò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B142BE6E-4203-4EE4-A0B2-202ADBD309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5D9AC22-531C-45A3-A207-362130EFAB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1" y="228600"/>
            <a:ext cx="11715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6">
            <a:extLst>
              <a:ext uri="{FF2B5EF4-FFF2-40B4-BE49-F238E27FC236}">
                <a16:creationId xmlns:a16="http://schemas.microsoft.com/office/drawing/2014/main" id="{4E418FDC-C4B7-4A94-98C9-AF69DB71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WordArt 10">
            <a:extLst>
              <a:ext uri="{FF2B5EF4-FFF2-40B4-BE49-F238E27FC236}">
                <a16:creationId xmlns:a16="http://schemas.microsoft.com/office/drawing/2014/main" id="{9114B3FC-1D6F-4363-B768-26664D6398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914400"/>
            <a:ext cx="7162800" cy="3733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77704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THẦYCÔ ĐÃ LẮNG NGHE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>
            <a:extLst>
              <a:ext uri="{FF2B5EF4-FFF2-40B4-BE49-F238E27FC236}">
                <a16:creationId xmlns:a16="http://schemas.microsoft.com/office/drawing/2014/main" id="{21D7D935-FC03-4702-BCFC-CCEB790FE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1001"/>
            <a:ext cx="70104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800000"/>
                </a:solidFill>
                <a:latin typeface="Times New Roman" panose="02020603050405020304" pitchFamily="18" charset="0"/>
              </a:rPr>
              <a:t>KĨ THUẬT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Bài 6: </a:t>
            </a:r>
            <a:r>
              <a:rPr lang="en-US" altLang="en-US" sz="4000" b="1">
                <a:solidFill>
                  <a:srgbClr val="009900"/>
                </a:solidFill>
                <a:latin typeface="Times New Roman" panose="02020603050405020304" pitchFamily="18" charset="0"/>
              </a:rPr>
              <a:t>LUỘC RAU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78" name="Picture 30" descr="in2">
            <a:extLst>
              <a:ext uri="{FF2B5EF4-FFF2-40B4-BE49-F238E27FC236}">
                <a16:creationId xmlns:a16="http://schemas.microsoft.com/office/drawing/2014/main" id="{03AC0278-95CD-4836-82A2-FA282F98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5682"/>
          <a:stretch>
            <a:fillRect/>
          </a:stretch>
        </p:blipFill>
        <p:spPr bwMode="auto">
          <a:xfrm>
            <a:off x="2286000" y="3200401"/>
            <a:ext cx="3505200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8240008-58E5-4F37-9510-164DED355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9601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Chuẩn bị: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Chuẩn bị nguyên liệu và dụng cụ: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D27EB650-D410-469B-9C78-F3C4AD96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667000"/>
            <a:ext cx="4648200" cy="3048000"/>
          </a:xfrm>
          <a:prstGeom prst="wedgeEllipseCallout">
            <a:avLst>
              <a:gd name="adj1" fmla="val -79199"/>
              <a:gd name="adj2" fmla="val 2260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Những lọai rau nào thường dùng để luộc?</a:t>
            </a:r>
          </a:p>
        </p:txBody>
      </p:sp>
      <p:pic>
        <p:nvPicPr>
          <p:cNvPr id="4107" name="Picture 11" descr="mickey16small">
            <a:extLst>
              <a:ext uri="{FF2B5EF4-FFF2-40B4-BE49-F238E27FC236}">
                <a16:creationId xmlns:a16="http://schemas.microsoft.com/office/drawing/2014/main" id="{C98F4429-BF5B-4C5D-B347-4CF316BB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33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gb" descr="cai-thia-baby">
            <a:extLst>
              <a:ext uri="{FF2B5EF4-FFF2-40B4-BE49-F238E27FC236}">
                <a16:creationId xmlns:a16="http://schemas.microsoft.com/office/drawing/2014/main" id="{612C4A77-8E53-4415-B81B-99AAA255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1"/>
            <a:ext cx="36576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gb" descr="rau_muong1">
            <a:extLst>
              <a:ext uri="{FF2B5EF4-FFF2-40B4-BE49-F238E27FC236}">
                <a16:creationId xmlns:a16="http://schemas.microsoft.com/office/drawing/2014/main" id="{987CD263-D1CD-4E9D-BCA9-E36DE9F3D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3276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gb" descr="dau%20trach(1)">
            <a:extLst>
              <a:ext uri="{FF2B5EF4-FFF2-40B4-BE49-F238E27FC236}">
                <a16:creationId xmlns:a16="http://schemas.microsoft.com/office/drawing/2014/main" id="{1902D776-4DF7-4471-9213-5DABED63F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1"/>
            <a:ext cx="3200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gb" descr="TraiMuop">
            <a:extLst>
              <a:ext uri="{FF2B5EF4-FFF2-40B4-BE49-F238E27FC236}">
                <a16:creationId xmlns:a16="http://schemas.microsoft.com/office/drawing/2014/main" id="{BF336DC9-3FED-4385-BD98-D7F9E22D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571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gb" descr="09a">
            <a:extLst>
              <a:ext uri="{FF2B5EF4-FFF2-40B4-BE49-F238E27FC236}">
                <a16:creationId xmlns:a16="http://schemas.microsoft.com/office/drawing/2014/main" id="{DB3EFC17-9705-451F-862F-F2E15CB3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5">
            <a:extLst>
              <a:ext uri="{FF2B5EF4-FFF2-40B4-BE49-F238E27FC236}">
                <a16:creationId xmlns:a16="http://schemas.microsoft.com/office/drawing/2014/main" id="{CF025FF3-B0AC-428B-8FE0-F1588ABB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AutoShape 11">
            <a:extLst>
              <a:ext uri="{FF2B5EF4-FFF2-40B4-BE49-F238E27FC236}">
                <a16:creationId xmlns:a16="http://schemas.microsoft.com/office/drawing/2014/main" id="{B18E75EA-6F55-4984-9777-004C41A3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600200"/>
            <a:ext cx="4114800" cy="4038600"/>
          </a:xfrm>
          <a:prstGeom prst="wedgeRoundRectCallout">
            <a:avLst>
              <a:gd name="adj1" fmla="val -81250"/>
              <a:gd name="adj2" fmla="val -3824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Để luộc rau chúng ta thường dùng những dụng cụ nào?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92AFCE4D-D690-4886-B1E0-5D2DD98B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0601"/>
            <a:ext cx="129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8000" b="1">
                <a:solidFill>
                  <a:srgbClr val="00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133" name="Picture 13" descr="AddEmoticons09312">
            <a:extLst>
              <a:ext uri="{FF2B5EF4-FFF2-40B4-BE49-F238E27FC236}">
                <a16:creationId xmlns:a16="http://schemas.microsoft.com/office/drawing/2014/main" id="{08F9AC9F-F16B-4662-B811-756D3BB8E8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2032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C3ADC94-6CB4-4287-B218-DC02E99E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Một số dụng cụ thường dùng để luộc rau:</a:t>
            </a:r>
          </a:p>
        </p:txBody>
      </p:sp>
      <p:pic>
        <p:nvPicPr>
          <p:cNvPr id="6147" name="Picture 3" descr="Hình ảnh011">
            <a:extLst>
              <a:ext uri="{FF2B5EF4-FFF2-40B4-BE49-F238E27FC236}">
                <a16:creationId xmlns:a16="http://schemas.microsoft.com/office/drawing/2014/main" id="{39F02ED9-5430-4515-9CCA-A110FDC4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1"/>
            <a:ext cx="54102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y6">
            <a:extLst>
              <a:ext uri="{FF2B5EF4-FFF2-40B4-BE49-F238E27FC236}">
                <a16:creationId xmlns:a16="http://schemas.microsoft.com/office/drawing/2014/main" id="{EDF53CBC-637D-4DED-BCA8-B60CF123F1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14800"/>
            <a:ext cx="752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y6">
            <a:extLst>
              <a:ext uri="{FF2B5EF4-FFF2-40B4-BE49-F238E27FC236}">
                <a16:creationId xmlns:a16="http://schemas.microsoft.com/office/drawing/2014/main" id="{C3144814-799B-42D8-B890-A38964C07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15526" y="0"/>
            <a:ext cx="7524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9" name="Picture 15" descr="Hinh nen 44">
            <a:extLst>
              <a:ext uri="{FF2B5EF4-FFF2-40B4-BE49-F238E27FC236}">
                <a16:creationId xmlns:a16="http://schemas.microsoft.com/office/drawing/2014/main" id="{A47BD2E6-F3F6-4EC0-A396-55507AB80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6400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Rectangle 16">
            <a:extLst>
              <a:ext uri="{FF2B5EF4-FFF2-40B4-BE49-F238E27FC236}">
                <a16:creationId xmlns:a16="http://schemas.microsoft.com/office/drawing/2014/main" id="{2BD76660-C71C-4788-89D7-8F95020D8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2514601"/>
            <a:ext cx="4562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Khi mua rau về,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chúng ta phải làm gì?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AE1C3E42-10A3-46EE-BEFC-E88A52011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35052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b) Sơ chế: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221" name="Picture 18" descr="anh5">
            <a:extLst>
              <a:ext uri="{FF2B5EF4-FFF2-40B4-BE49-F238E27FC236}">
                <a16:creationId xmlns:a16="http://schemas.microsoft.com/office/drawing/2014/main" id="{9C5C4877-D305-4BD7-AF1F-9B782AD990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0" descr="gif_icon380">
            <a:extLst>
              <a:ext uri="{FF2B5EF4-FFF2-40B4-BE49-F238E27FC236}">
                <a16:creationId xmlns:a16="http://schemas.microsoft.com/office/drawing/2014/main" id="{8970896B-58FD-4B1C-BCC9-3888C2629B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8601"/>
            <a:ext cx="914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  <p:bldP spid="112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36_10_1">
            <a:extLst>
              <a:ext uri="{FF2B5EF4-FFF2-40B4-BE49-F238E27FC236}">
                <a16:creationId xmlns:a16="http://schemas.microsoft.com/office/drawing/2014/main" id="{BBA7F0DE-ACAD-433D-8BBD-1F66F1A7C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9050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Picture1">
            <a:extLst>
              <a:ext uri="{FF2B5EF4-FFF2-40B4-BE49-F238E27FC236}">
                <a16:creationId xmlns:a16="http://schemas.microsoft.com/office/drawing/2014/main" id="{FBF1EE27-7596-44D1-97EA-CB390EEE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0200" y="5584826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Picture2">
            <a:extLst>
              <a:ext uri="{FF2B5EF4-FFF2-40B4-BE49-F238E27FC236}">
                <a16:creationId xmlns:a16="http://schemas.microsoft.com/office/drawing/2014/main" id="{43D67DF1-58E5-402C-B11A-FC265ACFA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565776"/>
            <a:ext cx="14636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7">
            <a:extLst>
              <a:ext uri="{FF2B5EF4-FFF2-40B4-BE49-F238E27FC236}">
                <a16:creationId xmlns:a16="http://schemas.microsoft.com/office/drawing/2014/main" id="{2959F029-1381-416C-92E2-41DDECDD4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1"/>
            <a:ext cx="65913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6">
            <a:extLst>
              <a:ext uri="{FF2B5EF4-FFF2-40B4-BE49-F238E27FC236}">
                <a16:creationId xmlns:a16="http://schemas.microsoft.com/office/drawing/2014/main" id="{FE8DD993-041D-4C4F-A2B4-4D0AF4530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8956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Nhặt rau và rửa sạch rau</a:t>
            </a:r>
          </a:p>
        </p:txBody>
      </p:sp>
      <p:pic>
        <p:nvPicPr>
          <p:cNvPr id="37905" name="Picture 17" descr="gif_icon380">
            <a:extLst>
              <a:ext uri="{FF2B5EF4-FFF2-40B4-BE49-F238E27FC236}">
                <a16:creationId xmlns:a16="http://schemas.microsoft.com/office/drawing/2014/main" id="{1B26B69F-C34C-4E10-BAA2-FAC8A6DA58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219201"/>
            <a:ext cx="914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gif_icon380">
            <a:extLst>
              <a:ext uri="{FF2B5EF4-FFF2-40B4-BE49-F238E27FC236}">
                <a16:creationId xmlns:a16="http://schemas.microsoft.com/office/drawing/2014/main" id="{7D51B82D-2E15-4BDD-BD24-E53925C5F6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1"/>
            <a:ext cx="9144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>
            <a:extLst>
              <a:ext uri="{FF2B5EF4-FFF2-40B4-BE49-F238E27FC236}">
                <a16:creationId xmlns:a16="http://schemas.microsoft.com/office/drawing/2014/main" id="{3F95EE5E-548B-4B1D-BE96-CDB49889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04800"/>
            <a:ext cx="3962400" cy="2209800"/>
          </a:xfrm>
          <a:prstGeom prst="wedgeEllipseCallout">
            <a:avLst>
              <a:gd name="adj1" fmla="val -59574"/>
              <a:gd name="adj2" fmla="val 52083"/>
            </a:avLst>
          </a:prstGeom>
          <a:gradFill rotWithShape="1">
            <a:gsLst>
              <a:gs pos="0">
                <a:srgbClr val="FEA0E5"/>
              </a:gs>
              <a:gs pos="100000">
                <a:srgbClr val="FAFFC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Vì sao chúng ta phải nhặt rau?</a:t>
            </a:r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E426DD97-77FA-401A-8811-2034E184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438400"/>
            <a:ext cx="4191000" cy="3352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AFFC9"/>
              </a:gs>
              <a:gs pos="100000">
                <a:srgbClr val="99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 Nhặt rau để lọai bỏ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phần sâu, úa, già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lấy phần rau non</a:t>
            </a:r>
          </a:p>
        </p:txBody>
      </p:sp>
      <p:pic>
        <p:nvPicPr>
          <p:cNvPr id="10249" name="Picture 9" descr="SP_A0134">
            <a:extLst>
              <a:ext uri="{FF2B5EF4-FFF2-40B4-BE49-F238E27FC236}">
                <a16:creationId xmlns:a16="http://schemas.microsoft.com/office/drawing/2014/main" id="{67A9EC93-BFE8-4BE5-BBEA-E49FE9C4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-4819" r="19276"/>
          <a:stretch>
            <a:fillRect/>
          </a:stretch>
        </p:blipFill>
        <p:spPr bwMode="auto">
          <a:xfrm>
            <a:off x="1524000" y="685800"/>
            <a:ext cx="38862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flowerba[1]">
            <a:extLst>
              <a:ext uri="{FF2B5EF4-FFF2-40B4-BE49-F238E27FC236}">
                <a16:creationId xmlns:a16="http://schemas.microsoft.com/office/drawing/2014/main" id="{1CB10DC1-CA16-4C14-B28C-F43FF63B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3" grpId="1" animBg="1"/>
      <p:bldP spid="1024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58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VNI-Revue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</dc:creator>
  <cp:lastModifiedBy>tu</cp:lastModifiedBy>
  <cp:revision>1</cp:revision>
  <dcterms:created xsi:type="dcterms:W3CDTF">2020-11-03T16:51:27Z</dcterms:created>
  <dcterms:modified xsi:type="dcterms:W3CDTF">2020-11-03T16:51:47Z</dcterms:modified>
</cp:coreProperties>
</file>