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99" r:id="rId3"/>
    <p:sldId id="300" r:id="rId4"/>
    <p:sldId id="289" r:id="rId5"/>
    <p:sldId id="301" r:id="rId6"/>
    <p:sldId id="302" r:id="rId7"/>
    <p:sldId id="282" r:id="rId8"/>
    <p:sldId id="290" r:id="rId9"/>
    <p:sldId id="291" r:id="rId10"/>
    <p:sldId id="283" r:id="rId11"/>
    <p:sldId id="292" r:id="rId12"/>
    <p:sldId id="294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259"/>
    <a:srgbClr val="BD9347"/>
    <a:srgbClr val="E1DEC9"/>
    <a:srgbClr val="ECF577"/>
    <a:srgbClr val="A21250"/>
    <a:srgbClr val="C0165F"/>
    <a:srgbClr val="4ACFFF"/>
    <a:srgbClr val="FABC00"/>
    <a:srgbClr val="EE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C9047-05F1-4E22-BA56-28CCBE570CDB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CA2F-DFD6-469F-9491-E00AE0462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E65FE-AF93-405F-91C4-BE70399C8979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D3F9F-FE06-4AFF-8002-FA2050DA1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D3C972AC-F7D0-46E9-A280-0ED2CAEF3C57}" type="slidenum">
              <a:rPr lang="en-US" altLang="en-US" sz="1800">
                <a:latin typeface="Arial" charset="0"/>
              </a:rPr>
              <a:pPr eaLnBrk="1" hangingPunct="1"/>
              <a:t>5</a:t>
            </a:fld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D72-083E-4971-B069-F68E4478BA94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2341-2575-4C0B-9660-7689B85A7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842-6E1F-4848-A11F-9F588A96FD06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EFE4-7741-4DD9-9352-5EEF31EB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12FB-E317-4F06-85E7-09D7BB945641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98B3-ADA7-43F2-9AEA-DA6CD356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97B4-0420-4531-8F30-5B0A629F9876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6AC-E240-4800-92AF-1BFF34FCE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69F6-B7AE-432D-A30E-216B839E2FDA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B058-99DF-434D-B803-502282E5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74B-2174-4444-AE10-C391F2597F8E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13B4-C65C-4C27-9322-545B349E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C995-E678-4E08-BB59-D9F4C752EF4A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7CF-9D23-4B63-8D3D-2EBC8D43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663-D67E-4FD3-9EFE-17DA0845FFCF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323-5262-41DD-939D-A1CBC5473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54C5-34DE-4F14-ABAB-5083210A6F3B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FF48-C083-47A8-A863-703C25FA4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6D23-3F3D-4179-9695-CA0CCB714B89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9C69-D932-458F-84C0-3F60E3DA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3B6B-57DB-4729-919C-29BBC127E662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8B7-5F74-4D5A-9B04-2DC85F3D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BC69D-0093-4D89-9003-0C7FB4D386E5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7A41-C0C2-4E31-AD8F-112E9EAD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5A2 - HỌC ONLINE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9"/>
          <p:cNvSpPr/>
          <p:nvPr/>
        </p:nvSpPr>
        <p:spPr>
          <a:xfrm rot="21420000">
            <a:off x="711386" y="2699309"/>
            <a:ext cx="1096963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  <a:cs typeface="Arial" pitchFamily="34" charset="0"/>
              </a:rPr>
              <a:t>S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2402076" y="2380249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</a:t>
            </a:r>
          </a:p>
        </p:txBody>
      </p:sp>
      <p:sp>
        <p:nvSpPr>
          <p:cNvPr id="45" name="Rectangle 19"/>
          <p:cNvSpPr/>
          <p:nvPr/>
        </p:nvSpPr>
        <p:spPr>
          <a:xfrm rot="20401604">
            <a:off x="3720259" y="2824354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5190285" y="2329765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R</a:t>
            </a:r>
          </a:p>
        </p:txBody>
      </p:sp>
      <p:sp>
        <p:nvSpPr>
          <p:cNvPr id="49" name="Rectangle 19"/>
          <p:cNvSpPr/>
          <p:nvPr/>
        </p:nvSpPr>
        <p:spPr>
          <a:xfrm rot="352731">
            <a:off x="7058975" y="3485740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62295"/>
              </p:ext>
            </p:extLst>
          </p:nvPr>
        </p:nvGraphicFramePr>
        <p:xfrm>
          <a:off x="533400" y="1124857"/>
          <a:ext cx="8077201" cy="5274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949"/>
                <a:gridCol w="1467345"/>
                <a:gridCol w="1467345"/>
                <a:gridCol w="1561281"/>
                <a:gridCol w="1561281"/>
              </a:tblGrid>
              <a:tr h="1014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41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0,8m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18dm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rộng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Chiều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cao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10dm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5cm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Chu vi </a:t>
                      </a:r>
                      <a:r>
                        <a:rPr lang="en-US" sz="2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mặt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đáy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60dm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 tích xung quanh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140c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sz="2200" baseline="30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055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3400" y="435114"/>
            <a:ext cx="47840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trống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419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128cm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733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32cm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55698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254cm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4163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80cm</a:t>
            </a:r>
            <a:endParaRPr lang="en-US" sz="20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60cm</a:t>
            </a:r>
            <a:endParaRPr lang="en-US" sz="20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3810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280cm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4495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140cm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55698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9740cm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1200" y="2743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12dm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55698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1032dm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4495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600dm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15200" y="3810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28cm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1400" y="28266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5562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236cm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381001"/>
                <a:ext cx="8534400" cy="1355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Bài</a:t>
                </a:r>
                <a:r>
                  <a:rPr lang="en-US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4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Một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hình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có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chiều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56cm.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Cạnh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đáy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bé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kém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đáy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lớn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24cm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̀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cạnh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đáy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bé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bằng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cạnh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đáy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lớn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Tính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diện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tích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của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hình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́.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1"/>
                <a:ext cx="8534400" cy="1355628"/>
              </a:xfrm>
              <a:prstGeom prst="rect">
                <a:avLst/>
              </a:prstGeom>
              <a:blipFill rotWithShape="1">
                <a:blip r:embed="rId2"/>
                <a:stretch>
                  <a:fillRect l="-1071" t="-3604" r="-500" b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24000" y="21408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24 : (5-2) x 2 = 16 (cm)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04353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24 + 16 = 40 (cm)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3886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(40 + 16) x 56 : 2 = 1568 (cm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71993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1568 cm</a:t>
            </a:r>
            <a:r>
              <a:rPr lang="en-US" sz="2400" b="1" baseline="30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10dm,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5dm,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7dm.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1m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9050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(10 + 5) x 2 = 30 (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5833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30 x 7 = 210 (dm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2691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10 x 5 = 50 (dm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9549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(210 + 50) x 2 = 520 (dm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5,2 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6407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50 000 x 5,2 = 260 000  (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360313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260 000 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294dm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324dm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3716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294 : 6 = 49 (</a:t>
            </a:r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49959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49 = 7 x 7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7dm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24309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7 x 4 = 28 (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1167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324 : 4 = 81 (</a:t>
            </a:r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0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760113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81 = 9 x 9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9dm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418355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9 x 4 = 36 (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36 &gt; 28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36 – 28 = 8 (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= 80 (cm)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5902404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Chu vi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80 cm</a:t>
            </a:r>
          </a:p>
        </p:txBody>
      </p:sp>
    </p:spTree>
    <p:extLst>
      <p:ext uri="{BB962C8B-B14F-4D97-AF65-F5344CB8AC3E}">
        <p14:creationId xmlns:p14="http://schemas.microsoft.com/office/powerpoint/2010/main" val="19122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0543" y="304800"/>
            <a:ext cx="8534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hứ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5-2-2021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ập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endParaRPr kumimoji="0" lang="en-US" sz="22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2943" y="1524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1.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-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chuỗi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cuối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quan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hay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2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4800" y="2971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4800" y="342900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-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endParaRPr kumimoji="0" lang="en-US" sz="22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-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biểu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ngoại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vật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4648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cấu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4800" y="5105400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-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Mở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trực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gián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-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thúc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mở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rộng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mở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rộng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304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Cho tam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̃ có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BD = DC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sánh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1066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ABD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 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ABD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̀ ABC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5638800" y="1457980"/>
            <a:ext cx="2895600" cy="2286000"/>
          </a:xfrm>
          <a:prstGeom prst="triangle">
            <a:avLst>
              <a:gd name="adj" fmla="val 33960"/>
            </a:avLst>
          </a:prstGeom>
          <a:solidFill>
            <a:srgbClr val="9D92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</p:cNvCxnSpPr>
          <p:nvPr/>
        </p:nvCxnSpPr>
        <p:spPr>
          <a:xfrm>
            <a:off x="6622146" y="1457980"/>
            <a:ext cx="464454" cy="228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108716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3362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34400" y="337316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36677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400800" y="1544360"/>
            <a:ext cx="533400" cy="2646640"/>
            <a:chOff x="6324600" y="1457980"/>
            <a:chExt cx="533400" cy="264664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6582228" y="1457980"/>
              <a:ext cx="7254" cy="228600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24600" y="35814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629400" y="3406170"/>
              <a:ext cx="1143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63656" y="3406170"/>
              <a:ext cx="0" cy="2514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57200" y="1828800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Ta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ABC.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21336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AH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ABC, ABD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ACD.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888159"/>
            <a:ext cx="5486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ABD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ADC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AH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BD = DC</a:t>
            </a:r>
          </a:p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ABD =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ADC.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4615696"/>
            <a:ext cx="5486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ABD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AH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BD = ½ BC</a:t>
            </a:r>
          </a:p>
          <a:p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ABD = ½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2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0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u="sng" smtClean="0">
                <a:solidFill>
                  <a:schemeClr val="bg1"/>
                </a:solidFill>
              </a:rPr>
              <a:t>Ôn bài cũ: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828800" y="1600200"/>
            <a:ext cx="617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Vieát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coâng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thöùc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vaø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neâu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quy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taéc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tính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dieän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tích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xung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quanh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cuûa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hình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laäp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phöông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?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2438400" y="3429000"/>
            <a:ext cx="4767263" cy="52387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C000"/>
                </a:solidFill>
                <a:latin typeface="Arial" charset="0"/>
              </a:rPr>
              <a:t>S xung quanh  =  a  x  a  x  4</a:t>
            </a:r>
          </a:p>
        </p:txBody>
      </p:sp>
    </p:spTree>
    <p:extLst>
      <p:ext uri="{BB962C8B-B14F-4D97-AF65-F5344CB8AC3E}">
        <p14:creationId xmlns:p14="http://schemas.microsoft.com/office/powerpoint/2010/main" val="12520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057400" y="1447800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2. 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Vieát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coâng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thöùc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vaø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neâu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quy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taéc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tính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dieän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tích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toaøn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phaàn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cuûa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hình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laäp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VNI-Times" pitchFamily="2" charset="0"/>
              </a:rPr>
              <a:t>phöông</a:t>
            </a:r>
            <a:r>
              <a:rPr lang="en-US" altLang="en-US" sz="2800" dirty="0">
                <a:solidFill>
                  <a:schemeClr val="bg1"/>
                </a:solidFill>
                <a:latin typeface="VNI-Times" pitchFamily="2" charset="0"/>
              </a:rPr>
              <a:t>?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438400" y="3429000"/>
            <a:ext cx="2986715" cy="52322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C000"/>
                </a:solidFill>
                <a:latin typeface="Arial" charset="0"/>
              </a:rPr>
              <a:t>S </a:t>
            </a:r>
            <a:r>
              <a:rPr lang="en-US" altLang="en-US" sz="2800" dirty="0" err="1" smtClean="0">
                <a:solidFill>
                  <a:srgbClr val="FFC000"/>
                </a:solidFill>
                <a:latin typeface="Arial" charset="0"/>
              </a:rPr>
              <a:t>tp</a:t>
            </a:r>
            <a:r>
              <a:rPr lang="en-US" altLang="en-US" sz="2800" dirty="0" smtClean="0">
                <a:solidFill>
                  <a:srgbClr val="FFC000"/>
                </a:solidFill>
                <a:latin typeface="Arial" charset="0"/>
              </a:rPr>
              <a:t>=  </a:t>
            </a:r>
            <a:r>
              <a:rPr lang="en-US" altLang="en-US" sz="2800" dirty="0">
                <a:solidFill>
                  <a:srgbClr val="FFC000"/>
                </a:solidFill>
                <a:latin typeface="Arial" charset="0"/>
              </a:rPr>
              <a:t>a  x  a  x  6</a:t>
            </a:r>
          </a:p>
        </p:txBody>
      </p:sp>
    </p:spTree>
    <p:extLst>
      <p:ext uri="{BB962C8B-B14F-4D97-AF65-F5344CB8AC3E}">
        <p14:creationId xmlns:p14="http://schemas.microsoft.com/office/powerpoint/2010/main" val="119880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BÀI TẬP 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 TOÁN 5 – TR112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8382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2m 5cm = 205cm</a:t>
            </a:r>
          </a:p>
          <a:p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205 x 205 = 42 025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838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42 025 x 6 = 252 150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973759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42 025 x 4 = 168 100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3159204"/>
            <a:ext cx="838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DTXQ: 168 100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DTTP: 252 150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458200" cy="1219200"/>
          </a:xfrm>
        </p:spPr>
        <p:txBody>
          <a:bodyPr/>
          <a:lstStyle/>
          <a:p>
            <a:pPr marL="0" indent="396875" eaLnBrk="1" hangingPunct="1">
              <a:buFont typeface="Arial" charset="0"/>
              <a:buNone/>
            </a:pPr>
            <a:r>
              <a:rPr lang="en-US" alt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2291" name="TextBox 43"/>
          <p:cNvSpPr txBox="1">
            <a:spLocks noChangeArrowheads="1"/>
          </p:cNvSpPr>
          <p:nvPr/>
        </p:nvSpPr>
        <p:spPr bwMode="auto">
          <a:xfrm>
            <a:off x="1828800" y="57150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12292" name="TextBox 44"/>
          <p:cNvSpPr txBox="1">
            <a:spLocks noChangeArrowheads="1"/>
          </p:cNvSpPr>
          <p:nvPr/>
        </p:nvSpPr>
        <p:spPr bwMode="auto">
          <a:xfrm>
            <a:off x="6019800" y="57150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4</a:t>
            </a:r>
          </a:p>
        </p:txBody>
      </p:sp>
      <p:grpSp>
        <p:nvGrpSpPr>
          <p:cNvPr id="12293" name="Group 57"/>
          <p:cNvGrpSpPr>
            <a:grpSpLocks/>
          </p:cNvGrpSpPr>
          <p:nvPr/>
        </p:nvGrpSpPr>
        <p:grpSpPr bwMode="auto">
          <a:xfrm>
            <a:off x="228599" y="2295525"/>
            <a:ext cx="4805365" cy="1606550"/>
            <a:chOff x="254361" y="2295525"/>
            <a:chExt cx="4779602" cy="1605895"/>
          </a:xfrm>
        </p:grpSpPr>
        <p:grpSp>
          <p:nvGrpSpPr>
            <p:cNvPr id="12334" name="Group 22"/>
            <p:cNvGrpSpPr>
              <a:grpSpLocks/>
            </p:cNvGrpSpPr>
            <p:nvPr/>
          </p:nvGrpSpPr>
          <p:grpSpPr bwMode="auto">
            <a:xfrm>
              <a:off x="685800" y="2743200"/>
              <a:ext cx="4348163" cy="731838"/>
              <a:chOff x="762000" y="2667000"/>
              <a:chExt cx="4348176" cy="731520"/>
            </a:xfrm>
          </p:grpSpPr>
          <p:grpSp>
            <p:nvGrpSpPr>
              <p:cNvPr id="12339" name="Group 6"/>
              <p:cNvGrpSpPr>
                <a:grpSpLocks/>
              </p:cNvGrpSpPr>
              <p:nvPr/>
            </p:nvGrpSpPr>
            <p:grpSpPr bwMode="auto">
              <a:xfrm>
                <a:off x="7620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1648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2340" name="Group 7"/>
              <p:cNvGrpSpPr>
                <a:grpSpLocks/>
              </p:cNvGrpSpPr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2341" name="Group 10"/>
              <p:cNvGrpSpPr>
                <a:grpSpLocks/>
              </p:cNvGrpSpPr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2335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 1</a:t>
              </a:r>
            </a:p>
          </p:txBody>
        </p:sp>
        <p:grpSp>
          <p:nvGrpSpPr>
            <p:cNvPr id="12336" name="Group 49"/>
            <p:cNvGrpSpPr>
              <a:grpSpLocks/>
            </p:cNvGrpSpPr>
            <p:nvPr/>
          </p:nvGrpSpPr>
          <p:grpSpPr bwMode="auto">
            <a:xfrm>
              <a:off x="254361" y="2295525"/>
              <a:ext cx="1345841" cy="923985"/>
              <a:chOff x="254624" y="2296181"/>
              <a:chExt cx="1345578" cy="922830"/>
            </a:xfrm>
          </p:grpSpPr>
          <p:sp>
            <p:nvSpPr>
              <p:cNvPr id="12337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itchFamily="18" charset="0"/>
                    <a:cs typeface="Times New Roman" pitchFamily="18" charset="0"/>
                  </a:rPr>
                  <a:t>1cm</a:t>
                </a:r>
              </a:p>
            </p:txBody>
          </p:sp>
          <p:sp>
            <p:nvSpPr>
              <p:cNvPr id="12338" name="TextBox 46"/>
              <p:cNvSpPr txBox="1">
                <a:spLocks noChangeArrowheads="1"/>
              </p:cNvSpPr>
              <p:nvPr/>
            </p:nvSpPr>
            <p:spPr bwMode="auto">
              <a:xfrm>
                <a:off x="254624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itchFamily="18" charset="0"/>
                    <a:cs typeface="Times New Roman" pitchFamily="18" charset="0"/>
                  </a:rPr>
                  <a:t>1cm</a:t>
                </a:r>
              </a:p>
            </p:txBody>
          </p:sp>
        </p:grpSp>
      </p:grpSp>
      <p:grpSp>
        <p:nvGrpSpPr>
          <p:cNvPr id="12294" name="Group 58"/>
          <p:cNvGrpSpPr>
            <a:grpSpLocks/>
          </p:cNvGrpSpPr>
          <p:nvPr/>
        </p:nvGrpSpPr>
        <p:grpSpPr bwMode="auto">
          <a:xfrm>
            <a:off x="5257800" y="1533525"/>
            <a:ext cx="3886200" cy="2305050"/>
            <a:chOff x="5410200" y="1447800"/>
            <a:chExt cx="3886200" cy="2305110"/>
          </a:xfrm>
        </p:grpSpPr>
        <p:sp>
          <p:nvSpPr>
            <p:cNvPr id="12319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 2</a:t>
              </a:r>
            </a:p>
          </p:txBody>
        </p:sp>
        <p:grpSp>
          <p:nvGrpSpPr>
            <p:cNvPr id="12320" name="Group 55"/>
            <p:cNvGrpSpPr>
              <a:grpSpLocks/>
            </p:cNvGrpSpPr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12321" name="Group 53"/>
              <p:cNvGrpSpPr>
                <a:grpSpLocks/>
              </p:cNvGrpSpPr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12323" name="Group 31"/>
                <p:cNvGrpSpPr>
                  <a:grpSpLocks/>
                </p:cNvGrpSpPr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4375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3842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4375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12324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itchFamily="18" charset="0"/>
                      <a:cs typeface="Times New Roman" pitchFamily="18" charset="0"/>
                    </a:rPr>
                    <a:t>1cm</a:t>
                  </a:r>
                </a:p>
              </p:txBody>
            </p:sp>
            <p:sp>
              <p:nvSpPr>
                <p:cNvPr id="12325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itchFamily="18" charset="0"/>
                      <a:cs typeface="Times New Roman" pitchFamily="18" charset="0"/>
                    </a:rPr>
                    <a:t>1cm</a:t>
                  </a:r>
                </a:p>
              </p:txBody>
            </p:sp>
            <p:sp>
              <p:nvSpPr>
                <p:cNvPr id="12326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itchFamily="18" charset="0"/>
                      <a:cs typeface="Times New Roman" pitchFamily="18" charset="0"/>
                    </a:rPr>
                    <a:t>1cm</a:t>
                  </a:r>
                </a:p>
              </p:txBody>
            </p:sp>
            <p:sp>
              <p:nvSpPr>
                <p:cNvPr id="12327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itchFamily="18" charset="0"/>
                      <a:cs typeface="Times New Roman" pitchFamily="18" charset="0"/>
                    </a:rPr>
                    <a:t>1cm</a:t>
                  </a:r>
                </a:p>
              </p:txBody>
            </p:sp>
          </p:grpSp>
          <p:sp>
            <p:nvSpPr>
              <p:cNvPr id="12322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itchFamily="18" charset="0"/>
                    <a:cs typeface="Times New Roman" pitchFamily="18" charset="0"/>
                  </a:rPr>
                  <a:t>1cm</a:t>
                </a:r>
              </a:p>
            </p:txBody>
          </p:sp>
        </p:grpSp>
      </p:grpSp>
      <p:grpSp>
        <p:nvGrpSpPr>
          <p:cNvPr id="12295" name="Group 60"/>
          <p:cNvGrpSpPr>
            <a:grpSpLocks/>
          </p:cNvGrpSpPr>
          <p:nvPr/>
        </p:nvGrpSpPr>
        <p:grpSpPr bwMode="auto">
          <a:xfrm>
            <a:off x="685800" y="3733800"/>
            <a:ext cx="4114800" cy="2632075"/>
            <a:chOff x="456919" y="3899844"/>
            <a:chExt cx="4115081" cy="2633340"/>
          </a:xfrm>
        </p:grpSpPr>
        <p:grpSp>
          <p:nvGrpSpPr>
            <p:cNvPr id="12308" name="Group 32"/>
            <p:cNvGrpSpPr>
              <a:grpSpLocks/>
            </p:cNvGrpSpPr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12309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10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11" name="TextBox 57"/>
            <p:cNvSpPr txBox="1">
              <a:spLocks noChangeArrowheads="1"/>
            </p:cNvSpPr>
            <p:nvPr/>
          </p:nvSpPr>
          <p:spPr bwMode="auto">
            <a:xfrm>
              <a:off x="456919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12" name="TextBox 58"/>
            <p:cNvSpPr txBox="1">
              <a:spLocks noChangeArrowheads="1"/>
            </p:cNvSpPr>
            <p:nvPr/>
          </p:nvSpPr>
          <p:spPr bwMode="auto">
            <a:xfrm>
              <a:off x="45691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</p:grpSp>
      <p:grpSp>
        <p:nvGrpSpPr>
          <p:cNvPr id="12296" name="Group 65"/>
          <p:cNvGrpSpPr>
            <a:grpSpLocks/>
          </p:cNvGrpSpPr>
          <p:nvPr/>
        </p:nvGrpSpPr>
        <p:grpSpPr bwMode="auto">
          <a:xfrm>
            <a:off x="5181600" y="3810000"/>
            <a:ext cx="3816350" cy="2646363"/>
            <a:chOff x="5181600" y="3810000"/>
            <a:chExt cx="3815688" cy="2646984"/>
          </a:xfrm>
        </p:grpSpPr>
        <p:grpSp>
          <p:nvGrpSpPr>
            <p:cNvPr id="12298" name="Group 40"/>
            <p:cNvGrpSpPr>
              <a:grpSpLocks/>
            </p:cNvGrpSpPr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</p:grpSp>
        <p:sp>
          <p:nvSpPr>
            <p:cNvPr id="12299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00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01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2302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732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60"/>
          <p:cNvGrpSpPr>
            <a:grpSpLocks/>
          </p:cNvGrpSpPr>
          <p:nvPr/>
        </p:nvGrpSpPr>
        <p:grpSpPr bwMode="auto">
          <a:xfrm>
            <a:off x="457200" y="304800"/>
            <a:ext cx="4419600" cy="2901950"/>
            <a:chOff x="152099" y="3899848"/>
            <a:chExt cx="4419901" cy="2902602"/>
          </a:xfrm>
        </p:grpSpPr>
        <p:grpSp>
          <p:nvGrpSpPr>
            <p:cNvPr id="14366" name="Group 32"/>
            <p:cNvGrpSpPr>
              <a:grpSpLocks/>
            </p:cNvGrpSpPr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446"/>
                <a:ext cx="731888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446"/>
                <a:ext cx="731887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097"/>
                <a:ext cx="731888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445"/>
                <a:ext cx="731887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</p:grpSp>
        <p:sp>
          <p:nvSpPr>
            <p:cNvPr id="14367" name="TextBox 54"/>
            <p:cNvSpPr txBox="1">
              <a:spLocks noChangeArrowheads="1"/>
            </p:cNvSpPr>
            <p:nvPr/>
          </p:nvSpPr>
          <p:spPr bwMode="auto">
            <a:xfrm>
              <a:off x="3657538" y="4419066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68" name="TextBox 56"/>
            <p:cNvSpPr txBox="1">
              <a:spLocks noChangeArrowheads="1"/>
            </p:cNvSpPr>
            <p:nvPr/>
          </p:nvSpPr>
          <p:spPr bwMode="auto">
            <a:xfrm>
              <a:off x="2895486" y="3899848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69" name="TextBox 57"/>
            <p:cNvSpPr txBox="1">
              <a:spLocks noChangeArrowheads="1"/>
            </p:cNvSpPr>
            <p:nvPr/>
          </p:nvSpPr>
          <p:spPr bwMode="auto">
            <a:xfrm>
              <a:off x="691885" y="6402258"/>
              <a:ext cx="914463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70" name="TextBox 58"/>
            <p:cNvSpPr txBox="1">
              <a:spLocks noChangeArrowheads="1"/>
            </p:cNvSpPr>
            <p:nvPr/>
          </p:nvSpPr>
          <p:spPr bwMode="auto">
            <a:xfrm>
              <a:off x="152099" y="5181222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</p:grpSp>
      <p:grpSp>
        <p:nvGrpSpPr>
          <p:cNvPr id="14339" name="Group 65"/>
          <p:cNvGrpSpPr>
            <a:grpSpLocks/>
          </p:cNvGrpSpPr>
          <p:nvPr/>
        </p:nvGrpSpPr>
        <p:grpSpPr bwMode="auto">
          <a:xfrm>
            <a:off x="5105400" y="304800"/>
            <a:ext cx="3663950" cy="2646363"/>
            <a:chOff x="5333973" y="3810000"/>
            <a:chExt cx="3663315" cy="2646984"/>
          </a:xfrm>
        </p:grpSpPr>
        <p:grpSp>
          <p:nvGrpSpPr>
            <p:cNvPr id="14356" name="Group 40"/>
            <p:cNvGrpSpPr>
              <a:grpSpLocks/>
            </p:cNvGrpSpPr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2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1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3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000"/>
              </a:p>
            </p:txBody>
          </p:sp>
        </p:grpSp>
        <p:sp>
          <p:nvSpPr>
            <p:cNvPr id="14357" name="TextBox 59"/>
            <p:cNvSpPr txBox="1">
              <a:spLocks noChangeArrowheads="1"/>
            </p:cNvSpPr>
            <p:nvPr/>
          </p:nvSpPr>
          <p:spPr bwMode="auto">
            <a:xfrm>
              <a:off x="5333973" y="5029486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58" name="TextBox 61"/>
            <p:cNvSpPr txBox="1">
              <a:spLocks noChangeArrowheads="1"/>
            </p:cNvSpPr>
            <p:nvPr/>
          </p:nvSpPr>
          <p:spPr bwMode="auto">
            <a:xfrm>
              <a:off x="5873630" y="454200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59" name="TextBox 62"/>
            <p:cNvSpPr txBox="1">
              <a:spLocks noChangeArrowheads="1"/>
            </p:cNvSpPr>
            <p:nvPr/>
          </p:nvSpPr>
          <p:spPr bwMode="auto">
            <a:xfrm>
              <a:off x="7314830" y="3810000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  <p:sp>
          <p:nvSpPr>
            <p:cNvPr id="14360" name="TextBox 63"/>
            <p:cNvSpPr txBox="1">
              <a:spLocks noChangeArrowheads="1"/>
            </p:cNvSpPr>
            <p:nvPr/>
          </p:nvSpPr>
          <p:spPr bwMode="auto">
            <a:xfrm>
              <a:off x="8083047" y="454994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itchFamily="18" charset="0"/>
                  <a:cs typeface="Times New Roman" pitchFamily="18" charset="0"/>
                </a:rPr>
                <a:t>1cm</a:t>
              </a:r>
            </a:p>
          </p:txBody>
        </p:sp>
      </p:grpSp>
      <p:sp>
        <p:nvSpPr>
          <p:cNvPr id="60" name="Cube 59"/>
          <p:cNvSpPr/>
          <p:nvPr/>
        </p:nvSpPr>
        <p:spPr>
          <a:xfrm>
            <a:off x="457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2" name="Parallelogram 61"/>
          <p:cNvSpPr>
            <a:spLocks noChangeArrowheads="1"/>
          </p:cNvSpPr>
          <p:nvPr/>
        </p:nvSpPr>
        <p:spPr bwMode="auto">
          <a:xfrm flipV="1">
            <a:off x="457200" y="5791200"/>
            <a:ext cx="1219200" cy="609600"/>
          </a:xfrm>
          <a:prstGeom prst="parallelogram">
            <a:avLst>
              <a:gd name="adj" fmla="val 45556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3" name="Cube 62"/>
          <p:cNvSpPr/>
          <p:nvPr/>
        </p:nvSpPr>
        <p:spPr>
          <a:xfrm>
            <a:off x="5029200" y="48006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4" name="Parallelogram 63"/>
          <p:cNvSpPr/>
          <p:nvPr/>
        </p:nvSpPr>
        <p:spPr>
          <a:xfrm rot="10800000" flipV="1">
            <a:off x="4800600" y="4511675"/>
            <a:ext cx="1143000" cy="593725"/>
          </a:xfrm>
          <a:prstGeom prst="parallelogram">
            <a:avLst>
              <a:gd name="adj" fmla="val 4762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Parallelogram 64"/>
          <p:cNvSpPr>
            <a:spLocks noChangeArrowheads="1"/>
          </p:cNvSpPr>
          <p:nvPr/>
        </p:nvSpPr>
        <p:spPr bwMode="auto">
          <a:xfrm flipV="1">
            <a:off x="5029200" y="6035675"/>
            <a:ext cx="1219200" cy="517525"/>
          </a:xfrm>
          <a:prstGeom prst="parallelogram">
            <a:avLst>
              <a:gd name="adj" fmla="val 53661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345" name="TextBox 43"/>
          <p:cNvSpPr txBox="1">
            <a:spLocks noChangeArrowheads="1"/>
          </p:cNvSpPr>
          <p:nvPr/>
        </p:nvSpPr>
        <p:spPr bwMode="auto">
          <a:xfrm>
            <a:off x="18288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14346" name="TextBox 44"/>
          <p:cNvSpPr txBox="1">
            <a:spLocks noChangeArrowheads="1"/>
          </p:cNvSpPr>
          <p:nvPr/>
        </p:nvSpPr>
        <p:spPr bwMode="auto">
          <a:xfrm>
            <a:off x="54864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4</a:t>
            </a:r>
          </a:p>
        </p:txBody>
      </p:sp>
      <p:sp>
        <p:nvSpPr>
          <p:cNvPr id="2" name="Cube 59"/>
          <p:cNvSpPr/>
          <p:nvPr/>
        </p:nvSpPr>
        <p:spPr>
          <a:xfrm>
            <a:off x="457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" name="Parallelogram 60"/>
          <p:cNvSpPr>
            <a:spLocks noChangeArrowheads="1"/>
          </p:cNvSpPr>
          <p:nvPr/>
        </p:nvSpPr>
        <p:spPr bwMode="auto">
          <a:xfrm rot="15249047" flipV="1">
            <a:off x="701676" y="4017962"/>
            <a:ext cx="1295400" cy="371475"/>
          </a:xfrm>
          <a:prstGeom prst="parallelogram">
            <a:avLst>
              <a:gd name="adj" fmla="val 47626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Cube 59"/>
          <p:cNvSpPr/>
          <p:nvPr/>
        </p:nvSpPr>
        <p:spPr>
          <a:xfrm>
            <a:off x="2362200" y="46482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Cube 62"/>
          <p:cNvSpPr/>
          <p:nvPr/>
        </p:nvSpPr>
        <p:spPr>
          <a:xfrm>
            <a:off x="7239000" y="47244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351" name="Line 36"/>
          <p:cNvSpPr>
            <a:spLocks noChangeShapeType="1"/>
          </p:cNvSpPr>
          <p:nvPr/>
        </p:nvSpPr>
        <p:spPr bwMode="auto">
          <a:xfrm>
            <a:off x="7620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7"/>
          <p:cNvSpPr>
            <a:spLocks noChangeShapeType="1"/>
          </p:cNvSpPr>
          <p:nvPr/>
        </p:nvSpPr>
        <p:spPr bwMode="auto">
          <a:xfrm>
            <a:off x="1752600" y="5181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8"/>
          <p:cNvSpPr>
            <a:spLocks noChangeShapeType="1"/>
          </p:cNvSpPr>
          <p:nvPr/>
        </p:nvSpPr>
        <p:spPr bwMode="auto">
          <a:xfrm>
            <a:off x="58674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9"/>
          <p:cNvSpPr>
            <a:spLocks noChangeShapeType="1"/>
          </p:cNvSpPr>
          <p:nvPr/>
        </p:nvSpPr>
        <p:spPr bwMode="auto">
          <a:xfrm>
            <a:off x="6553200" y="548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18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/>
          <p:nvPr/>
        </p:nvSpPr>
        <p:spPr>
          <a:xfrm>
            <a:off x="609600" y="762000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Cube 2053"/>
          <p:cNvSpPr/>
          <p:nvPr/>
        </p:nvSpPr>
        <p:spPr>
          <a:xfrm>
            <a:off x="6400800" y="1219200"/>
            <a:ext cx="2209800" cy="2114490"/>
          </a:xfrm>
          <a:prstGeom prst="cub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2054"/>
          <p:cNvSpPr txBox="1"/>
          <p:nvPr/>
        </p:nvSpPr>
        <p:spPr>
          <a:xfrm>
            <a:off x="6629400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5600" y="586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Rectangle 43"/>
          <p:cNvSpPr>
            <a:spLocks noChangeArrowheads="1"/>
          </p:cNvSpPr>
          <p:nvPr/>
        </p:nvSpPr>
        <p:spPr bwMode="auto">
          <a:xfrm>
            <a:off x="1558778" y="762000"/>
            <a:ext cx="29370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Rectangle 44"/>
          <p:cNvSpPr>
            <a:spLocks noChangeArrowheads="1"/>
          </p:cNvSpPr>
          <p:nvPr/>
        </p:nvSpPr>
        <p:spPr bwMode="auto">
          <a:xfrm>
            <a:off x="1123950" y="194102"/>
            <a:ext cx="723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914400" y="1161871"/>
            <a:ext cx="52485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2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21336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28956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36576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249" y="1295400"/>
            <a:ext cx="1515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129135"/>
            <a:ext cx="148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8235" y="2891135"/>
            <a:ext cx="148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494" y="3653135"/>
            <a:ext cx="1481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343400"/>
            <a:ext cx="4923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Sxq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(A)= 10 x 10 x 4 = 400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="1" baseline="30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7200" y="3200400"/>
            <a:ext cx="2905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A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0" y="5562600"/>
            <a:ext cx="2905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B</a:t>
            </a:r>
            <a:r>
              <a:rPr lang="en-US" sz="3600" dirty="0" smtClean="0">
                <a:solidFill>
                  <a:srgbClr val="FFC000"/>
                </a:solidFill>
              </a:rPr>
              <a:t> 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5400" y="5181600"/>
            <a:ext cx="4923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Stp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(A)= 10 x 10 x 6 = 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600cm</a:t>
            </a:r>
            <a:r>
              <a:rPr lang="en-US" sz="2400" b="1" baseline="30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95400" y="4767107"/>
            <a:ext cx="492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Sxq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(B)= 5 x 5 x 4 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5400" y="5558135"/>
            <a:ext cx="4923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Stp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(B)= 5 x 5 x 6 </a:t>
            </a:r>
            <a:r>
              <a:rPr lang="en-US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= 150cm</a:t>
            </a:r>
            <a:r>
              <a:rPr lang="en-US" sz="2400" b="1" baseline="30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BÀI TẬP 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 TOÁN 5 – TR112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ube 30"/>
          <p:cNvSpPr/>
          <p:nvPr/>
        </p:nvSpPr>
        <p:spPr>
          <a:xfrm>
            <a:off x="6705600" y="4343400"/>
            <a:ext cx="1295400" cy="1295400"/>
          </a:xfrm>
          <a:prstGeom prst="cub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914400" y="2000071"/>
            <a:ext cx="52485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4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914400" y="2762071"/>
            <a:ext cx="50081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2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914400" y="3600271"/>
            <a:ext cx="50081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gấp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4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diện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hlp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6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705600" y="2590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cậu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hộp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rộng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15cm,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13cm.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 1410 cm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B. 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810 cm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1140 cm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D.  910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PHIẾU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TOÁN – TUẦN 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9412" y="3581400"/>
            <a:ext cx="492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(20 + 15) x 2 = 70cm 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038600"/>
            <a:ext cx="4923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DT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70 x 13 = 910cm</a:t>
            </a:r>
            <a:r>
              <a:rPr lang="en-US" sz="24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8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2286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hộp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là 9cm,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rộng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3cm,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486 cm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chiều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dài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hộp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 12cm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20cm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15cm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17cm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276600"/>
            <a:ext cx="4923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486 : 9 = 54cm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664803"/>
            <a:ext cx="492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 54 : 2 =  27cm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034135"/>
            <a:ext cx="492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 (27 + 3) : 2 =  15cm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415135"/>
            <a:ext cx="492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 15 – 3 =  12cm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1106-goal-setting-powerpoint-template-with-sticky-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1106-goal-setting-powerpoint-template-with-sticky-notes</Template>
  <TotalTime>1007</TotalTime>
  <Words>1384</Words>
  <Application>Microsoft Office PowerPoint</Application>
  <PresentationFormat>On-screen Show (4:3)</PresentationFormat>
  <Paragraphs>208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1106-goal-setting-powerpoint-template-with-sticky-notes</vt:lpstr>
      <vt:lpstr>5A2 - HỌC ONLINE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LẬP MỤC TIÊU</dc:title>
  <dc:creator>Carcassonno</dc:creator>
  <cp:lastModifiedBy>Administrator</cp:lastModifiedBy>
  <cp:revision>144</cp:revision>
  <dcterms:created xsi:type="dcterms:W3CDTF">2013-08-18T17:13:30Z</dcterms:created>
  <dcterms:modified xsi:type="dcterms:W3CDTF">2021-02-05T03:42:54Z</dcterms:modified>
</cp:coreProperties>
</file>