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D69000-A0F3-4C1F-8E21-1F7FC23E4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EA105B-B6EA-4913-95AC-D78A0F5BD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CB285E-7A60-450F-879B-5D5BFB375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DD872-4EAB-49C6-9F6B-AB64F2144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14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F9B142-DCA3-4DDB-9F07-A8A63E5F2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EE320-B97E-447E-BC96-4C0E68CCC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AFEB87-4F0D-42CC-B388-614F72C8D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E1A37-4A36-483C-ACF0-7035159CF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03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04A0B4-257E-4D9E-8C8C-65910327B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3D14F7-C3A1-4794-A914-B6D9F5C4DE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B00CBA-DBF9-46D9-8DC4-C4E26E7E5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9E07A-7F32-414B-99E6-5C19EFF35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8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81E9D-1BD7-4F77-91F2-E87C67CC5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18859E-EC3C-4904-B332-F99599E1C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FDA78A-7677-40EB-BD4D-A05225768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B0DCB-F348-4E30-83C8-7F859EC62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4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80D669-713C-4951-B39D-513F29230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E68173-4A25-43D3-A56B-5B42EDBD5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681E61-5A58-4540-B550-3995B9148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0D6C-459B-4D98-BE4C-A0DF323AB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97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725A1-7B80-4DE8-BF1F-420176319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44FD96-15E0-4415-A0F0-BFA34C764B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78D6C0-A12B-4014-BC90-ACD35487E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82A5B-ED56-4275-9FCA-626E35C60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07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BA36EC-2132-4153-BCC9-7129C59939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1DFA30-D9DE-4811-8417-A9ABB6DFE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E21C7E-15F0-42EF-9C14-7A516C3DA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D5FF7-43E3-462F-B72B-EFC67EE64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64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4E1C36-EAD0-423E-A15E-BBAD08C4D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20E23D-6D11-4339-A97A-46715847C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F1F6B4-E5A4-48D7-B868-C9276BAEF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30366-99BC-46C9-BD8B-D911C109E5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80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6E8B09-4455-40A7-B9B9-C34E55532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6580E2-A883-4DDE-9BC7-959A066FE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3DDB36-4160-4788-9EEA-97883D92A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150B8-625C-4B8F-B75A-2944A9211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93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4CC8B-EECE-470D-BB00-E7A7902C5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0ABC7-28B0-48EE-BB63-2C9A69ED70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F4C031-D36E-4BE5-B462-97C63FCA9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A976B-3883-4707-A551-4A32F8975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37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714B5D-FED8-47DF-98B2-F6A5CB8CD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89BAA-CEAA-4A73-BA93-E25B68995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532B81-64B9-495D-9C28-2AF04796E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BEFF5-0990-4FFB-9CF2-50E979DAB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44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84DAF0E-93F2-4B77-A844-30D27DA7C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0EC06F6-D2FC-4566-B30F-D38687162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983163-EA3D-437D-8907-C12B4FC116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9788B2-8AC7-42D2-B39C-53C2935EA2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D42ED50-7868-4BA0-AC03-C69CE1987A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8069BB3-1485-46F8-BC9E-7C7EFA506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39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5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 descr="hd2">
            <a:extLst>
              <a:ext uri="{FF2B5EF4-FFF2-40B4-BE49-F238E27FC236}">
                <a16:creationId xmlns:a16="http://schemas.microsoft.com/office/drawing/2014/main" id="{630A1200-9361-4AA7-ADF3-F7B5DE7397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914400"/>
            <a:ext cx="4114800" cy="4425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54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8100" dir="2639959" algn="b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  <p:sp>
        <p:nvSpPr>
          <p:cNvPr id="4" name="WordArt 7" descr="lollipop[1]">
            <a:extLst>
              <a:ext uri="{FF2B5EF4-FFF2-40B4-BE49-F238E27FC236}">
                <a16:creationId xmlns:a16="http://schemas.microsoft.com/office/drawing/2014/main" id="{3538766D-DACE-4382-A65D-C9DAE594FD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5175" y="1752600"/>
            <a:ext cx="1600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VNI-Revue"/>
              </a:rPr>
              <a:t>5</a:t>
            </a:r>
          </a:p>
        </p:txBody>
      </p:sp>
      <p:pic>
        <p:nvPicPr>
          <p:cNvPr id="5" name="Picture 10" descr="05">
            <a:extLst>
              <a:ext uri="{FF2B5EF4-FFF2-40B4-BE49-F238E27FC236}">
                <a16:creationId xmlns:a16="http://schemas.microsoft.com/office/drawing/2014/main" id="{05162707-B8C8-4F70-ACD1-56CB126ED1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838700"/>
            <a:ext cx="1695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16258966[1]">
            <a:extLst>
              <a:ext uri="{FF2B5EF4-FFF2-40B4-BE49-F238E27FC236}">
                <a16:creationId xmlns:a16="http://schemas.microsoft.com/office/drawing/2014/main" id="{CCEE3013-EC86-4CC1-945C-A2A206527B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02142214[1]">
            <a:extLst>
              <a:ext uri="{FF2B5EF4-FFF2-40B4-BE49-F238E27FC236}">
                <a16:creationId xmlns:a16="http://schemas.microsoft.com/office/drawing/2014/main" id="{2D41BFC1-07A4-47F9-BD0E-031A9639A4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02142214[1]">
            <a:extLst>
              <a:ext uri="{FF2B5EF4-FFF2-40B4-BE49-F238E27FC236}">
                <a16:creationId xmlns:a16="http://schemas.microsoft.com/office/drawing/2014/main" id="{E6699C07-0911-46B8-A6B1-ACD6ABEE80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02142214[1]">
            <a:extLst>
              <a:ext uri="{FF2B5EF4-FFF2-40B4-BE49-F238E27FC236}">
                <a16:creationId xmlns:a16="http://schemas.microsoft.com/office/drawing/2014/main" id="{EED872FA-4810-4F56-9453-F7065AE680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5" descr="16258966[1]">
            <a:extLst>
              <a:ext uri="{FF2B5EF4-FFF2-40B4-BE49-F238E27FC236}">
                <a16:creationId xmlns:a16="http://schemas.microsoft.com/office/drawing/2014/main" id="{718F362E-4DBA-4598-B38F-EAA753F407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6" descr="16258966[1]">
            <a:extLst>
              <a:ext uri="{FF2B5EF4-FFF2-40B4-BE49-F238E27FC236}">
                <a16:creationId xmlns:a16="http://schemas.microsoft.com/office/drawing/2014/main" id="{2DB3FC4F-0520-4D84-965A-2ABA8115A8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7" descr="16258966[1]">
            <a:extLst>
              <a:ext uri="{FF2B5EF4-FFF2-40B4-BE49-F238E27FC236}">
                <a16:creationId xmlns:a16="http://schemas.microsoft.com/office/drawing/2014/main" id="{BED8AFB1-053C-434B-AE57-99AC0BE47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62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8" descr="16258966[1]">
            <a:extLst>
              <a:ext uri="{FF2B5EF4-FFF2-40B4-BE49-F238E27FC236}">
                <a16:creationId xmlns:a16="http://schemas.microsoft.com/office/drawing/2014/main" id="{B17016E1-DBB7-43C0-B08D-BF71C1F9C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181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9" descr="1STAROLL">
            <a:extLst>
              <a:ext uri="{FF2B5EF4-FFF2-40B4-BE49-F238E27FC236}">
                <a16:creationId xmlns:a16="http://schemas.microsoft.com/office/drawing/2014/main" id="{E506FA92-C5C7-4012-901F-B91C1EB934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0" descr="1STAROLL">
            <a:extLst>
              <a:ext uri="{FF2B5EF4-FFF2-40B4-BE49-F238E27FC236}">
                <a16:creationId xmlns:a16="http://schemas.microsoft.com/office/drawing/2014/main" id="{93146583-A13C-4073-A7C1-4E3918BAF9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1" descr="1STAROLL">
            <a:extLst>
              <a:ext uri="{FF2B5EF4-FFF2-40B4-BE49-F238E27FC236}">
                <a16:creationId xmlns:a16="http://schemas.microsoft.com/office/drawing/2014/main" id="{3AC95475-DD17-45BE-B997-F783B9C118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2" descr="1STAROLL">
            <a:extLst>
              <a:ext uri="{FF2B5EF4-FFF2-40B4-BE49-F238E27FC236}">
                <a16:creationId xmlns:a16="http://schemas.microsoft.com/office/drawing/2014/main" id="{5A0944A2-7A64-463F-A789-933C72F28D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33496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6" descr="pinksparkle6df1">
            <a:extLst>
              <a:ext uri="{FF2B5EF4-FFF2-40B4-BE49-F238E27FC236}">
                <a16:creationId xmlns:a16="http://schemas.microsoft.com/office/drawing/2014/main" id="{4CFDC956-4A75-4542-854C-7C5F9083F5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1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30" descr="th_b9hsm1">
            <a:extLst>
              <a:ext uri="{FF2B5EF4-FFF2-40B4-BE49-F238E27FC236}">
                <a16:creationId xmlns:a16="http://schemas.microsoft.com/office/drawing/2014/main" id="{FACDF36B-05AD-4750-8F3C-BC3FBC0FC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143001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34" descr="th_b9hsm1">
            <a:extLst>
              <a:ext uri="{FF2B5EF4-FFF2-40B4-BE49-F238E27FC236}">
                <a16:creationId xmlns:a16="http://schemas.microsoft.com/office/drawing/2014/main" id="{A4BE882B-BBD4-4838-B3E7-181EF676FE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6019801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untitled1">
            <a:extLst>
              <a:ext uri="{FF2B5EF4-FFF2-40B4-BE49-F238E27FC236}">
                <a16:creationId xmlns:a16="http://schemas.microsoft.com/office/drawing/2014/main" id="{8DD098BB-A845-43E0-8ACA-C01F7C0B6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0"/>
            <a:ext cx="2514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>
            <a:extLst>
              <a:ext uri="{FF2B5EF4-FFF2-40B4-BE49-F238E27FC236}">
                <a16:creationId xmlns:a16="http://schemas.microsoft.com/office/drawing/2014/main" id="{AD8D9617-A33C-4632-9735-B2BE0A4E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00200"/>
            <a:ext cx="6781800" cy="1600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66"/>
              </a:gs>
              <a:gs pos="50000">
                <a:schemeClr val="bg1"/>
              </a:gs>
              <a:gs pos="100000">
                <a:srgbClr val="FFCC66"/>
              </a:gs>
            </a:gsLst>
            <a:lin ang="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E84ED794-D9FE-4795-808F-FD51E1CD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57400"/>
            <a:ext cx="388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Củng cố dặn dò</a:t>
            </a:r>
          </a:p>
        </p:txBody>
      </p:sp>
      <p:pic>
        <p:nvPicPr>
          <p:cNvPr id="12293" name="Picture 6" descr="untitled1">
            <a:extLst>
              <a:ext uri="{FF2B5EF4-FFF2-40B4-BE49-F238E27FC236}">
                <a16:creationId xmlns:a16="http://schemas.microsoft.com/office/drawing/2014/main" id="{3FE78946-8100-4655-83A5-C695B2D2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76" y="5867400"/>
            <a:ext cx="1330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untitled1">
            <a:extLst>
              <a:ext uri="{FF2B5EF4-FFF2-40B4-BE49-F238E27FC236}">
                <a16:creationId xmlns:a16="http://schemas.microsoft.com/office/drawing/2014/main" id="{F1ABB32A-D47D-4143-A056-684D941E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untitled1">
            <a:extLst>
              <a:ext uri="{FF2B5EF4-FFF2-40B4-BE49-F238E27FC236}">
                <a16:creationId xmlns:a16="http://schemas.microsoft.com/office/drawing/2014/main" id="{3EC452E7-C943-466A-99CD-310EA07D6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0450"/>
            <a:ext cx="47244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E58A7406-4552-4CED-A355-77FBB85D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858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Chúc các thầy cô mạnh khoẻ !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6E281A9-16FA-4D4F-834C-A26D198B4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28800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5400">
                <a:solidFill>
                  <a:srgbClr val="FFFF66"/>
                </a:solidFill>
                <a:latin typeface="VNI-Briquet" pitchFamily="34" charset="0"/>
              </a:rPr>
              <a:t> </a:t>
            </a:r>
            <a:r>
              <a:rPr lang="en-US" altLang="en-US" sz="4800">
                <a:solidFill>
                  <a:srgbClr val="FF33CC"/>
                </a:solidFill>
                <a:latin typeface="Times New Roman" panose="02020603050405020304" pitchFamily="18" charset="0"/>
              </a:rPr>
              <a:t>Chúc</a:t>
            </a:r>
            <a:r>
              <a:rPr lang="en-US" altLang="en-US" sz="5400">
                <a:solidFill>
                  <a:srgbClr val="FF33CC"/>
                </a:solidFill>
                <a:latin typeface="Times New Roman" panose="02020603050405020304" pitchFamily="18" charset="0"/>
              </a:rPr>
              <a:t> các em chăm ngoan học giỏi !</a:t>
            </a:r>
            <a:endParaRPr lang="en-US" altLang="en-US" sz="480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8" name="Picture 14" descr="benhay">
            <a:extLst>
              <a:ext uri="{FF2B5EF4-FFF2-40B4-BE49-F238E27FC236}">
                <a16:creationId xmlns:a16="http://schemas.microsoft.com/office/drawing/2014/main" id="{6A2F87AE-EFBC-4025-B5CF-37E3870AF9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1"/>
            <a:ext cx="1524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5" descr="benhay">
            <a:extLst>
              <a:ext uri="{FF2B5EF4-FFF2-40B4-BE49-F238E27FC236}">
                <a16:creationId xmlns:a16="http://schemas.microsoft.com/office/drawing/2014/main" id="{A47AB179-D3BA-431C-9574-A9A0F40E15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1"/>
            <a:ext cx="1524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6" descr="benhay">
            <a:extLst>
              <a:ext uri="{FF2B5EF4-FFF2-40B4-BE49-F238E27FC236}">
                <a16:creationId xmlns:a16="http://schemas.microsoft.com/office/drawing/2014/main" id="{7161A325-3978-4F43-A6FA-9F823EE3FF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4764"/>
            <a:ext cx="1524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7" descr="benhay">
            <a:extLst>
              <a:ext uri="{FF2B5EF4-FFF2-40B4-BE49-F238E27FC236}">
                <a16:creationId xmlns:a16="http://schemas.microsoft.com/office/drawing/2014/main" id="{DE162801-154B-4186-BC82-0EE2E18E33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1"/>
            <a:ext cx="1524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 descr="benhay">
            <a:extLst>
              <a:ext uri="{FF2B5EF4-FFF2-40B4-BE49-F238E27FC236}">
                <a16:creationId xmlns:a16="http://schemas.microsoft.com/office/drawing/2014/main" id="{56A69D9A-890B-490C-925E-FA589C69F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09989"/>
            <a:ext cx="1524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8" descr="untitled1">
            <a:extLst>
              <a:ext uri="{FF2B5EF4-FFF2-40B4-BE49-F238E27FC236}">
                <a16:creationId xmlns:a16="http://schemas.microsoft.com/office/drawing/2014/main" id="{161AF9D0-10CD-4208-8EA9-B47839A6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6" y="5410200"/>
            <a:ext cx="2968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9" descr="untitled1">
            <a:extLst>
              <a:ext uri="{FF2B5EF4-FFF2-40B4-BE49-F238E27FC236}">
                <a16:creationId xmlns:a16="http://schemas.microsoft.com/office/drawing/2014/main" id="{7173CA95-35C6-47A4-80C9-CD67A101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1480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D4701BE6-415D-422A-B7BF-2BDFEF155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85800"/>
            <a:ext cx="82296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ÔN BÀI CŨ:</a:t>
            </a:r>
            <a:endParaRPr lang="en-US" altLang="en-US" sz="40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300" name="Group 60">
            <a:extLst>
              <a:ext uri="{FF2B5EF4-FFF2-40B4-BE49-F238E27FC236}">
                <a16:creationId xmlns:a16="http://schemas.microsoft.com/office/drawing/2014/main" id="{0EFC4B70-303A-484D-893F-B7E78A376066}"/>
              </a:ext>
            </a:extLst>
          </p:cNvPr>
          <p:cNvGraphicFramePr>
            <a:graphicFrameLocks noGrp="1"/>
          </p:cNvGraphicFramePr>
          <p:nvPr/>
        </p:nvGraphicFramePr>
        <p:xfrm>
          <a:off x="3333750" y="3128963"/>
          <a:ext cx="5467350" cy="2043112"/>
        </p:xfrm>
        <a:graphic>
          <a:graphicData uri="http://schemas.openxmlformats.org/drawingml/2006/table">
            <a:tbl>
              <a:tblPr/>
              <a:tblGrid>
                <a:gridCol w="182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Đơn vị đo là mét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Đơn vị đo là đề  - xi - mét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Đơn vị đo là xen – ti -mét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12,5m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76dm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84" name="Rectangle 44">
            <a:extLst>
              <a:ext uri="{FF2B5EF4-FFF2-40B4-BE49-F238E27FC236}">
                <a16:creationId xmlns:a16="http://schemas.microsoft.com/office/drawing/2014/main" id="{90392044-247C-47BA-AB10-AAC2F5BFE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995738"/>
            <a:ext cx="12954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CC0099"/>
                </a:solidFill>
                <a:latin typeface="VNI-Times" pitchFamily="2" charset="0"/>
              </a:rPr>
              <a:t>125dm</a:t>
            </a:r>
          </a:p>
        </p:txBody>
      </p:sp>
      <p:sp>
        <p:nvSpPr>
          <p:cNvPr id="10285" name="Rectangle 45">
            <a:extLst>
              <a:ext uri="{FF2B5EF4-FFF2-40B4-BE49-F238E27FC236}">
                <a16:creationId xmlns:a16="http://schemas.microsoft.com/office/drawing/2014/main" id="{5DCC5C36-18D8-4931-94D3-E8F68348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75" y="3995738"/>
            <a:ext cx="13716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CC0099"/>
                </a:solidFill>
                <a:latin typeface="VNI-Times" pitchFamily="2" charset="0"/>
              </a:rPr>
              <a:t>1250cm</a:t>
            </a:r>
          </a:p>
        </p:txBody>
      </p:sp>
      <p:sp>
        <p:nvSpPr>
          <p:cNvPr id="10286" name="Rectangle 46">
            <a:extLst>
              <a:ext uri="{FF2B5EF4-FFF2-40B4-BE49-F238E27FC236}">
                <a16:creationId xmlns:a16="http://schemas.microsoft.com/office/drawing/2014/main" id="{234F5615-699C-4671-A9E5-4BF1875ED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576763"/>
            <a:ext cx="1066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CC0099"/>
                </a:solidFill>
                <a:latin typeface="VNI-Times" pitchFamily="2" charset="0"/>
              </a:rPr>
              <a:t>7,6m</a:t>
            </a:r>
          </a:p>
        </p:txBody>
      </p:sp>
      <p:sp>
        <p:nvSpPr>
          <p:cNvPr id="10287" name="Rectangle 47">
            <a:extLst>
              <a:ext uri="{FF2B5EF4-FFF2-40B4-BE49-F238E27FC236}">
                <a16:creationId xmlns:a16="http://schemas.microsoft.com/office/drawing/2014/main" id="{176CFD8D-35D3-4836-B138-B1C06491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605338"/>
            <a:ext cx="12954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CC0099"/>
                </a:solidFill>
                <a:latin typeface="VNI-Times" pitchFamily="2" charset="0"/>
              </a:rPr>
              <a:t>760cm</a:t>
            </a:r>
          </a:p>
        </p:txBody>
      </p:sp>
      <p:sp>
        <p:nvSpPr>
          <p:cNvPr id="4123" name="AutoShape 52">
            <a:extLst>
              <a:ext uri="{FF2B5EF4-FFF2-40B4-BE49-F238E27FC236}">
                <a16:creationId xmlns:a16="http://schemas.microsoft.com/office/drawing/2014/main" id="{819BD835-EA61-4CF3-873B-9CA4233D5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95450"/>
            <a:ext cx="6705600" cy="990600"/>
          </a:xfrm>
          <a:prstGeom prst="cloudCallout">
            <a:avLst>
              <a:gd name="adj1" fmla="val -44671"/>
              <a:gd name="adj2" fmla="val 106889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24" name="Rectangle 5">
            <a:extLst>
              <a:ext uri="{FF2B5EF4-FFF2-40B4-BE49-F238E27FC236}">
                <a16:creationId xmlns:a16="http://schemas.microsoft.com/office/drawing/2014/main" id="{F27ADE80-AD4C-461A-8ABA-786C3EF46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6" y="2028825"/>
            <a:ext cx="663416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1/ Điền số thích hợp vào ô trống</a:t>
            </a:r>
            <a:b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endParaRPr lang="en-US" altLang="en-US" sz="4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25" name="Picture 58" descr="Picture11">
            <a:extLst>
              <a:ext uri="{FF2B5EF4-FFF2-40B4-BE49-F238E27FC236}">
                <a16:creationId xmlns:a16="http://schemas.microsoft.com/office/drawing/2014/main" id="{BBD5BBD9-7901-4B46-8A28-53CFDEA27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10810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  <p:bldP spid="10285" grpId="0"/>
      <p:bldP spid="10286" grpId="0"/>
      <p:bldP spid="102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untitled1">
            <a:extLst>
              <a:ext uri="{FF2B5EF4-FFF2-40B4-BE49-F238E27FC236}">
                <a16:creationId xmlns:a16="http://schemas.microsoft.com/office/drawing/2014/main" id="{7B3CBDC8-A56E-44F5-81D0-CB6E97D08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"/>
            <a:ext cx="262731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untitled1">
            <a:extLst>
              <a:ext uri="{FF2B5EF4-FFF2-40B4-BE49-F238E27FC236}">
                <a16:creationId xmlns:a16="http://schemas.microsoft.com/office/drawing/2014/main" id="{CB8D9418-724C-46ED-8CE3-B3CFFDF8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5645150"/>
            <a:ext cx="23241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>
            <a:extLst>
              <a:ext uri="{FF2B5EF4-FFF2-40B4-BE49-F238E27FC236}">
                <a16:creationId xmlns:a16="http://schemas.microsoft.com/office/drawing/2014/main" id="{4531CE4D-F2AF-4B50-81C1-AFBAB2493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2014538"/>
            <a:ext cx="51054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FF33CC"/>
                </a:solidFill>
                <a:latin typeface="Times New Roman" panose="02020603050405020304" pitchFamily="18" charset="0"/>
              </a:rPr>
              <a:t>Đổi10325m = ……  ha ……. m</a:t>
            </a:r>
            <a:endParaRPr lang="en-US" altLang="en-US" sz="400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04E37F8-D1FA-43CF-8008-5E17CA2D1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2895600"/>
            <a:ext cx="2743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VNI-Times" pitchFamily="2" charset="0"/>
              </a:rPr>
              <a:t>A. 103ha 25m</a:t>
            </a:r>
            <a:endParaRPr lang="en-US" altLang="en-US" sz="400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CEA77DF0-9451-4B37-A338-76EFDEC29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895600"/>
            <a:ext cx="2743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B. 10ha 325m</a:t>
            </a:r>
            <a:endParaRPr lang="en-US" altLang="en-US" sz="4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BE227743-4A0A-4797-9F14-92FC882F5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3810000"/>
            <a:ext cx="2743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C. 1ha 3250m</a:t>
            </a:r>
            <a:endParaRPr lang="en-US" altLang="en-US" sz="4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527CD277-F76D-4872-B363-F63049142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3" y="3733800"/>
            <a:ext cx="2743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C. 1ha 325m</a:t>
            </a:r>
            <a:endParaRPr lang="en-US" altLang="en-US" sz="4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2" name="Oval 14">
            <a:extLst>
              <a:ext uri="{FF2B5EF4-FFF2-40B4-BE49-F238E27FC236}">
                <a16:creationId xmlns:a16="http://schemas.microsoft.com/office/drawing/2014/main" id="{9E3A06C2-956D-417B-BF5B-CAA9F5E28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3033713"/>
            <a:ext cx="533400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5130" name="AutoShape 19">
            <a:extLst>
              <a:ext uri="{FF2B5EF4-FFF2-40B4-BE49-F238E27FC236}">
                <a16:creationId xmlns:a16="http://schemas.microsoft.com/office/drawing/2014/main" id="{D0E45881-EC01-4E48-B708-5BBCA7E2B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1066801"/>
            <a:ext cx="5867400" cy="904875"/>
          </a:xfrm>
          <a:prstGeom prst="cloudCallout">
            <a:avLst>
              <a:gd name="adj1" fmla="val -51569"/>
              <a:gd name="adj2" fmla="val 106139"/>
            </a:avLst>
          </a:prstGeom>
          <a:gradFill rotWithShape="1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5E42F2D-0C23-4157-8105-7C7EEEEE5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076325"/>
            <a:ext cx="51816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2/Hãy chọn phương án đúng</a:t>
            </a:r>
            <a:endParaRPr lang="en-US" altLang="en-US" sz="4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32" name="Picture 26" descr="Picture11">
            <a:extLst>
              <a:ext uri="{FF2B5EF4-FFF2-40B4-BE49-F238E27FC236}">
                <a16:creationId xmlns:a16="http://schemas.microsoft.com/office/drawing/2014/main" id="{54E37DF5-999C-4093-9C9D-0351BAAC4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667000"/>
            <a:ext cx="12430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  <p:bldP spid="7177" grpId="0"/>
      <p:bldP spid="7179" grpId="0"/>
      <p:bldP spid="7182" grpId="0" animBg="1"/>
      <p:bldP spid="7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untitled1">
            <a:extLst>
              <a:ext uri="{FF2B5EF4-FFF2-40B4-BE49-F238E27FC236}">
                <a16:creationId xmlns:a16="http://schemas.microsoft.com/office/drawing/2014/main" id="{D15C7A5F-D9B0-4BF0-9F87-3268BED7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0"/>
            <a:ext cx="39862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" descr="untitled1">
            <a:extLst>
              <a:ext uri="{FF2B5EF4-FFF2-40B4-BE49-F238E27FC236}">
                <a16:creationId xmlns:a16="http://schemas.microsoft.com/office/drawing/2014/main" id="{A635F03D-45AA-4D29-B9B1-8EF7F9685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584826"/>
            <a:ext cx="28956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WordArt 6">
            <a:extLst>
              <a:ext uri="{FF2B5EF4-FFF2-40B4-BE49-F238E27FC236}">
                <a16:creationId xmlns:a16="http://schemas.microsoft.com/office/drawing/2014/main" id="{AE1D8407-11EF-49C3-9CCA-09993A3C31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895601"/>
            <a:ext cx="6477000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 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2" descr="untitled1">
            <a:extLst>
              <a:ext uri="{FF2B5EF4-FFF2-40B4-BE49-F238E27FC236}">
                <a16:creationId xmlns:a16="http://schemas.microsoft.com/office/drawing/2014/main" id="{CB01C1CE-A449-4D25-9503-5B2B2B04F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6005514"/>
            <a:ext cx="14636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>
            <a:extLst>
              <a:ext uri="{FF2B5EF4-FFF2-40B4-BE49-F238E27FC236}">
                <a16:creationId xmlns:a16="http://schemas.microsoft.com/office/drawing/2014/main" id="{A774601E-775C-4CAE-A32C-C919654C6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04800"/>
            <a:ext cx="2286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 u="sng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787DE738-B18F-4246-83A9-3D369A7D5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133600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a) 3m6dm    =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AFADCD99-C517-4479-A96F-500986D95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32004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4dm         =</a:t>
            </a:r>
            <a:r>
              <a:rPr lang="en-US" altLang="en-US" sz="2800">
                <a:solidFill>
                  <a:srgbClr val="000000"/>
                </a:solidFill>
                <a:latin typeface="VNI-Times" pitchFamily="2" charset="0"/>
              </a:rPr>
              <a:t>   </a:t>
            </a:r>
            <a:endParaRPr lang="en-US" altLang="en-US" sz="28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7174" name="Rectangle 8">
            <a:extLst>
              <a:ext uri="{FF2B5EF4-FFF2-40B4-BE49-F238E27FC236}">
                <a16:creationId xmlns:a16="http://schemas.microsoft.com/office/drawing/2014/main" id="{0592F040-4B70-46BB-8A86-FD3CB2FE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4267200"/>
            <a:ext cx="243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c) 34m5cm  =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" name="Rectangle 9">
            <a:extLst>
              <a:ext uri="{FF2B5EF4-FFF2-40B4-BE49-F238E27FC236}">
                <a16:creationId xmlns:a16="http://schemas.microsoft.com/office/drawing/2014/main" id="{C527760B-F44E-43E6-B8F7-74A8D4A3C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5334000"/>
            <a:ext cx="2552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d) 345cm     =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B84BAD00-3B84-41F5-95B3-492007333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11455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CC0099"/>
                </a:solidFill>
                <a:latin typeface="Times New Roman" panose="02020603050405020304" pitchFamily="18" charset="0"/>
              </a:rPr>
              <a:t>3,6m</a:t>
            </a:r>
            <a:r>
              <a:rPr lang="en-US" altLang="en-US" sz="2800" i="1">
                <a:solidFill>
                  <a:srgbClr val="CC0099"/>
                </a:solidFill>
                <a:latin typeface="VNI-Times" pitchFamily="2" charset="0"/>
              </a:rPr>
              <a:t> </a:t>
            </a:r>
            <a:r>
              <a:rPr lang="en-US" altLang="en-US" sz="2800" i="1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VNI-Times" pitchFamily="2" charset="0"/>
              </a:rPr>
              <a:t> </a:t>
            </a:r>
            <a:endParaRPr lang="en-US" altLang="en-US" sz="2800" b="1" i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1279" name="Rectangle 15">
            <a:extLst>
              <a:ext uri="{FF2B5EF4-FFF2-40B4-BE49-F238E27FC236}">
                <a16:creationId xmlns:a16="http://schemas.microsoft.com/office/drawing/2014/main" id="{63D34796-87AB-4765-9F5B-E0028BAC1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676" y="3238500"/>
            <a:ext cx="18383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=   </a:t>
            </a:r>
            <a:r>
              <a:rPr lang="en-US" altLang="en-US" sz="2800">
                <a:solidFill>
                  <a:srgbClr val="CC0099"/>
                </a:solidFill>
                <a:latin typeface="Times New Roman" panose="02020603050405020304" pitchFamily="18" charset="0"/>
              </a:rPr>
              <a:t>0,4m</a:t>
            </a:r>
            <a:endParaRPr lang="en-US" altLang="en-US" sz="28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0" name="Rectangle 16">
            <a:extLst>
              <a:ext uri="{FF2B5EF4-FFF2-40B4-BE49-F238E27FC236}">
                <a16:creationId xmlns:a16="http://schemas.microsoft.com/office/drawing/2014/main" id="{C594ED76-3713-4633-ADE5-ABC99A5E9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6" y="5248275"/>
            <a:ext cx="2181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=   </a:t>
            </a:r>
            <a:r>
              <a:rPr lang="en-US" altLang="en-US" sz="2800">
                <a:solidFill>
                  <a:srgbClr val="CC0099"/>
                </a:solidFill>
                <a:latin typeface="Times New Roman" panose="02020603050405020304" pitchFamily="18" charset="0"/>
              </a:rPr>
              <a:t>3,45m</a:t>
            </a:r>
            <a:endParaRPr lang="en-US" altLang="en-US" sz="28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1" name="Rectangle 17">
            <a:extLst>
              <a:ext uri="{FF2B5EF4-FFF2-40B4-BE49-F238E27FC236}">
                <a16:creationId xmlns:a16="http://schemas.microsoft.com/office/drawing/2014/main" id="{851EE359-37BA-4BCF-B400-FD8D3E931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191000"/>
            <a:ext cx="2209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=   </a:t>
            </a:r>
            <a:r>
              <a:rPr lang="en-US" altLang="en-US" sz="2800">
                <a:solidFill>
                  <a:srgbClr val="CC0099"/>
                </a:solidFill>
                <a:latin typeface="Times New Roman" panose="02020603050405020304" pitchFamily="18" charset="0"/>
              </a:rPr>
              <a:t>34,05m</a:t>
            </a:r>
            <a:endParaRPr lang="en-US" altLang="en-US" sz="28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282" name="Object 18">
            <a:extLst>
              <a:ext uri="{FF2B5EF4-FFF2-40B4-BE49-F238E27FC236}">
                <a16:creationId xmlns:a16="http://schemas.microsoft.com/office/drawing/2014/main" id="{E762ABDB-04A3-4747-99A4-B2EB420644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2057400"/>
          <a:ext cx="11430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icrosoft Equation 3.0" r:id="rId4" imgW="418918" imgH="393529" progId="Equation.3">
                  <p:embed/>
                </p:oleObj>
              </mc:Choice>
              <mc:Fallback>
                <p:oleObj name="Microsoft Equation 3.0" r:id="rId4" imgW="418918" imgH="393529" progId="Equation.3">
                  <p:embed/>
                  <p:pic>
                    <p:nvPicPr>
                      <p:cNvPr id="11282" name="Object 18">
                        <a:extLst>
                          <a:ext uri="{FF2B5EF4-FFF2-40B4-BE49-F238E27FC236}">
                            <a16:creationId xmlns:a16="http://schemas.microsoft.com/office/drawing/2014/main" id="{E762ABDB-04A3-4747-99A4-B2EB420644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57400"/>
                        <a:ext cx="11430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Object 19">
            <a:extLst>
              <a:ext uri="{FF2B5EF4-FFF2-40B4-BE49-F238E27FC236}">
                <a16:creationId xmlns:a16="http://schemas.microsoft.com/office/drawing/2014/main" id="{520D6361-098B-4500-B943-6663E5E4C4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124200"/>
          <a:ext cx="10668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Microsoft Equation 3.0" r:id="rId6" imgW="342751" imgH="393529" progId="Equation.3">
                  <p:embed/>
                </p:oleObj>
              </mc:Choice>
              <mc:Fallback>
                <p:oleObj name="Microsoft Equation 3.0" r:id="rId6" imgW="342751" imgH="393529" progId="Equation.3">
                  <p:embed/>
                  <p:pic>
                    <p:nvPicPr>
                      <p:cNvPr id="11283" name="Object 19">
                        <a:extLst>
                          <a:ext uri="{FF2B5EF4-FFF2-40B4-BE49-F238E27FC236}">
                            <a16:creationId xmlns:a16="http://schemas.microsoft.com/office/drawing/2014/main" id="{520D6361-098B-4500-B943-6663E5E4C4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124200"/>
                        <a:ext cx="10668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20">
            <a:extLst>
              <a:ext uri="{FF2B5EF4-FFF2-40B4-BE49-F238E27FC236}">
                <a16:creationId xmlns:a16="http://schemas.microsoft.com/office/drawing/2014/main" id="{A9746762-C884-4EB7-B658-EA0B12A45C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114800"/>
          <a:ext cx="16764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596641" imgH="393529" progId="Equation.3">
                  <p:embed/>
                </p:oleObj>
              </mc:Choice>
              <mc:Fallback>
                <p:oleObj name="Equation" r:id="rId8" imgW="596641" imgH="393529" progId="Equation.3">
                  <p:embed/>
                  <p:pic>
                    <p:nvPicPr>
                      <p:cNvPr id="11284" name="Object 20">
                        <a:extLst>
                          <a:ext uri="{FF2B5EF4-FFF2-40B4-BE49-F238E27FC236}">
                            <a16:creationId xmlns:a16="http://schemas.microsoft.com/office/drawing/2014/main" id="{A9746762-C884-4EB7-B658-EA0B12A45C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6764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5" name="Object 21">
            <a:extLst>
              <a:ext uri="{FF2B5EF4-FFF2-40B4-BE49-F238E27FC236}">
                <a16:creationId xmlns:a16="http://schemas.microsoft.com/office/drawing/2014/main" id="{CA8123AC-E191-408C-8D19-95E1281B01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5257800"/>
          <a:ext cx="13716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Microsoft Equation 3.0" r:id="rId10" imgW="545863" imgH="431613" progId="Equation.3">
                  <p:embed/>
                </p:oleObj>
              </mc:Choice>
              <mc:Fallback>
                <p:oleObj name="Microsoft Equation 3.0" r:id="rId10" imgW="545863" imgH="431613" progId="Equation.3">
                  <p:embed/>
                  <p:pic>
                    <p:nvPicPr>
                      <p:cNvPr id="11285" name="Object 21">
                        <a:extLst>
                          <a:ext uri="{FF2B5EF4-FFF2-40B4-BE49-F238E27FC236}">
                            <a16:creationId xmlns:a16="http://schemas.microsoft.com/office/drawing/2014/main" id="{CA8123AC-E191-408C-8D19-95E1281B01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257800"/>
                        <a:ext cx="13716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AutoShape 23">
            <a:extLst>
              <a:ext uri="{FF2B5EF4-FFF2-40B4-BE49-F238E27FC236}">
                <a16:creationId xmlns:a16="http://schemas.microsoft.com/office/drawing/2014/main" id="{48421827-74CA-4104-82A8-76306205C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7188"/>
            <a:ext cx="8305800" cy="1524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85" name="Rectangle 5">
            <a:extLst>
              <a:ext uri="{FF2B5EF4-FFF2-40B4-BE49-F238E27FC236}">
                <a16:creationId xmlns:a16="http://schemas.microsoft.com/office/drawing/2014/main" id="{8B93BC7A-2448-4F00-9CBF-3883BEA18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633413"/>
            <a:ext cx="86725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</a:rPr>
              <a:t>Bài1/ Viết các số đo sau dưới dạng số thập phân có đơn vị đo là mét :</a:t>
            </a:r>
            <a:endParaRPr lang="en-US" altLang="en-US" sz="2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1279" grpId="0"/>
      <p:bldP spid="11280" grpId="0"/>
      <p:bldP spid="112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5">
            <a:extLst>
              <a:ext uri="{FF2B5EF4-FFF2-40B4-BE49-F238E27FC236}">
                <a16:creationId xmlns:a16="http://schemas.microsoft.com/office/drawing/2014/main" id="{911B4BC7-5822-4F9B-B83E-267FB309D2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4038600" y="-40338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FF3300"/>
                </a:solidFill>
                <a:latin typeface="VNI-Times" pitchFamily="2" charset="0"/>
              </a:rPr>
              <a:t>Baøi 2/48:</a:t>
            </a:r>
            <a:endParaRPr lang="en-US" altLang="en-US" sz="2800" b="1" u="sng">
              <a:solidFill>
                <a:srgbClr val="FF3300"/>
              </a:solidFill>
              <a:latin typeface="VNI-Times" pitchFamily="2" charset="0"/>
            </a:endParaRPr>
          </a:p>
        </p:txBody>
      </p:sp>
      <p:pic>
        <p:nvPicPr>
          <p:cNvPr id="8195" name="Picture 103" descr="untitled1">
            <a:extLst>
              <a:ext uri="{FF2B5EF4-FFF2-40B4-BE49-F238E27FC236}">
                <a16:creationId xmlns:a16="http://schemas.microsoft.com/office/drawing/2014/main" id="{70852B56-B343-4C56-A5B3-732CF19B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867400"/>
            <a:ext cx="186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95" name="Group 107">
            <a:extLst>
              <a:ext uri="{FF2B5EF4-FFF2-40B4-BE49-F238E27FC236}">
                <a16:creationId xmlns:a16="http://schemas.microsoft.com/office/drawing/2014/main" id="{107977A7-E17E-4919-B4F6-9D1C9F5DCDD9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2290764"/>
          <a:ext cx="6096000" cy="259397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Đơn vị đo là tấn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Đơn vị đo là kg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3,2 tấn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3200kg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502kg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2,5tấn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21kg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86" name="Rectangle 98">
            <a:extLst>
              <a:ext uri="{FF2B5EF4-FFF2-40B4-BE49-F238E27FC236}">
                <a16:creationId xmlns:a16="http://schemas.microsoft.com/office/drawing/2014/main" id="{78140418-B8CE-4543-B156-3131C1E55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3252788"/>
            <a:ext cx="1828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0,502taán</a:t>
            </a:r>
            <a:endParaRPr lang="en-US" altLang="en-US" sz="2800" b="1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2387" name="Rectangle 99">
            <a:extLst>
              <a:ext uri="{FF2B5EF4-FFF2-40B4-BE49-F238E27FC236}">
                <a16:creationId xmlns:a16="http://schemas.microsoft.com/office/drawing/2014/main" id="{22D5B64C-01C0-4A39-98F4-7CD1F2B93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788" y="3781425"/>
            <a:ext cx="13716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2500kg</a:t>
            </a:r>
            <a:endParaRPr lang="en-US" altLang="en-US" sz="2800" b="1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2388" name="Rectangle 100">
            <a:extLst>
              <a:ext uri="{FF2B5EF4-FFF2-40B4-BE49-F238E27FC236}">
                <a16:creationId xmlns:a16="http://schemas.microsoft.com/office/drawing/2014/main" id="{48D2D09D-5126-4F05-BE6D-BCC82601A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4271963"/>
            <a:ext cx="1828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0,021taán</a:t>
            </a:r>
            <a:endParaRPr lang="en-US" altLang="en-US" sz="2800" b="1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12389" name="Rectangle 101">
            <a:extLst>
              <a:ext uri="{FF2B5EF4-FFF2-40B4-BE49-F238E27FC236}">
                <a16:creationId xmlns:a16="http://schemas.microsoft.com/office/drawing/2014/main" id="{47F52281-6D76-43B5-B248-44BEF6EFF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2286000"/>
            <a:ext cx="91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2390" name="Rectangle 102">
            <a:extLst>
              <a:ext uri="{FF2B5EF4-FFF2-40B4-BE49-F238E27FC236}">
                <a16:creationId xmlns:a16="http://schemas.microsoft.com/office/drawing/2014/main" id="{DF715D2B-1B28-4BFA-9377-0ABA7A6C5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276475"/>
            <a:ext cx="685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8221" name="AutoShape 106">
            <a:extLst>
              <a:ext uri="{FF2B5EF4-FFF2-40B4-BE49-F238E27FC236}">
                <a16:creationId xmlns:a16="http://schemas.microsoft.com/office/drawing/2014/main" id="{246AB132-08F3-415F-9E62-27EAD33A7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8613"/>
            <a:ext cx="8305800" cy="1524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222" name="Rectangle 5">
            <a:extLst>
              <a:ext uri="{FF2B5EF4-FFF2-40B4-BE49-F238E27FC236}">
                <a16:creationId xmlns:a16="http://schemas.microsoft.com/office/drawing/2014/main" id="{2C2798F1-782B-4D3B-9DDB-4189BC1DA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33400"/>
            <a:ext cx="830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</a:rPr>
              <a:t>Bài 2/ Viết số đo thích hợp vào ô trống (theo mẫu )</a:t>
            </a:r>
            <a:endParaRPr lang="en-US" altLang="en-US" sz="2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6" grpId="0"/>
      <p:bldP spid="12387" grpId="0"/>
      <p:bldP spid="12388" grpId="0"/>
      <p:bldP spid="123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7">
            <a:extLst>
              <a:ext uri="{FF2B5EF4-FFF2-40B4-BE49-F238E27FC236}">
                <a16:creationId xmlns:a16="http://schemas.microsoft.com/office/drawing/2014/main" id="{101AAB3E-ED70-4C32-BFFB-56EB041BF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266700"/>
            <a:ext cx="8305800" cy="1524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33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9219" name="Picture 15" descr="untitled1">
            <a:extLst>
              <a:ext uri="{FF2B5EF4-FFF2-40B4-BE49-F238E27FC236}">
                <a16:creationId xmlns:a16="http://schemas.microsoft.com/office/drawing/2014/main" id="{4D1A5E8D-4D5A-488D-9F41-BDADBE631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096000"/>
            <a:ext cx="1436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>
            <a:extLst>
              <a:ext uri="{FF2B5EF4-FFF2-40B4-BE49-F238E27FC236}">
                <a16:creationId xmlns:a16="http://schemas.microsoft.com/office/drawing/2014/main" id="{707263A5-2A97-4A89-8F73-2A2749B23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8" y="533400"/>
            <a:ext cx="830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Bài 3 / Viết số thập phân thích hợp vào chổ chấm</a:t>
            </a:r>
          </a:p>
        </p:txBody>
      </p:sp>
      <p:sp>
        <p:nvSpPr>
          <p:cNvPr id="9221" name="Rectangle 6">
            <a:extLst>
              <a:ext uri="{FF2B5EF4-FFF2-40B4-BE49-F238E27FC236}">
                <a16:creationId xmlns:a16="http://schemas.microsoft.com/office/drawing/2014/main" id="{0C4551EE-0038-43F2-B170-5874E2ACA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133600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a) 42dm4cm     =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id="{59356427-A874-4132-9CA1-604C39DFB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3276600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b) 56cm9mm    =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3" name="Rectangle 8">
            <a:extLst>
              <a:ext uri="{FF2B5EF4-FFF2-40B4-BE49-F238E27FC236}">
                <a16:creationId xmlns:a16="http://schemas.microsoft.com/office/drawing/2014/main" id="{E153E6E5-7FC5-4C9E-9B63-C2A47C961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267200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c) 26m2cm       =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3321" name="Object 9">
            <a:extLst>
              <a:ext uri="{FF2B5EF4-FFF2-40B4-BE49-F238E27FC236}">
                <a16:creationId xmlns:a16="http://schemas.microsoft.com/office/drawing/2014/main" id="{762AD863-575A-4ECC-AF2E-FF0D63B6BC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2057401"/>
          <a:ext cx="13716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583947" imgH="393529" progId="Equation.3">
                  <p:embed/>
                </p:oleObj>
              </mc:Choice>
              <mc:Fallback>
                <p:oleObj name="Equation" r:id="rId4" imgW="583947" imgH="393529" progId="Equation.3">
                  <p:embed/>
                  <p:pic>
                    <p:nvPicPr>
                      <p:cNvPr id="13321" name="Object 9">
                        <a:extLst>
                          <a:ext uri="{FF2B5EF4-FFF2-40B4-BE49-F238E27FC236}">
                            <a16:creationId xmlns:a16="http://schemas.microsoft.com/office/drawing/2014/main" id="{762AD863-575A-4ECC-AF2E-FF0D63B6BC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57401"/>
                        <a:ext cx="13716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>
            <a:extLst>
              <a:ext uri="{FF2B5EF4-FFF2-40B4-BE49-F238E27FC236}">
                <a16:creationId xmlns:a16="http://schemas.microsoft.com/office/drawing/2014/main" id="{3AA068A3-96D5-4617-8D8B-B21C53EE00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190876"/>
          <a:ext cx="13716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13322" name="Object 10">
                        <a:extLst>
                          <a:ext uri="{FF2B5EF4-FFF2-40B4-BE49-F238E27FC236}">
                            <a16:creationId xmlns:a16="http://schemas.microsoft.com/office/drawing/2014/main" id="{3AA068A3-96D5-4617-8D8B-B21C53EE00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190876"/>
                        <a:ext cx="13716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>
            <a:extLst>
              <a:ext uri="{FF2B5EF4-FFF2-40B4-BE49-F238E27FC236}">
                <a16:creationId xmlns:a16="http://schemas.microsoft.com/office/drawing/2014/main" id="{A506F1E2-E6F9-493C-92DD-2915658294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2125" y="4248151"/>
          <a:ext cx="13716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583947" imgH="393529" progId="Equation.3">
                  <p:embed/>
                </p:oleObj>
              </mc:Choice>
              <mc:Fallback>
                <p:oleObj name="Equation" r:id="rId8" imgW="583947" imgH="393529" progId="Equation.3">
                  <p:embed/>
                  <p:pic>
                    <p:nvPicPr>
                      <p:cNvPr id="13323" name="Object 11">
                        <a:extLst>
                          <a:ext uri="{FF2B5EF4-FFF2-40B4-BE49-F238E27FC236}">
                            <a16:creationId xmlns:a16="http://schemas.microsoft.com/office/drawing/2014/main" id="{A506F1E2-E6F9-493C-92DD-2915658294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248151"/>
                        <a:ext cx="13716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2">
            <a:extLst>
              <a:ext uri="{FF2B5EF4-FFF2-40B4-BE49-F238E27FC236}">
                <a16:creationId xmlns:a16="http://schemas.microsoft.com/office/drawing/2014/main" id="{5767714A-E612-41B8-B9A6-9964A794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114550"/>
            <a:ext cx="190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CC0099"/>
                </a:solidFill>
                <a:latin typeface="Times New Roman" panose="02020603050405020304" pitchFamily="18" charset="0"/>
              </a:rPr>
              <a:t>42,4dm</a:t>
            </a:r>
            <a:r>
              <a:rPr lang="en-US" altLang="en-US" sz="2800" i="1">
                <a:solidFill>
                  <a:srgbClr val="CC0099"/>
                </a:solidFill>
                <a:latin typeface="VNI-Times" pitchFamily="2" charset="0"/>
              </a:rPr>
              <a:t> </a:t>
            </a:r>
            <a:r>
              <a:rPr lang="en-US" altLang="en-US" sz="2800" i="1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VNI-Times" pitchFamily="2" charset="0"/>
              </a:rPr>
              <a:t> </a:t>
            </a:r>
            <a:endParaRPr lang="en-US" altLang="en-US" sz="2800" b="1" i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ECF5ACA9-7339-457F-AF62-C30A9443D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3300413"/>
            <a:ext cx="2362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CC0099"/>
                </a:solidFill>
                <a:latin typeface="Times New Roman" panose="02020603050405020304" pitchFamily="18" charset="0"/>
              </a:rPr>
              <a:t>56,9mm</a:t>
            </a:r>
            <a:r>
              <a:rPr lang="en-US" altLang="en-US" sz="2800" i="1">
                <a:solidFill>
                  <a:srgbClr val="CC0099"/>
                </a:solidFill>
                <a:latin typeface="VNI-Times" pitchFamily="2" charset="0"/>
              </a:rPr>
              <a:t> </a:t>
            </a:r>
            <a:r>
              <a:rPr lang="en-US" altLang="en-US" sz="2800" i="1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VNI-Times" pitchFamily="2" charset="0"/>
              </a:rPr>
              <a:t> </a:t>
            </a:r>
            <a:endParaRPr lang="en-US" altLang="en-US" sz="2800" b="1" i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F1233054-D81B-468A-B36F-38035FB9B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4376738"/>
            <a:ext cx="2362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CC0099"/>
                </a:solidFill>
                <a:latin typeface="Times New Roman" panose="02020603050405020304" pitchFamily="18" charset="0"/>
              </a:rPr>
              <a:t>26,02m</a:t>
            </a:r>
            <a:r>
              <a:rPr lang="en-US" altLang="en-US" sz="2800" i="1">
                <a:solidFill>
                  <a:srgbClr val="CC0099"/>
                </a:solidFill>
                <a:latin typeface="VNI-Times" pitchFamily="2" charset="0"/>
              </a:rPr>
              <a:t> </a:t>
            </a:r>
            <a:r>
              <a:rPr lang="en-US" altLang="en-US" sz="2800" i="1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VNI-Times" pitchFamily="2" charset="0"/>
              </a:rPr>
              <a:t> </a:t>
            </a:r>
            <a:endParaRPr lang="en-US" altLang="en-US" sz="2800" b="1" i="1">
              <a:solidFill>
                <a:srgbClr val="00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5" grpId="0"/>
      <p:bldP spid="133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titled1">
            <a:extLst>
              <a:ext uri="{FF2B5EF4-FFF2-40B4-BE49-F238E27FC236}">
                <a16:creationId xmlns:a16="http://schemas.microsoft.com/office/drawing/2014/main" id="{A8C7E323-88E2-42F8-AC84-9C5AF03BF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6172200"/>
            <a:ext cx="1292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>
            <a:extLst>
              <a:ext uri="{FF2B5EF4-FFF2-40B4-BE49-F238E27FC236}">
                <a16:creationId xmlns:a16="http://schemas.microsoft.com/office/drawing/2014/main" id="{A043CD9F-73C9-45E2-A585-36FF6BB16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09600"/>
            <a:ext cx="1828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 u="sng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8A8FCEEB-2530-4D86-A08F-F77411A7F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133600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a) 3kg5g    =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66D2BBE5-1F48-4449-90E8-8941F3480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3276600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b) 30g        =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Rectangle 8">
            <a:extLst>
              <a:ext uri="{FF2B5EF4-FFF2-40B4-BE49-F238E27FC236}">
                <a16:creationId xmlns:a16="http://schemas.microsoft.com/office/drawing/2014/main" id="{9A345535-EA7F-41F8-B63A-4E46017FA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4343400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c) 1103g    =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4BEBE26A-6AE8-42D5-9947-0DA441CD7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11455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CC0099"/>
                </a:solidFill>
                <a:latin typeface="Times New Roman" panose="02020603050405020304" pitchFamily="18" charset="0"/>
              </a:rPr>
              <a:t>3,005kg</a:t>
            </a:r>
            <a:r>
              <a:rPr lang="en-US" altLang="en-US" sz="2800" i="1">
                <a:solidFill>
                  <a:srgbClr val="CC0099"/>
                </a:solidFill>
                <a:latin typeface="VNI-Times" pitchFamily="2" charset="0"/>
              </a:rPr>
              <a:t> </a:t>
            </a:r>
            <a:r>
              <a:rPr lang="en-US" altLang="en-US" sz="2800" i="1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VNI-Times" pitchFamily="2" charset="0"/>
              </a:rPr>
              <a:t> </a:t>
            </a:r>
            <a:endParaRPr lang="en-US" altLang="en-US" sz="2800" b="1" i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id="{98322ADD-95ED-4F6D-89FA-A6B37AC5D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3300413"/>
            <a:ext cx="2362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CC0099"/>
                </a:solidFill>
                <a:latin typeface="Times New Roman" panose="02020603050405020304" pitchFamily="18" charset="0"/>
              </a:rPr>
              <a:t>0,03kg</a:t>
            </a:r>
            <a:r>
              <a:rPr lang="en-US" altLang="en-US" sz="2800" i="1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VNI-Times" pitchFamily="2" charset="0"/>
              </a:rPr>
              <a:t> </a:t>
            </a:r>
            <a:endParaRPr lang="en-US" altLang="en-US" sz="2800" b="1" i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566BFA19-9E77-4B8A-B7E1-3942A391E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4376738"/>
            <a:ext cx="2362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CC0099"/>
                </a:solidFill>
                <a:latin typeface="Times New Roman" panose="02020603050405020304" pitchFamily="18" charset="0"/>
              </a:rPr>
              <a:t>1,103kg</a:t>
            </a:r>
            <a:r>
              <a:rPr lang="en-US" altLang="en-US" sz="2800" i="1">
                <a:solidFill>
                  <a:srgbClr val="CC0099"/>
                </a:solidFill>
                <a:latin typeface="VNI-Times" pitchFamily="2" charset="0"/>
              </a:rPr>
              <a:t> </a:t>
            </a:r>
            <a:r>
              <a:rPr lang="en-US" altLang="en-US" sz="2800" i="1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VNI-Times" pitchFamily="2" charset="0"/>
              </a:rPr>
              <a:t> </a:t>
            </a:r>
            <a:endParaRPr lang="en-US" altLang="en-US" sz="2800" b="1" i="1">
              <a:solidFill>
                <a:srgbClr val="000000"/>
              </a:solidFill>
              <a:latin typeface="VNI-Times" pitchFamily="2" charset="0"/>
            </a:endParaRPr>
          </a:p>
        </p:txBody>
      </p:sp>
      <p:graphicFrame>
        <p:nvGraphicFramePr>
          <p:cNvPr id="15375" name="Object 15">
            <a:extLst>
              <a:ext uri="{FF2B5EF4-FFF2-40B4-BE49-F238E27FC236}">
                <a16:creationId xmlns:a16="http://schemas.microsoft.com/office/drawing/2014/main" id="{45AF35A8-DA5C-48F8-A209-6385E9AC7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2057400"/>
          <a:ext cx="152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622030" imgH="393529" progId="Equation.3">
                  <p:embed/>
                </p:oleObj>
              </mc:Choice>
              <mc:Fallback>
                <p:oleObj name="Equation" r:id="rId4" imgW="622030" imgH="393529" progId="Equation.3">
                  <p:embed/>
                  <p:pic>
                    <p:nvPicPr>
                      <p:cNvPr id="15375" name="Object 15">
                        <a:extLst>
                          <a:ext uri="{FF2B5EF4-FFF2-40B4-BE49-F238E27FC236}">
                            <a16:creationId xmlns:a16="http://schemas.microsoft.com/office/drawing/2014/main" id="{45AF35A8-DA5C-48F8-A209-6385E9AC7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57400"/>
                        <a:ext cx="15240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16">
            <a:extLst>
              <a:ext uri="{FF2B5EF4-FFF2-40B4-BE49-F238E27FC236}">
                <a16:creationId xmlns:a16="http://schemas.microsoft.com/office/drawing/2014/main" id="{9E73DFC0-10D0-4519-8EEB-50E35771C9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3214688"/>
          <a:ext cx="12192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533169" imgH="393529" progId="Equation.3">
                  <p:embed/>
                </p:oleObj>
              </mc:Choice>
              <mc:Fallback>
                <p:oleObj name="Equation" r:id="rId6" imgW="533169" imgH="393529" progId="Equation.3">
                  <p:embed/>
                  <p:pic>
                    <p:nvPicPr>
                      <p:cNvPr id="15376" name="Object 16">
                        <a:extLst>
                          <a:ext uri="{FF2B5EF4-FFF2-40B4-BE49-F238E27FC236}">
                            <a16:creationId xmlns:a16="http://schemas.microsoft.com/office/drawing/2014/main" id="{9E73DFC0-10D0-4519-8EEB-50E35771C9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14688"/>
                        <a:ext cx="12192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17">
            <a:extLst>
              <a:ext uri="{FF2B5EF4-FFF2-40B4-BE49-F238E27FC236}">
                <a16:creationId xmlns:a16="http://schemas.microsoft.com/office/drawing/2014/main" id="{A10D344C-0E69-4BA8-A2C5-987F157FFB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4267200"/>
          <a:ext cx="14478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596641" imgH="393529" progId="Equation.3">
                  <p:embed/>
                </p:oleObj>
              </mc:Choice>
              <mc:Fallback>
                <p:oleObj name="Equation" r:id="rId8" imgW="596641" imgH="393529" progId="Equation.3">
                  <p:embed/>
                  <p:pic>
                    <p:nvPicPr>
                      <p:cNvPr id="15377" name="Object 17">
                        <a:extLst>
                          <a:ext uri="{FF2B5EF4-FFF2-40B4-BE49-F238E27FC236}">
                            <a16:creationId xmlns:a16="http://schemas.microsoft.com/office/drawing/2014/main" id="{A10D344C-0E69-4BA8-A2C5-987F157FFB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267200"/>
                        <a:ext cx="1447800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AutoShape 18">
            <a:extLst>
              <a:ext uri="{FF2B5EF4-FFF2-40B4-BE49-F238E27FC236}">
                <a16:creationId xmlns:a16="http://schemas.microsoft.com/office/drawing/2014/main" id="{1539A5D0-E558-4E6D-BB6E-9C0472375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85750"/>
            <a:ext cx="8305800" cy="1524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lin ang="18900000" scaled="1"/>
          </a:gra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254" name="Rectangle 5">
            <a:extLst>
              <a:ext uri="{FF2B5EF4-FFF2-40B4-BE49-F238E27FC236}">
                <a16:creationId xmlns:a16="http://schemas.microsoft.com/office/drawing/2014/main" id="{7A3CBFF2-C932-48D8-B2DD-407DB3706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42925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Bài 4 / Viết số thập phân thích hợp vào chỗ chấm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73" grpId="0"/>
      <p:bldP spid="153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AutoShape 11">
            <a:extLst>
              <a:ext uri="{FF2B5EF4-FFF2-40B4-BE49-F238E27FC236}">
                <a16:creationId xmlns:a16="http://schemas.microsoft.com/office/drawing/2014/main" id="{911D116E-12D0-4AAC-9608-99352679B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3" y="233363"/>
            <a:ext cx="6781800" cy="1371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0" scaled="1"/>
          </a:gra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C71F0BBB-E28A-4E30-8EA9-FEC50216A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638" y="5334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Bài 5/ Em hãy chọn phương án đúng :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937E832F-FE29-40ED-98E8-EF8BBE5D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8" y="182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993300"/>
                </a:solidFill>
                <a:latin typeface="Times New Roman" panose="02020603050405020304" pitchFamily="18" charset="0"/>
              </a:rPr>
              <a:t>Túi cam cân nặng :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5468F8E-3DC2-4266-B368-9207F7D55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514600"/>
            <a:ext cx="5791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a) Được tính bằng kg :</a:t>
            </a:r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80FF8972-10A0-4206-945A-05A71C61C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95625"/>
            <a:ext cx="525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CC0099"/>
                </a:solidFill>
                <a:latin typeface="Times New Roman" panose="02020603050405020304" pitchFamily="18" charset="0"/>
              </a:rPr>
              <a:t>A. 1,8kg   B. 10,8kg   C. 1,08kg</a:t>
            </a:r>
            <a:endParaRPr lang="en-US" altLang="en-US" sz="28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4AF8D9C9-8917-4504-ABA9-74E1D10CC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733800"/>
            <a:ext cx="38528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b/ Được tính bằng gam</a:t>
            </a: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6E6BDBAD-4743-46DA-AC0E-A968B95C8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4262438"/>
            <a:ext cx="5486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3300"/>
                </a:solidFill>
                <a:latin typeface="VNI-Times" pitchFamily="2" charset="0"/>
              </a:rPr>
              <a:t>     </a:t>
            </a:r>
            <a:r>
              <a:rPr lang="en-US" altLang="en-US" sz="2800">
                <a:solidFill>
                  <a:srgbClr val="CC0099"/>
                </a:solidFill>
                <a:latin typeface="Times New Roman" panose="02020603050405020304" pitchFamily="18" charset="0"/>
              </a:rPr>
              <a:t>A. 180g   B. 1800g    C. 108g</a:t>
            </a:r>
            <a:endParaRPr lang="en-US" altLang="en-US" sz="2800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6" name="Oval 12">
            <a:extLst>
              <a:ext uri="{FF2B5EF4-FFF2-40B4-BE49-F238E27FC236}">
                <a16:creationId xmlns:a16="http://schemas.microsoft.com/office/drawing/2014/main" id="{B249243D-6D81-4BB9-B6F7-1A926CC1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48025"/>
            <a:ext cx="4572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397" name="Oval 13">
            <a:extLst>
              <a:ext uri="{FF2B5EF4-FFF2-40B4-BE49-F238E27FC236}">
                <a16:creationId xmlns:a16="http://schemas.microsoft.com/office/drawing/2014/main" id="{CC3E9291-80CE-4A55-845B-E8554846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88" y="4400550"/>
            <a:ext cx="4572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75" name="Picture 15" descr="untitled1">
            <a:extLst>
              <a:ext uri="{FF2B5EF4-FFF2-40B4-BE49-F238E27FC236}">
                <a16:creationId xmlns:a16="http://schemas.microsoft.com/office/drawing/2014/main" id="{FA8C8147-DDED-42DA-8A02-E3335E76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089650"/>
            <a:ext cx="144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LUYEN TAP">
            <a:extLst>
              <a:ext uri="{FF2B5EF4-FFF2-40B4-BE49-F238E27FC236}">
                <a16:creationId xmlns:a16="http://schemas.microsoft.com/office/drawing/2014/main" id="{54F28727-AAA0-4C45-9DA9-60DDCABD5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5000"/>
            <a:ext cx="3352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  <p:bldP spid="16393" grpId="0"/>
      <p:bldP spid="16394" grpId="0"/>
      <p:bldP spid="16396" grpId="0" animBg="1"/>
      <p:bldP spid="1639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VNI-Briquet</vt:lpstr>
      <vt:lpstr>VNI-Revue</vt:lpstr>
      <vt:lpstr>VNI-Times</vt:lpstr>
      <vt:lpstr>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2020-11-03T17:00:36Z</dcterms:created>
  <dcterms:modified xsi:type="dcterms:W3CDTF">2020-11-03T17:00:50Z</dcterms:modified>
</cp:coreProperties>
</file>