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1" d="100"/>
          <a:sy n="101" d="100"/>
        </p:scale>
        <p:origin x="41" y="20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6CA6B1-4790-4BCE-8AA6-AC8215D7873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4089496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CA6B1-4790-4BCE-8AA6-AC8215D7873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1372882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CA6B1-4790-4BCE-8AA6-AC8215D7873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329566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6CA6B1-4790-4BCE-8AA6-AC8215D7873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140736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26CA6B1-4790-4BCE-8AA6-AC8215D78738}"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3354773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6CA6B1-4790-4BCE-8AA6-AC8215D78738}"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282716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6CA6B1-4790-4BCE-8AA6-AC8215D78738}" type="datetimeFigureOut">
              <a:rPr lang="en-US" smtClean="0"/>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285962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6CA6B1-4790-4BCE-8AA6-AC8215D78738}" type="datetimeFigureOut">
              <a:rPr lang="en-US" smtClean="0"/>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301712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6CA6B1-4790-4BCE-8AA6-AC8215D78738}" type="datetimeFigureOut">
              <a:rPr lang="en-US" smtClean="0"/>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1841747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6CA6B1-4790-4BCE-8AA6-AC8215D78738}"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2519394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6CA6B1-4790-4BCE-8AA6-AC8215D78738}" type="datetimeFigureOut">
              <a:rPr lang="en-US" smtClean="0"/>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9F2E3-A2BB-42E8-A7DC-EF18247B420B}" type="slidenum">
              <a:rPr lang="en-US" smtClean="0"/>
              <a:t>‹#›</a:t>
            </a:fld>
            <a:endParaRPr lang="en-US"/>
          </a:p>
        </p:txBody>
      </p:sp>
    </p:spTree>
    <p:extLst>
      <p:ext uri="{BB962C8B-B14F-4D97-AF65-F5344CB8AC3E}">
        <p14:creationId xmlns:p14="http://schemas.microsoft.com/office/powerpoint/2010/main" val="2791885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CA6B1-4790-4BCE-8AA6-AC8215D78738}" type="datetimeFigureOut">
              <a:rPr lang="en-US" smtClean="0"/>
              <a:t>1/15/2021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9F2E3-A2BB-42E8-A7DC-EF18247B420B}" type="slidenum">
              <a:rPr lang="en-US" smtClean="0"/>
              <a:t>‹#›</a:t>
            </a:fld>
            <a:endParaRPr lang="en-US"/>
          </a:p>
        </p:txBody>
      </p:sp>
    </p:spTree>
    <p:extLst>
      <p:ext uri="{BB962C8B-B14F-4D97-AF65-F5344CB8AC3E}">
        <p14:creationId xmlns:p14="http://schemas.microsoft.com/office/powerpoint/2010/main" val="3755766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0"/>
          </a:xfrm>
          <a:prstGeom prst="rect">
            <a:avLst/>
          </a:prstGeom>
        </p:spPr>
      </p:pic>
      <p:pic>
        <p:nvPicPr>
          <p:cNvPr id="5" name="Picture 4"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2339" y="361951"/>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34384" y="1935957"/>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649230" y="62096"/>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42333" y="1935957"/>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158615" y="17951"/>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649230" y="3655219"/>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89478" y="1412876"/>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66334" y="3715544"/>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591048" y="2461420"/>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75735" y="4441939"/>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SPARKLES"/>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72374" y="5343074"/>
            <a:ext cx="20462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BOOKANI2"/>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9883438" y="4770404"/>
            <a:ext cx="2034041" cy="1729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p:nvPr/>
        </p:nvSpPr>
        <p:spPr>
          <a:xfrm>
            <a:off x="2808627" y="1490846"/>
            <a:ext cx="7377761" cy="3139321"/>
          </a:xfrm>
          <a:prstGeom prst="rect">
            <a:avLst/>
          </a:prstGeom>
          <a:noFill/>
        </p:spPr>
        <p:txBody>
          <a:bodyPr wrap="square" rtlCol="0">
            <a:spAutoFit/>
          </a:bodyPr>
          <a:lstStyle/>
          <a:p>
            <a:pPr algn="ctr"/>
            <a:r>
              <a:rPr lang="en-US" sz="6600" dirty="0" err="1" smtClean="0">
                <a:solidFill>
                  <a:srgbClr val="FF00FF"/>
                </a:solidFill>
                <a:latin typeface="Times New Roman" panose="02020603050405020304" pitchFamily="18" charset="0"/>
                <a:cs typeface="Times New Roman" panose="02020603050405020304" pitchFamily="18" charset="0"/>
              </a:rPr>
              <a:t>Kể</a:t>
            </a:r>
            <a:r>
              <a:rPr lang="en-US" sz="6600" dirty="0" smtClean="0">
                <a:solidFill>
                  <a:srgbClr val="FF00FF"/>
                </a:solidFill>
                <a:latin typeface="Times New Roman" panose="02020603050405020304" pitchFamily="18" charset="0"/>
                <a:cs typeface="Times New Roman" panose="02020603050405020304" pitchFamily="18" charset="0"/>
              </a:rPr>
              <a:t> </a:t>
            </a:r>
            <a:r>
              <a:rPr lang="en-US" sz="6600" dirty="0" err="1" smtClean="0">
                <a:solidFill>
                  <a:srgbClr val="FF00FF"/>
                </a:solidFill>
                <a:latin typeface="Times New Roman" panose="02020603050405020304" pitchFamily="18" charset="0"/>
                <a:cs typeface="Times New Roman" panose="02020603050405020304" pitchFamily="18" charset="0"/>
              </a:rPr>
              <a:t>chuyện</a:t>
            </a:r>
            <a:endParaRPr lang="en-US" sz="6600" dirty="0" smtClean="0">
              <a:solidFill>
                <a:srgbClr val="FF00FF"/>
              </a:solidFill>
              <a:latin typeface="Times New Roman" panose="02020603050405020304" pitchFamily="18" charset="0"/>
              <a:cs typeface="Times New Roman" panose="02020603050405020304" pitchFamily="18" charset="0"/>
            </a:endParaRPr>
          </a:p>
          <a:p>
            <a:pPr algn="ctr"/>
            <a:r>
              <a:rPr lang="en-US" sz="6600" dirty="0" smtClean="0">
                <a:solidFill>
                  <a:srgbClr val="FF00FF"/>
                </a:solidFill>
                <a:latin typeface="Times New Roman" panose="02020603050405020304" pitchFamily="18" charset="0"/>
                <a:cs typeface="Times New Roman" panose="02020603050405020304" pitchFamily="18" charset="0"/>
              </a:rPr>
              <a:t>Hai </a:t>
            </a:r>
            <a:r>
              <a:rPr lang="en-US" sz="6600" dirty="0" err="1" smtClean="0">
                <a:solidFill>
                  <a:srgbClr val="FF00FF"/>
                </a:solidFill>
                <a:latin typeface="Times New Roman" panose="02020603050405020304" pitchFamily="18" charset="0"/>
                <a:cs typeface="Times New Roman" panose="02020603050405020304" pitchFamily="18" charset="0"/>
              </a:rPr>
              <a:t>Bà</a:t>
            </a:r>
            <a:r>
              <a:rPr lang="en-US" sz="6600" dirty="0" smtClean="0">
                <a:solidFill>
                  <a:srgbClr val="FF00FF"/>
                </a:solidFill>
                <a:latin typeface="Times New Roman" panose="02020603050405020304" pitchFamily="18" charset="0"/>
                <a:cs typeface="Times New Roman" panose="02020603050405020304" pitchFamily="18" charset="0"/>
              </a:rPr>
              <a:t> </a:t>
            </a:r>
            <a:r>
              <a:rPr lang="en-US" sz="6600" dirty="0" err="1" smtClean="0">
                <a:solidFill>
                  <a:srgbClr val="FF00FF"/>
                </a:solidFill>
                <a:latin typeface="Times New Roman" panose="02020603050405020304" pitchFamily="18" charset="0"/>
                <a:cs typeface="Times New Roman" panose="02020603050405020304" pitchFamily="18" charset="0"/>
              </a:rPr>
              <a:t>Trưng</a:t>
            </a:r>
            <a:endParaRPr lang="en-US" sz="6600" dirty="0" smtClean="0">
              <a:solidFill>
                <a:srgbClr val="FF00FF"/>
              </a:solidFill>
              <a:latin typeface="Times New Roman" panose="02020603050405020304" pitchFamily="18" charset="0"/>
              <a:cs typeface="Times New Roman" panose="02020603050405020304" pitchFamily="18" charset="0"/>
            </a:endParaRPr>
          </a:p>
          <a:p>
            <a:pPr algn="ctr"/>
            <a:endParaRPr lang="en-US" sz="6600" dirty="0">
              <a:solidFill>
                <a:srgbClr val="FF00FF"/>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10502537" y="5492864"/>
            <a:ext cx="705394" cy="584775"/>
          </a:xfrm>
          <a:prstGeom prst="rect">
            <a:avLst/>
          </a:prstGeom>
          <a:noFill/>
        </p:spPr>
        <p:txBody>
          <a:bodyPr wrap="square" rtlCol="0">
            <a:spAutoFit/>
          </a:bodyPr>
          <a:lstStyle/>
          <a:p>
            <a:pPr algn="ctr"/>
            <a:r>
              <a:rPr lang="en-US" sz="3200" dirty="0">
                <a:solidFill>
                  <a:srgbClr val="FF0000"/>
                </a:solidFill>
                <a:latin typeface="Times New Roman" panose="02020603050405020304" pitchFamily="18" charset="0"/>
                <a:cs typeface="Times New Roman" panose="02020603050405020304" pitchFamily="18" charset="0"/>
              </a:rPr>
              <a:t>6</a:t>
            </a:r>
          </a:p>
        </p:txBody>
      </p:sp>
    </p:spTree>
    <p:extLst>
      <p:ext uri="{BB962C8B-B14F-4D97-AF65-F5344CB8AC3E}">
        <p14:creationId xmlns:p14="http://schemas.microsoft.com/office/powerpoint/2010/main" val="1227323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endParaRPr lang="en-US"/>
          </a:p>
        </p:txBody>
      </p:sp>
      <p:pic>
        <p:nvPicPr>
          <p:cNvPr id="1026" name="Picture 2" descr="Kết quả hình ảnh cho kể chuyện hai bà trưng&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7887" y="0"/>
            <a:ext cx="6126479"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471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838200" y="535577"/>
            <a:ext cx="10515600" cy="4401205"/>
          </a:xfrm>
          <a:prstGeom prst="rect">
            <a:avLst/>
          </a:prstGeom>
          <a:noFill/>
        </p:spPr>
        <p:txBody>
          <a:bodyPr wrap="square" rtlCol="0">
            <a:spAutoFit/>
          </a:bodyPr>
          <a:lstStyle/>
          <a:p>
            <a:r>
              <a:rPr lang="en-US" sz="2800" dirty="0" err="1" smtClean="0">
                <a:latin typeface="Times New Roman" panose="02020603050405020304" pitchFamily="18" charset="0"/>
                <a:cs typeface="Times New Roman" panose="02020603050405020304" pitchFamily="18" charset="0"/>
              </a:rPr>
              <a:t>Tranh</a:t>
            </a:r>
            <a:r>
              <a:rPr lang="en-US" sz="2800" dirty="0" smtClean="0">
                <a:latin typeface="Times New Roman" panose="02020603050405020304" pitchFamily="18" charset="0"/>
                <a:cs typeface="Times New Roman" panose="02020603050405020304" pitchFamily="18" charset="0"/>
              </a:rPr>
              <a:t> 1: </a:t>
            </a:r>
            <a:r>
              <a:rPr lang="vi-VN" sz="2800" dirty="0" smtClean="0">
                <a:latin typeface="Times New Roman" panose="02020603050405020304" pitchFamily="18" charset="0"/>
                <a:cs typeface="Times New Roman" panose="02020603050405020304" pitchFamily="18" charset="0"/>
              </a:rPr>
              <a:t>Thuở ấy, đất nước ta bị bọn phong kiến Trung Quốc đô hộ. Cuộc sống dân chúng lầm than khổ sở. Bọn giặc bắt dân ta lên rừng sâu săn thú lạ, xuống biển mò ngọc trai châu báu, khiến bao người mất mạng nơi rừng sâu nước độc, nơi hải đảo xa xôi. Lòng dân oán hận ngút trời.</a:t>
            </a:r>
            <a:endParaRPr lang="en-US" sz="2800" dirty="0" smtClean="0">
              <a:latin typeface="Times New Roman" panose="02020603050405020304" pitchFamily="18" charset="0"/>
              <a:cs typeface="Times New Roman" panose="02020603050405020304" pitchFamily="18" charset="0"/>
            </a:endParaRPr>
          </a:p>
          <a:p>
            <a:r>
              <a:rPr lang="en-US" sz="2800" dirty="0" err="1" smtClean="0">
                <a:latin typeface="Times New Roman" panose="02020603050405020304" pitchFamily="18" charset="0"/>
                <a:cs typeface="Times New Roman" panose="02020603050405020304" pitchFamily="18" charset="0"/>
              </a:rPr>
              <a:t>Tranh</a:t>
            </a:r>
            <a:r>
              <a:rPr lang="en-US" sz="2800" dirty="0" smtClean="0">
                <a:latin typeface="Times New Roman" panose="02020603050405020304" pitchFamily="18" charset="0"/>
                <a:cs typeface="Times New Roman" panose="02020603050405020304" pitchFamily="18" charset="0"/>
              </a:rPr>
              <a:t> 2: </a:t>
            </a:r>
            <a:r>
              <a:rPr lang="vi-VN" sz="2800" dirty="0" smtClean="0">
                <a:latin typeface="Times New Roman" panose="02020603050405020304" pitchFamily="18" charset="0"/>
                <a:cs typeface="Times New Roman" panose="02020603050405020304" pitchFamily="18" charset="0"/>
              </a:rPr>
              <a:t>Lúc bấy giờ ở huyện Mê Linh (thuộc tỉnh Vĩnh Phúc ngày nay) có hai chị em là Trưng Trắc, Trưng Nhi văn võ song toàn. Cha mất sớm, được mẹ dạy dỗ luyện rèn, cả hai đều tài giỏi, đều có lòng yêu nước thương dân sâu sắc. Hai chị em nuôi chí giành lại non sông. Chồng Trưng Trắc là Thi Sách bị tướng giặc Tô Định lập mưu giết chết.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8294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838200" y="365125"/>
            <a:ext cx="11353800" cy="6124754"/>
          </a:xfrm>
          <a:prstGeom prst="rect">
            <a:avLst/>
          </a:prstGeom>
          <a:noFill/>
        </p:spPr>
        <p:txBody>
          <a:bodyPr wrap="square" rtlCol="0">
            <a:spAutoFit/>
          </a:bodyPr>
          <a:lstStyle/>
          <a:p>
            <a:r>
              <a:rPr lang="en-US" sz="2800" dirty="0" err="1" smtClean="0">
                <a:latin typeface="Times New Roman" panose="02020603050405020304" pitchFamily="18" charset="0"/>
                <a:cs typeface="Times New Roman" panose="02020603050405020304" pitchFamily="18" charset="0"/>
              </a:rPr>
              <a:t>Tranh</a:t>
            </a:r>
            <a:r>
              <a:rPr lang="en-US" sz="2800" dirty="0" smtClean="0">
                <a:latin typeface="Times New Roman" panose="02020603050405020304" pitchFamily="18" charset="0"/>
                <a:cs typeface="Times New Roman" panose="02020603050405020304" pitchFamily="18" charset="0"/>
              </a:rPr>
              <a:t> 3: </a:t>
            </a:r>
            <a:r>
              <a:rPr lang="vi-VN" sz="2800" dirty="0" smtClean="0">
                <a:latin typeface="Times New Roman" panose="02020603050405020304" pitchFamily="18" charset="0"/>
                <a:cs typeface="Times New Roman" panose="02020603050405020304" pitchFamily="18" charset="0"/>
              </a:rPr>
              <a:t>Nghe tin chồng bị giặc giết, nỗi oán hận kẻ thù không kể xiết, Trưng Trắc, Trứng Nhị kéo đại binh về vây thành Luy Lâu để trả thù cho chồng. Trước lúc lên đường có người xin nữ tướng cho mặc đồ tang, Trưng Trắc nói: Ta sẽ mặc giáp phục ra trận để khích lệ dân chúng. Còn kẻ thù thấy ta oai phong lẫm liệt mà bạt vía kinh hỗn”. Thế là đoàn quân hùng dũng lên đường với khí thế mạnh như dòng thác lũ. Cờ xí rợp tròi. Cung nỏ, rìu búa, khiên mộc cuồn cuộn tràn theo bước chân voi.</a:t>
            </a:r>
            <a:endParaRPr lang="en-US" sz="2800" dirty="0" smtClean="0">
              <a:latin typeface="Times New Roman" panose="02020603050405020304" pitchFamily="18" charset="0"/>
              <a:cs typeface="Times New Roman" panose="02020603050405020304" pitchFamily="18" charset="0"/>
            </a:endParaRPr>
          </a:p>
          <a:p>
            <a:r>
              <a:rPr lang="en-US" sz="2800" dirty="0" err="1" smtClean="0">
                <a:latin typeface="Times New Roman" panose="02020603050405020304" pitchFamily="18" charset="0"/>
                <a:cs typeface="Times New Roman" panose="02020603050405020304" pitchFamily="18" charset="0"/>
              </a:rPr>
              <a:t>Tranh</a:t>
            </a:r>
            <a:r>
              <a:rPr lang="en-US" sz="2800" dirty="0" smtClean="0">
                <a:latin typeface="Times New Roman" panose="02020603050405020304" pitchFamily="18" charset="0"/>
                <a:cs typeface="Times New Roman" panose="02020603050405020304" pitchFamily="18" charset="0"/>
              </a:rPr>
              <a:t> 4: </a:t>
            </a:r>
            <a:r>
              <a:rPr lang="vi-VN" sz="2800" dirty="0" smtClean="0">
                <a:latin typeface="Times New Roman" panose="02020603050405020304" pitchFamily="18" charset="0"/>
                <a:cs typeface="Times New Roman" panose="02020603050405020304" pitchFamily="18" charset="0"/>
              </a:rPr>
              <a:t>Nghe tin chồng bị giặc giết, nỗi oán hận kẻ thù không kể xiết, Trưng Trắc, Trứng Nhị kéo đại binh về vây thành Luy Lâu để trả thù cho chồng. Trước lúc lên đường có người xin nữ tướng cho mặc đồ tang, Trưng Trắc nói: Ta sẽ mặc giáp phục ra trận để khích lệ dân chúng. Còn kẻ thù thấy ta oai phong lẫm liệt mà bạt vía kinh hỗn”. Thế là đoàn quân hùng dũng lên đường với khí thế mạnh như dòng thác lũ. Cờ xí rợp tròi. Cung nỏ, rìu búa, khiên mộc cuồn cuộn tràn theo bước chân voi.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1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Picture 4" descr="FIREWRK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35836" y="252549"/>
            <a:ext cx="2856004" cy="2033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240971" y="944098"/>
            <a:ext cx="9496698" cy="2800767"/>
          </a:xfrm>
          <a:prstGeom prst="rect">
            <a:avLst/>
          </a:prstGeom>
          <a:noFill/>
        </p:spPr>
        <p:txBody>
          <a:bodyPr wrap="square" rtlCol="0">
            <a:spAutoFit/>
          </a:bodyPr>
          <a:lstStyle/>
          <a:p>
            <a:pPr algn="ctr"/>
            <a:r>
              <a:rPr lang="en-US" sz="4000" b="1" i="1" dirty="0" smtClean="0">
                <a:solidFill>
                  <a:srgbClr val="FF0000"/>
                </a:solidFill>
                <a:latin typeface="Times New Roman" panose="02020603050405020304" pitchFamily="18" charset="0"/>
                <a:cs typeface="Times New Roman" panose="02020603050405020304" pitchFamily="18" charset="0"/>
              </a:rPr>
              <a:t>KỂ CHUYỆN THEO NHÓM 4</a:t>
            </a:r>
          </a:p>
          <a:p>
            <a:endParaRPr lang="en-US" sz="4000" b="1" i="1" dirty="0">
              <a:solidFill>
                <a:srgbClr val="FF0000"/>
              </a:solidFill>
              <a:latin typeface="Times New Roman" panose="02020603050405020304" pitchFamily="18" charset="0"/>
              <a:cs typeface="Times New Roman" panose="02020603050405020304" pitchFamily="18" charset="0"/>
            </a:endParaRPr>
          </a:p>
          <a:p>
            <a:r>
              <a:rPr lang="en-US" sz="2800" i="1" dirty="0" smtClean="0">
                <a:solidFill>
                  <a:srgbClr val="FF0000"/>
                </a:solidFill>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Mỗi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bạn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kể</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lại</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một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tranh</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của</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câu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chuyện</a:t>
            </a:r>
            <a:r>
              <a:rPr lang="en-US" sz="2800" i="1" dirty="0" smtClean="0">
                <a:latin typeface="Times New Roman" panose="02020603050405020304" pitchFamily="18" charset="0"/>
                <a:cs typeface="Times New Roman" panose="02020603050405020304" pitchFamily="18" charset="0"/>
              </a:rPr>
              <a:t> Hai </a:t>
            </a:r>
            <a:r>
              <a:rPr lang="en-US" sz="2800" i="1" dirty="0" err="1" smtClean="0">
                <a:latin typeface="Times New Roman" panose="02020603050405020304" pitchFamily="18" charset="0"/>
                <a:cs typeface="Times New Roman" panose="02020603050405020304" pitchFamily="18" charset="0"/>
              </a:rPr>
              <a:t>Bà</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Trưng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Nhóm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nào</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kể</a:t>
            </a:r>
            <a:r>
              <a:rPr lang="en-US" sz="2800" i="1" dirty="0" smtClean="0">
                <a:latin typeface="Times New Roman" panose="02020603050405020304" pitchFamily="18" charset="0"/>
                <a:cs typeface="Times New Roman" panose="02020603050405020304" pitchFamily="18" charset="0"/>
              </a:rPr>
              <a:t> hay, </a:t>
            </a:r>
            <a:r>
              <a:rPr lang="en-US" sz="2800" i="1" dirty="0" err="1" smtClean="0">
                <a:latin typeface="Times New Roman" panose="02020603050405020304" pitchFamily="18" charset="0"/>
                <a:cs typeface="Times New Roman" panose="02020603050405020304" pitchFamily="18" charset="0"/>
              </a:rPr>
              <a:t>rõ</a:t>
            </a:r>
            <a:r>
              <a:rPr lang="en-US" sz="2800" i="1" dirty="0" smtClean="0">
                <a:latin typeface="Times New Roman" panose="02020603050405020304" pitchFamily="18" charset="0"/>
                <a:cs typeface="Times New Roman" panose="02020603050405020304" pitchFamily="18" charset="0"/>
              </a:rPr>
              <a:t> rang, </a:t>
            </a:r>
            <a:r>
              <a:rPr lang="en-US" sz="2800" i="1" dirty="0" err="1" smtClean="0">
                <a:latin typeface="Times New Roman" panose="02020603050405020304" pitchFamily="18" charset="0"/>
                <a:cs typeface="Times New Roman" panose="02020603050405020304" pitchFamily="18" charset="0"/>
              </a:rPr>
              <a:t>lưu</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loát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nhất</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sẽ</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có</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điểm</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cao</a:t>
            </a:r>
            <a:r>
              <a:rPr lang="en-US" sz="2800" i="1" dirty="0" smtClean="0">
                <a:latin typeface="Times New Roman" panose="02020603050405020304" pitchFamily="18" charset="0"/>
                <a:cs typeface="Times New Roman" panose="02020603050405020304" pitchFamily="18" charset="0"/>
              </a:rPr>
              <a:t>.</a:t>
            </a:r>
            <a:endParaRPr lang="en-US" sz="2800" i="1" dirty="0" smtClean="0">
              <a:solidFill>
                <a:srgbClr val="FF0000"/>
              </a:solidFill>
              <a:latin typeface="Times New Roman" panose="02020603050405020304" pitchFamily="18" charset="0"/>
              <a:cs typeface="Times New Roman" panose="02020603050405020304" pitchFamily="18" charset="0"/>
            </a:endParaRPr>
          </a:p>
          <a:p>
            <a:endParaRPr lang="en-US" sz="40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341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7999"/>
          </a:xfrm>
        </p:spPr>
      </p:pic>
      <p:sp>
        <p:nvSpPr>
          <p:cNvPr id="9" name="TextBox 8"/>
          <p:cNvSpPr txBox="1"/>
          <p:nvPr/>
        </p:nvSpPr>
        <p:spPr>
          <a:xfrm>
            <a:off x="1410789" y="2050869"/>
            <a:ext cx="9274628" cy="1569660"/>
          </a:xfrm>
          <a:prstGeom prst="rect">
            <a:avLst/>
          </a:prstGeom>
          <a:noFill/>
        </p:spPr>
        <p:txBody>
          <a:bodyPr wrap="square" rtlCol="0">
            <a:spAutoFit/>
          </a:bodyPr>
          <a:lstStyle/>
          <a:p>
            <a:pPr algn="ctr"/>
            <a:r>
              <a:rPr lang="en-US" sz="3200" b="1" dirty="0" err="1" smtClean="0">
                <a:latin typeface="Times New Roman" panose="02020603050405020304" pitchFamily="18" charset="0"/>
                <a:cs typeface="Times New Roman" panose="02020603050405020304" pitchFamily="18" charset="0"/>
              </a:rPr>
              <a:t>Chúc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các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em</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học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sinh</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chăm</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ngoan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học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giỏi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Chúc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các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thầy</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cô</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mạnh</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khỏe</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Chúc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cho</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tiết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dự</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giờ</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này</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thành</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công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tốt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đẹp</a:t>
            </a:r>
            <a:r>
              <a:rPr lang="en-US" sz="3200" b="1" dirty="0" smtClean="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4064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442</Words>
  <Application>Microsoft Office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Tri Cuong</dc:creator>
  <cp:lastModifiedBy>ADMIN</cp:lastModifiedBy>
  <cp:revision>3</cp:revision>
  <dcterms:created xsi:type="dcterms:W3CDTF">2020-01-20T10:51:17Z</dcterms:created>
  <dcterms:modified xsi:type="dcterms:W3CDTF">2021-01-15T13:02:08Z</dcterms:modified>
</cp:coreProperties>
</file>