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49" r:id="rId2"/>
    <p:sldId id="451" r:id="rId3"/>
    <p:sldId id="351" r:id="rId4"/>
    <p:sldId id="364" r:id="rId5"/>
    <p:sldId id="365" r:id="rId6"/>
    <p:sldId id="450" r:id="rId7"/>
    <p:sldId id="355" r:id="rId8"/>
    <p:sldId id="45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3300"/>
    <a:srgbClr val="00FFFF"/>
    <a:srgbClr val="00FF99"/>
    <a:srgbClr val="FF99FF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24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2A39D8-A964-425C-99D1-9450858E0043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noProof="0"/>
              <a:t>Bấm &amp; sửa kiểu tiêu đề</a:t>
            </a:r>
          </a:p>
          <a:p>
            <a:pPr lvl="1"/>
            <a:r>
              <a:rPr lang="vi-VN" noProof="0"/>
              <a:t>Mức hai</a:t>
            </a:r>
          </a:p>
          <a:p>
            <a:pPr lvl="2"/>
            <a:r>
              <a:rPr lang="vi-VN" noProof="0"/>
              <a:t>Mức ba</a:t>
            </a:r>
          </a:p>
          <a:p>
            <a:pPr lvl="3"/>
            <a:r>
              <a:rPr lang="vi-VN" noProof="0"/>
              <a:t>Mức bốn</a:t>
            </a:r>
          </a:p>
          <a:p>
            <a:pPr lvl="4"/>
            <a:r>
              <a:rPr lang="vi-VN" noProof="0"/>
              <a:t>Mức năm</a:t>
            </a:r>
            <a:endParaRPr lang="en-US" noProof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44A67D-AE47-468B-93A3-3357E62A4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06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D02FC-F50B-4B6A-BFAB-05ACC52B6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4A28E-8C58-47B4-81D3-DD61ED00A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3F496-2CC9-4982-B152-7F450FC55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3018-06DB-404E-AE2D-34E970DF7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40E22-297E-41EC-9554-FBBA8FBD8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9FDDB-64A3-4C98-9372-8E4142D64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1F862-8B84-47B3-A453-73CE4212E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C1E9D-A684-4674-A59F-2ADC4C032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B2A31-1EA1-4414-BF4E-EBCE317E7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894F7-F25E-4C99-8E0B-606B310EA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F779A-603D-488C-BE7A-43D570269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D73D737-E310-4043-B13D-FC46379C5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2D07FB9D-C269-4976-9BB8-0CBD0E277826}"/>
              </a:ext>
            </a:extLst>
          </p:cNvPr>
          <p:cNvSpPr txBox="1"/>
          <p:nvPr/>
        </p:nvSpPr>
        <p:spPr>
          <a:xfrm>
            <a:off x="1752600" y="2286000"/>
            <a:ext cx="7878763" cy="5476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Font typeface="Arial"/>
              <a:buNone/>
              <a:defRPr/>
            </a:pPr>
            <a:r>
              <a:rPr lang="en-US" sz="2954" b="1" kern="0" err="1">
                <a:latin typeface="HP001 4 hàng" panose="020B0603050302020204" pitchFamily="34" charset="0"/>
                <a:cs typeface="Arial"/>
                <a:sym typeface="Arial"/>
              </a:rPr>
              <a:t>Thứ</a:t>
            </a:r>
            <a:r>
              <a:rPr lang="en-US" sz="2954" b="1" kern="0">
                <a:latin typeface="HP001 4 hàng" panose="020B0603050302020204" pitchFamily="34" charset="0"/>
                <a:cs typeface="Arial"/>
                <a:sym typeface="Arial"/>
              </a:rPr>
              <a:t> tư </a:t>
            </a:r>
            <a:r>
              <a:rPr lang="en-US" sz="2954" b="1" kern="0" err="1">
                <a:latin typeface="HP001 4 hàng" panose="020B0603050302020204" pitchFamily="34" charset="0"/>
                <a:cs typeface="Arial"/>
                <a:sym typeface="Arial"/>
              </a:rPr>
              <a:t>ngày</a:t>
            </a:r>
            <a:r>
              <a:rPr lang="en-US" sz="2954" b="1" kern="0">
                <a:latin typeface="HP001 4 hàng" panose="020B0603050302020204" pitchFamily="34" charset="0"/>
                <a:cs typeface="Arial"/>
                <a:sym typeface="Arial"/>
              </a:rPr>
              <a:t> 26 </a:t>
            </a:r>
            <a:r>
              <a:rPr lang="en-US" sz="2954" b="1" kern="0" dirty="0" err="1">
                <a:latin typeface="HP001 4 hàng" panose="020B0603050302020204" pitchFamily="34" charset="0"/>
                <a:cs typeface="Arial"/>
                <a:sym typeface="Arial"/>
              </a:rPr>
              <a:t>tháng</a:t>
            </a:r>
            <a:r>
              <a:rPr lang="en-US" sz="2954" b="1" kern="0" dirty="0">
                <a:latin typeface="HP001 4 hàng" panose="020B0603050302020204" pitchFamily="34" charset="0"/>
                <a:cs typeface="Arial"/>
                <a:sym typeface="Arial"/>
              </a:rPr>
              <a:t> 1 </a:t>
            </a:r>
            <a:r>
              <a:rPr lang="en-US" sz="2954" b="1" kern="0" dirty="0" err="1">
                <a:latin typeface="HP001 4 hàng" panose="020B0603050302020204" pitchFamily="34" charset="0"/>
                <a:cs typeface="Arial"/>
                <a:sym typeface="Arial"/>
              </a:rPr>
              <a:t>năm</a:t>
            </a:r>
            <a:r>
              <a:rPr lang="en-US" sz="2954" b="1" kern="0" dirty="0">
                <a:latin typeface="HP001 4 hàng" panose="020B0603050302020204" pitchFamily="34" charset="0"/>
                <a:cs typeface="Arial"/>
                <a:sym typeface="Arial"/>
              </a:rPr>
              <a:t>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A4B3EC-6B0C-4677-8CD2-E4C402F9C5AE}"/>
              </a:ext>
            </a:extLst>
          </p:cNvPr>
          <p:cNvSpPr txBox="1"/>
          <p:nvPr/>
        </p:nvSpPr>
        <p:spPr>
          <a:xfrm>
            <a:off x="3363913" y="2836069"/>
            <a:ext cx="3865562" cy="1001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Font typeface="Arial"/>
              <a:buNone/>
              <a:defRPr/>
            </a:pPr>
            <a:r>
              <a:rPr lang="en-US" sz="2954" b="1" kern="0" dirty="0" err="1">
                <a:latin typeface="HP001 4 hàng" panose="020B0603050302020204" pitchFamily="34" charset="0"/>
                <a:cs typeface="Arial"/>
                <a:sym typeface="Arial"/>
              </a:rPr>
              <a:t>Toán</a:t>
            </a:r>
            <a:endParaRPr lang="en-US" sz="2954" b="1" kern="0" dirty="0">
              <a:latin typeface="HP001 4 hàng" panose="020B0603050302020204" pitchFamily="34" charset="0"/>
              <a:cs typeface="Arial"/>
              <a:sym typeface="Arial"/>
            </a:endParaRPr>
          </a:p>
          <a:p>
            <a:pPr algn="ctr" eaLnBrk="1" hangingPunct="1">
              <a:buClr>
                <a:srgbClr val="000000"/>
              </a:buClr>
              <a:buFont typeface="Arial"/>
              <a:buNone/>
              <a:defRPr/>
            </a:pPr>
            <a:endParaRPr lang="en-US" sz="2954" b="1" kern="0" dirty="0">
              <a:solidFill>
                <a:prstClr val="white"/>
              </a:solidFill>
              <a:latin typeface="HP001 4 hàng" panose="020B0603050302020204" pitchFamily="34" charset="0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E2D666-169D-4F0B-8799-E924047CAE9A}"/>
              </a:ext>
            </a:extLst>
          </p:cNvPr>
          <p:cNvSpPr txBox="1"/>
          <p:nvPr/>
        </p:nvSpPr>
        <p:spPr>
          <a:xfrm>
            <a:off x="2971800" y="3581400"/>
            <a:ext cx="4851400" cy="1001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Font typeface="Arial"/>
              <a:buNone/>
              <a:defRPr/>
            </a:pPr>
            <a:r>
              <a:rPr lang="en-US" sz="2954" b="1" kern="0" dirty="0" err="1">
                <a:latin typeface="HP001 4 hàng" panose="020B0603050302020204" pitchFamily="34" charset="0"/>
                <a:cs typeface="Arial"/>
                <a:sym typeface="Arial"/>
              </a:rPr>
              <a:t>Luyện</a:t>
            </a:r>
            <a:r>
              <a:rPr lang="en-US" sz="2954" b="1" kern="0" dirty="0">
                <a:latin typeface="HP001 4 hàng" panose="020B0603050302020204" pitchFamily="34" charset="0"/>
                <a:cs typeface="Arial"/>
                <a:sym typeface="Arial"/>
              </a:rPr>
              <a:t> </a:t>
            </a:r>
            <a:r>
              <a:rPr lang="en-US" sz="2954" b="1" kern="0" dirty="0" err="1">
                <a:latin typeface="HP001 4 hàng" panose="020B0603050302020204" pitchFamily="34" charset="0"/>
                <a:cs typeface="Arial"/>
                <a:sym typeface="Arial"/>
              </a:rPr>
              <a:t>tập</a:t>
            </a:r>
            <a:r>
              <a:rPr lang="en-US" sz="2954" b="1" kern="0" dirty="0">
                <a:latin typeface="HP001 4 hàng" panose="020B0603050302020204" pitchFamily="34" charset="0"/>
                <a:cs typeface="Arial"/>
                <a:sym typeface="Arial"/>
              </a:rPr>
              <a:t> – </a:t>
            </a:r>
            <a:r>
              <a:rPr lang="en-US" sz="2954" b="1" kern="0" dirty="0" err="1">
                <a:latin typeface="HP001 4 hàng" panose="020B0603050302020204" pitchFamily="34" charset="0"/>
                <a:cs typeface="Arial"/>
                <a:sym typeface="Arial"/>
              </a:rPr>
              <a:t>tr</a:t>
            </a:r>
            <a:r>
              <a:rPr lang="en-US" sz="2954" b="1" kern="0" dirty="0">
                <a:latin typeface="HP001 4 hàng" panose="020B0603050302020204" pitchFamily="34" charset="0"/>
                <a:cs typeface="Arial"/>
                <a:sym typeface="Arial"/>
              </a:rPr>
              <a:t> 101</a:t>
            </a:r>
          </a:p>
          <a:p>
            <a:pPr algn="ctr" eaLnBrk="1" hangingPunct="1">
              <a:buClr>
                <a:srgbClr val="000000"/>
              </a:buClr>
              <a:buFont typeface="Arial"/>
              <a:buNone/>
              <a:defRPr/>
            </a:pPr>
            <a:endParaRPr lang="en-US" sz="2954" b="1" kern="0" dirty="0">
              <a:latin typeface="HP001 4 hàng" panose="020B0603050302020204" pitchFamily="34" charset="0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10668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590800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10 000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43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5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47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9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3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55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33400" y="106680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200" y="1815404"/>
            <a:ext cx="640080" cy="138499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524000" y="12954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a/  7766     7676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743200" y="1274763"/>
            <a:ext cx="776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81200" y="1824038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8453     8435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81313" y="1828800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81200" y="2357438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9102     9120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728913" y="2870200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981200" y="289560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5005     4905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953000" y="12954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b/   1000g     1kg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36850" y="2357438"/>
            <a:ext cx="698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462713" y="1274763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34000" y="1824038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950g      1kg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450013" y="1831975"/>
            <a:ext cx="698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486400" y="2433638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1km       1200m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462713" y="2438400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24400" y="2905780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100phút       1giờ30phút 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477000" y="2890838"/>
            <a:ext cx="700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  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81312" y="1295400"/>
            <a:ext cx="547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882900" y="1828800"/>
            <a:ext cx="546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819400" y="2362200"/>
            <a:ext cx="547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819400" y="2859088"/>
            <a:ext cx="547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638800" y="4186238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1000g = 1kg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553200" y="1295400"/>
            <a:ext cx="546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715000" y="419100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1kg  = 1000g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538913" y="1841500"/>
            <a:ext cx="547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538913" y="2433638"/>
            <a:ext cx="547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562600" y="4186535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1km  = 1000m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932363" y="417195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1giờ30phút  = 90phút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592888" y="2859088"/>
            <a:ext cx="546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pic>
        <p:nvPicPr>
          <p:cNvPr id="51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7385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6" name="Picture 40" descr="D:\hình ảnh powerpoint\GocGiaiTriDong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343400"/>
            <a:ext cx="3886200" cy="2895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4" grpId="0"/>
      <p:bldP spid="24" grpId="1"/>
      <p:bldP spid="25" grpId="0"/>
      <p:bldP spid="26" grpId="0"/>
      <p:bldP spid="26" grpId="1"/>
      <p:bldP spid="27" grpId="0"/>
      <p:bldP spid="28" grpId="0"/>
      <p:bldP spid="28" grpId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4" grpId="0"/>
      <p:bldP spid="34" grpId="1"/>
      <p:bldP spid="35" grpId="0"/>
      <p:bldP spid="36" grpId="0"/>
      <p:bldP spid="36" grpId="1"/>
      <p:bldP spid="37" grpId="0"/>
      <p:bldP spid="38" grpId="0"/>
      <p:bldP spid="38" grpId="1"/>
      <p:bldP spid="39" grpId="0"/>
      <p:bldP spid="40" grpId="0"/>
      <p:bldP spid="41" grpId="0"/>
      <p:bldP spid="42" grpId="0"/>
      <p:bldP spid="43" grpId="0"/>
      <p:bldP spid="43" grpId="1"/>
      <p:bldP spid="43" grpId="2"/>
      <p:bldP spid="44" grpId="0"/>
      <p:bldP spid="45" grpId="0"/>
      <p:bldP spid="45" grpId="1"/>
      <p:bldP spid="46" grpId="0"/>
      <p:bldP spid="47" grpId="0"/>
      <p:bldP spid="48" grpId="0"/>
      <p:bldP spid="48" grpId="1"/>
      <p:bldP spid="49" grpId="0"/>
      <p:bldP spid="49" grpId="1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1158240" y="5074920"/>
            <a:ext cx="1737360" cy="1554480"/>
            <a:chOff x="522" y="2121"/>
            <a:chExt cx="1200" cy="1815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754" y="2121"/>
              <a:ext cx="968" cy="918"/>
              <a:chOff x="1268" y="1948"/>
              <a:chExt cx="968" cy="918"/>
            </a:xfrm>
          </p:grpSpPr>
          <p:sp>
            <p:nvSpPr>
              <p:cNvPr id="5200" name="AutoShape 47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1" name="AutoShape 48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2" name="AutoShape 49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3" name="AutoShape 50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4" name="Oval 51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4802</a:t>
                </a:r>
              </a:p>
            </p:txBody>
          </p:sp>
        </p:grpSp>
        <p:sp>
          <p:nvSpPr>
            <p:cNvPr id="5197" name="Freeform 70"/>
            <p:cNvSpPr>
              <a:spLocks/>
            </p:cNvSpPr>
            <p:nvPr/>
          </p:nvSpPr>
          <p:spPr bwMode="auto">
            <a:xfrm rot="9109969">
              <a:off x="816" y="3079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71"/>
            <p:cNvSpPr>
              <a:spLocks/>
            </p:cNvSpPr>
            <p:nvPr/>
          </p:nvSpPr>
          <p:spPr bwMode="auto">
            <a:xfrm rot="3729866">
              <a:off x="397" y="295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84"/>
            <p:cNvSpPr>
              <a:spLocks/>
            </p:cNvSpPr>
            <p:nvPr/>
          </p:nvSpPr>
          <p:spPr bwMode="auto">
            <a:xfrm rot="10069956">
              <a:off x="912" y="3210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2844165" y="5071745"/>
            <a:ext cx="1737360" cy="1554480"/>
            <a:chOff x="1584" y="2119"/>
            <a:chExt cx="1194" cy="1846"/>
          </a:xfrm>
        </p:grpSpPr>
        <p:sp>
          <p:nvSpPr>
            <p:cNvPr id="5186" name="Freeform 78"/>
            <p:cNvSpPr>
              <a:spLocks/>
            </p:cNvSpPr>
            <p:nvPr/>
          </p:nvSpPr>
          <p:spPr bwMode="auto">
            <a:xfrm rot="9109969">
              <a:off x="1891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98"/>
            <p:cNvGrpSpPr>
              <a:grpSpLocks/>
            </p:cNvGrpSpPr>
            <p:nvPr/>
          </p:nvGrpSpPr>
          <p:grpSpPr bwMode="auto">
            <a:xfrm>
              <a:off x="1584" y="2119"/>
              <a:ext cx="1194" cy="1439"/>
              <a:chOff x="1584" y="2119"/>
              <a:chExt cx="1194" cy="1439"/>
            </a:xfrm>
          </p:grpSpPr>
          <p:grpSp>
            <p:nvGrpSpPr>
              <p:cNvPr id="6" name="Group 52"/>
              <p:cNvGrpSpPr>
                <a:grpSpLocks/>
              </p:cNvGrpSpPr>
              <p:nvPr/>
            </p:nvGrpSpPr>
            <p:grpSpPr bwMode="auto">
              <a:xfrm>
                <a:off x="1810" y="2119"/>
                <a:ext cx="968" cy="918"/>
                <a:chOff x="1268" y="1948"/>
                <a:chExt cx="968" cy="918"/>
              </a:xfrm>
            </p:grpSpPr>
            <p:sp>
              <p:nvSpPr>
                <p:cNvPr id="5191" name="AutoShape 53"/>
                <p:cNvSpPr>
                  <a:spLocks noChangeArrowheads="1"/>
                </p:cNvSpPr>
                <p:nvPr/>
              </p:nvSpPr>
              <p:spPr bwMode="auto">
                <a:xfrm rot="-5854103">
                  <a:off x="1226" y="2152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2" name="AutoShape 54"/>
                <p:cNvSpPr>
                  <a:spLocks noChangeArrowheads="1"/>
                </p:cNvSpPr>
                <p:nvPr/>
              </p:nvSpPr>
              <p:spPr bwMode="auto">
                <a:xfrm>
                  <a:off x="1424" y="1948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3" name="AutoShape 55"/>
                <p:cNvSpPr>
                  <a:spLocks noChangeArrowheads="1"/>
                </p:cNvSpPr>
                <p:nvPr/>
              </p:nvSpPr>
              <p:spPr bwMode="auto">
                <a:xfrm rot="5400000">
                  <a:off x="1618" y="2154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4" name="AutoShape 56"/>
                <p:cNvSpPr>
                  <a:spLocks noChangeArrowheads="1"/>
                </p:cNvSpPr>
                <p:nvPr/>
              </p:nvSpPr>
              <p:spPr bwMode="auto">
                <a:xfrm rot="10618450">
                  <a:off x="1422" y="2290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5" name="Oval 57"/>
                <p:cNvSpPr>
                  <a:spLocks noChangeArrowheads="1"/>
                </p:cNvSpPr>
                <p:nvPr/>
              </p:nvSpPr>
              <p:spPr bwMode="auto">
                <a:xfrm>
                  <a:off x="1468" y="2112"/>
                  <a:ext cx="576" cy="57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rgbClr val="0000FF"/>
                      </a:solidFill>
                    </a:rPr>
                    <a:t>4280</a:t>
                  </a:r>
                </a:p>
              </p:txBody>
            </p:sp>
          </p:grpSp>
          <p:sp>
            <p:nvSpPr>
              <p:cNvPr id="5189" name="Freeform 79"/>
              <p:cNvSpPr>
                <a:spLocks/>
              </p:cNvSpPr>
              <p:nvPr/>
            </p:nvSpPr>
            <p:spPr bwMode="auto">
              <a:xfrm rot="3729866">
                <a:off x="1459" y="3053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0" name="Freeform 85"/>
              <p:cNvSpPr>
                <a:spLocks/>
              </p:cNvSpPr>
              <p:nvPr/>
            </p:nvSpPr>
            <p:spPr bwMode="auto">
              <a:xfrm rot="10069956">
                <a:off x="1968" y="3216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102"/>
          <p:cNvGrpSpPr>
            <a:grpSpLocks/>
          </p:cNvGrpSpPr>
          <p:nvPr/>
        </p:nvGrpSpPr>
        <p:grpSpPr bwMode="auto">
          <a:xfrm>
            <a:off x="4511040" y="5071745"/>
            <a:ext cx="1737360" cy="1554480"/>
            <a:chOff x="2634" y="2119"/>
            <a:chExt cx="1200" cy="1846"/>
          </a:xfrm>
        </p:grpSpPr>
        <p:sp>
          <p:nvSpPr>
            <p:cNvPr id="5176" name="Freeform 80"/>
            <p:cNvSpPr>
              <a:spLocks/>
            </p:cNvSpPr>
            <p:nvPr/>
          </p:nvSpPr>
          <p:spPr bwMode="auto">
            <a:xfrm rot="9109969">
              <a:off x="2941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99"/>
            <p:cNvGrpSpPr>
              <a:grpSpLocks/>
            </p:cNvGrpSpPr>
            <p:nvPr/>
          </p:nvGrpSpPr>
          <p:grpSpPr bwMode="auto">
            <a:xfrm>
              <a:off x="2634" y="2119"/>
              <a:ext cx="1200" cy="1487"/>
              <a:chOff x="2634" y="2119"/>
              <a:chExt cx="1200" cy="1487"/>
            </a:xfrm>
          </p:grpSpPr>
          <p:grpSp>
            <p:nvGrpSpPr>
              <p:cNvPr id="9" name="Group 58"/>
              <p:cNvGrpSpPr>
                <a:grpSpLocks/>
              </p:cNvGrpSpPr>
              <p:nvPr/>
            </p:nvGrpSpPr>
            <p:grpSpPr bwMode="auto">
              <a:xfrm>
                <a:off x="2866" y="2119"/>
                <a:ext cx="968" cy="918"/>
                <a:chOff x="1268" y="1948"/>
                <a:chExt cx="968" cy="918"/>
              </a:xfrm>
            </p:grpSpPr>
            <p:sp>
              <p:nvSpPr>
                <p:cNvPr id="5181" name="AutoShape 59"/>
                <p:cNvSpPr>
                  <a:spLocks noChangeArrowheads="1"/>
                </p:cNvSpPr>
                <p:nvPr/>
              </p:nvSpPr>
              <p:spPr bwMode="auto">
                <a:xfrm rot="-5854103">
                  <a:off x="1226" y="2152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2" name="AutoShape 60"/>
                <p:cNvSpPr>
                  <a:spLocks noChangeArrowheads="1"/>
                </p:cNvSpPr>
                <p:nvPr/>
              </p:nvSpPr>
              <p:spPr bwMode="auto">
                <a:xfrm>
                  <a:off x="1424" y="1948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3" name="AutoShape 61"/>
                <p:cNvSpPr>
                  <a:spLocks noChangeArrowheads="1"/>
                </p:cNvSpPr>
                <p:nvPr/>
              </p:nvSpPr>
              <p:spPr bwMode="auto">
                <a:xfrm rot="5400000">
                  <a:off x="1618" y="2154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4" name="AutoShape 62"/>
                <p:cNvSpPr>
                  <a:spLocks noChangeArrowheads="1"/>
                </p:cNvSpPr>
                <p:nvPr/>
              </p:nvSpPr>
              <p:spPr bwMode="auto">
                <a:xfrm rot="10618450">
                  <a:off x="1422" y="2290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5" name="Oval 63"/>
                <p:cNvSpPr>
                  <a:spLocks noChangeArrowheads="1"/>
                </p:cNvSpPr>
                <p:nvPr/>
              </p:nvSpPr>
              <p:spPr bwMode="auto">
                <a:xfrm>
                  <a:off x="1468" y="2112"/>
                  <a:ext cx="576" cy="57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rgbClr val="0000FF"/>
                      </a:solidFill>
                    </a:rPr>
                    <a:t>4208</a:t>
                  </a:r>
                </a:p>
              </p:txBody>
            </p:sp>
          </p:grpSp>
          <p:sp>
            <p:nvSpPr>
              <p:cNvPr id="5179" name="Freeform 81"/>
              <p:cNvSpPr>
                <a:spLocks/>
              </p:cNvSpPr>
              <p:nvPr/>
            </p:nvSpPr>
            <p:spPr bwMode="auto">
              <a:xfrm rot="3729866">
                <a:off x="2509" y="3053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0" name="Freeform 86"/>
              <p:cNvSpPr>
                <a:spLocks/>
              </p:cNvSpPr>
              <p:nvPr/>
            </p:nvSpPr>
            <p:spPr bwMode="auto">
              <a:xfrm rot="10069956">
                <a:off x="3024" y="3264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" name="Group 100"/>
          <p:cNvGrpSpPr>
            <a:grpSpLocks/>
          </p:cNvGrpSpPr>
          <p:nvPr/>
        </p:nvGrpSpPr>
        <p:grpSpPr bwMode="auto">
          <a:xfrm>
            <a:off x="6263640" y="5071745"/>
            <a:ext cx="1737360" cy="1554480"/>
            <a:chOff x="3738" y="2119"/>
            <a:chExt cx="1192" cy="1846"/>
          </a:xfrm>
        </p:grpSpPr>
        <p:grpSp>
          <p:nvGrpSpPr>
            <p:cNvPr id="11" name="Group 64"/>
            <p:cNvGrpSpPr>
              <a:grpSpLocks/>
            </p:cNvGrpSpPr>
            <p:nvPr/>
          </p:nvGrpSpPr>
          <p:grpSpPr bwMode="auto">
            <a:xfrm>
              <a:off x="3962" y="2119"/>
              <a:ext cx="968" cy="918"/>
              <a:chOff x="1268" y="1948"/>
              <a:chExt cx="968" cy="918"/>
            </a:xfrm>
          </p:grpSpPr>
          <p:sp>
            <p:nvSpPr>
              <p:cNvPr id="5171" name="AutoShape 65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AutoShape 66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AutoShape 67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AutoShape 68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Oval 69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4082</a:t>
                </a:r>
              </a:p>
            </p:txBody>
          </p:sp>
        </p:grpSp>
        <p:sp>
          <p:nvSpPr>
            <p:cNvPr id="5168" name="Freeform 82"/>
            <p:cNvSpPr>
              <a:spLocks/>
            </p:cNvSpPr>
            <p:nvPr/>
          </p:nvSpPr>
          <p:spPr bwMode="auto">
            <a:xfrm rot="9109969">
              <a:off x="4045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83"/>
            <p:cNvSpPr>
              <a:spLocks/>
            </p:cNvSpPr>
            <p:nvPr/>
          </p:nvSpPr>
          <p:spPr bwMode="auto">
            <a:xfrm rot="3729866">
              <a:off x="3613" y="3053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87"/>
            <p:cNvSpPr>
              <a:spLocks/>
            </p:cNvSpPr>
            <p:nvPr/>
          </p:nvSpPr>
          <p:spPr bwMode="auto">
            <a:xfrm rot="10069956">
              <a:off x="4128" y="3216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1524000" y="1984375"/>
            <a:ext cx="1737360" cy="1554480"/>
            <a:chOff x="590" y="194"/>
            <a:chExt cx="1186" cy="1717"/>
          </a:xfrm>
        </p:grpSpPr>
        <p:grpSp>
          <p:nvGrpSpPr>
            <p:cNvPr id="13" name="Group 15"/>
            <p:cNvGrpSpPr>
              <a:grpSpLocks/>
            </p:cNvGrpSpPr>
            <p:nvPr/>
          </p:nvGrpSpPr>
          <p:grpSpPr bwMode="auto">
            <a:xfrm>
              <a:off x="720" y="194"/>
              <a:ext cx="968" cy="918"/>
              <a:chOff x="1268" y="1948"/>
              <a:chExt cx="968" cy="918"/>
            </a:xfrm>
          </p:grpSpPr>
          <p:sp>
            <p:nvSpPr>
              <p:cNvPr id="5162" name="AutoShape 8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AutoShape 11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AutoShape 12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AutoShape 13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Oval 14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 dirty="0">
                    <a:solidFill>
                      <a:srgbClr val="0000FF"/>
                    </a:solidFill>
                  </a:rPr>
                  <a:t>4082</a:t>
                </a:r>
              </a:p>
            </p:txBody>
          </p:sp>
        </p:grpSp>
        <p:sp>
          <p:nvSpPr>
            <p:cNvPr id="5159" name="Freeform 37"/>
            <p:cNvSpPr>
              <a:spLocks/>
            </p:cNvSpPr>
            <p:nvPr/>
          </p:nvSpPr>
          <p:spPr bwMode="auto">
            <a:xfrm>
              <a:off x="590" y="1054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39"/>
            <p:cNvSpPr>
              <a:spLocks/>
            </p:cNvSpPr>
            <p:nvPr/>
          </p:nvSpPr>
          <p:spPr bwMode="auto">
            <a:xfrm rot="10497453">
              <a:off x="1184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89"/>
            <p:cNvSpPr>
              <a:spLocks/>
            </p:cNvSpPr>
            <p:nvPr/>
          </p:nvSpPr>
          <p:spPr bwMode="auto">
            <a:xfrm rot="3729866">
              <a:off x="547" y="1229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3178175" y="1981200"/>
            <a:ext cx="1737360" cy="1554480"/>
            <a:chOff x="1632" y="192"/>
            <a:chExt cx="1200" cy="1721"/>
          </a:xfrm>
        </p:grpSpPr>
        <p:grpSp>
          <p:nvGrpSpPr>
            <p:cNvPr id="15" name="Group 16"/>
            <p:cNvGrpSpPr>
              <a:grpSpLocks/>
            </p:cNvGrpSpPr>
            <p:nvPr/>
          </p:nvGrpSpPr>
          <p:grpSpPr bwMode="auto">
            <a:xfrm>
              <a:off x="1776" y="192"/>
              <a:ext cx="968" cy="918"/>
              <a:chOff x="1268" y="1948"/>
              <a:chExt cx="968" cy="918"/>
            </a:xfrm>
          </p:grpSpPr>
          <p:sp>
            <p:nvSpPr>
              <p:cNvPr id="5153" name="AutoShape 17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AutoShape 18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AutoShape 19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AutoShape 20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Oval 21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4208</a:t>
                </a:r>
              </a:p>
            </p:txBody>
          </p:sp>
        </p:grpSp>
        <p:sp>
          <p:nvSpPr>
            <p:cNvPr id="5150" name="Freeform 40"/>
            <p:cNvSpPr>
              <a:spLocks/>
            </p:cNvSpPr>
            <p:nvPr/>
          </p:nvSpPr>
          <p:spPr bwMode="auto">
            <a:xfrm>
              <a:off x="1632" y="1056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41"/>
            <p:cNvSpPr>
              <a:spLocks/>
            </p:cNvSpPr>
            <p:nvPr/>
          </p:nvSpPr>
          <p:spPr bwMode="auto">
            <a:xfrm rot="10517529">
              <a:off x="2240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90"/>
            <p:cNvSpPr>
              <a:spLocks/>
            </p:cNvSpPr>
            <p:nvPr/>
          </p:nvSpPr>
          <p:spPr bwMode="auto">
            <a:xfrm rot="3729866">
              <a:off x="1603" y="127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95"/>
          <p:cNvGrpSpPr>
            <a:grpSpLocks/>
          </p:cNvGrpSpPr>
          <p:nvPr/>
        </p:nvGrpSpPr>
        <p:grpSpPr bwMode="auto">
          <a:xfrm>
            <a:off x="4854575" y="1981200"/>
            <a:ext cx="1737360" cy="1554480"/>
            <a:chOff x="2688" y="192"/>
            <a:chExt cx="1200" cy="1728"/>
          </a:xfrm>
        </p:grpSpPr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2832" y="192"/>
              <a:ext cx="968" cy="918"/>
              <a:chOff x="1268" y="1948"/>
              <a:chExt cx="968" cy="918"/>
            </a:xfrm>
          </p:grpSpPr>
          <p:sp>
            <p:nvSpPr>
              <p:cNvPr id="5144" name="AutoShape 23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AutoShape 24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AutoShape 25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AutoShape 26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Oval 27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4280</a:t>
                </a:r>
              </a:p>
            </p:txBody>
          </p:sp>
        </p:grpSp>
        <p:sp>
          <p:nvSpPr>
            <p:cNvPr id="5141" name="Freeform 42"/>
            <p:cNvSpPr>
              <a:spLocks/>
            </p:cNvSpPr>
            <p:nvPr/>
          </p:nvSpPr>
          <p:spPr bwMode="auto">
            <a:xfrm>
              <a:off x="2688" y="1063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43"/>
            <p:cNvSpPr>
              <a:spLocks/>
            </p:cNvSpPr>
            <p:nvPr/>
          </p:nvSpPr>
          <p:spPr bwMode="auto">
            <a:xfrm rot="10800000">
              <a:off x="3296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91"/>
            <p:cNvSpPr>
              <a:spLocks/>
            </p:cNvSpPr>
            <p:nvPr/>
          </p:nvSpPr>
          <p:spPr bwMode="auto">
            <a:xfrm rot="3729866">
              <a:off x="2659" y="127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6607175" y="1981200"/>
            <a:ext cx="1737360" cy="1554480"/>
            <a:chOff x="3767" y="192"/>
            <a:chExt cx="1177" cy="1769"/>
          </a:xfrm>
        </p:grpSpPr>
        <p:grpSp>
          <p:nvGrpSpPr>
            <p:cNvPr id="19" name="Group 28"/>
            <p:cNvGrpSpPr>
              <a:grpSpLocks/>
            </p:cNvGrpSpPr>
            <p:nvPr/>
          </p:nvGrpSpPr>
          <p:grpSpPr bwMode="auto">
            <a:xfrm>
              <a:off x="3928" y="192"/>
              <a:ext cx="968" cy="918"/>
              <a:chOff x="1268" y="1948"/>
              <a:chExt cx="968" cy="918"/>
            </a:xfrm>
          </p:grpSpPr>
          <p:sp>
            <p:nvSpPr>
              <p:cNvPr id="5135" name="AutoShape 29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AutoShape 30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AutoShape 31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AutoShape 32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Oval 33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4802</a:t>
                </a:r>
              </a:p>
            </p:txBody>
          </p:sp>
        </p:grpSp>
        <p:sp>
          <p:nvSpPr>
            <p:cNvPr id="5132" name="Freeform 44"/>
            <p:cNvSpPr>
              <a:spLocks/>
            </p:cNvSpPr>
            <p:nvPr/>
          </p:nvSpPr>
          <p:spPr bwMode="auto">
            <a:xfrm>
              <a:off x="3767" y="1104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45"/>
            <p:cNvSpPr>
              <a:spLocks/>
            </p:cNvSpPr>
            <p:nvPr/>
          </p:nvSpPr>
          <p:spPr bwMode="auto">
            <a:xfrm rot="10275824">
              <a:off x="4352" y="1152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92"/>
            <p:cNvSpPr>
              <a:spLocks/>
            </p:cNvSpPr>
            <p:nvPr/>
          </p:nvSpPr>
          <p:spPr bwMode="auto">
            <a:xfrm rot="3729866">
              <a:off x="3763" y="1261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45880" y="533400"/>
            <a:ext cx="13067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2: 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1429828" y="533400"/>
            <a:ext cx="18467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48000" y="5334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4208;  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3962400" y="543580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4802;  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4876800" y="5334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4280; 4082  </a:t>
            </a: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838200" y="12192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a/ Theo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914400" y="3881437"/>
            <a:ext cx="3633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b/ Theo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bé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89" grpId="0"/>
      <p:bldP spid="91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-457200" y="1066800"/>
            <a:ext cx="7772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vi-VN" sz="40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2514600" y="1139825"/>
            <a:ext cx="4343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b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3600" b="1" i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0638" y="987425"/>
            <a:ext cx="35734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30213" y="2593975"/>
            <a:ext cx="64770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4813" y="3240088"/>
            <a:ext cx="65881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81000" y="3578225"/>
            <a:ext cx="670083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81000" y="4197350"/>
            <a:ext cx="67484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010400" y="22860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010400" y="29718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781800" y="3581400"/>
            <a:ext cx="152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858000" y="4191000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9999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200" grpId="0"/>
      <p:bldP spid="8201" grpId="0"/>
      <p:bldP spid="8202" grpId="0"/>
      <p:bldP spid="8203" grpId="0"/>
      <p:bldP spid="8204" grpId="0"/>
      <p:bldP spid="8205" grpId="0"/>
      <p:bldP spid="8206" grpId="0"/>
      <p:bldP spid="82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5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47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9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53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Box 27"/>
          <p:cNvSpPr txBox="1">
            <a:spLocks noChangeArrowheads="1"/>
          </p:cNvSpPr>
          <p:nvPr/>
        </p:nvSpPr>
        <p:spPr bwMode="auto">
          <a:xfrm>
            <a:off x="457200" y="18288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Trung điểm của đoạn thẳng AB ứng với số nào? 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57200" y="2895600"/>
            <a:ext cx="1143000" cy="228600"/>
            <a:chOff x="1295400" y="3372678"/>
            <a:chExt cx="1143000" cy="228600"/>
          </a:xfrm>
        </p:grpSpPr>
        <p:cxnSp>
          <p:nvCxnSpPr>
            <p:cNvPr id="45" name="Straight Connector 44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603375" y="2895600"/>
            <a:ext cx="1143000" cy="228600"/>
            <a:chOff x="1295400" y="3372678"/>
            <a:chExt cx="1143000" cy="228600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2770188" y="2889250"/>
            <a:ext cx="1143000" cy="228600"/>
            <a:chOff x="1295400" y="3372678"/>
            <a:chExt cx="1143000" cy="228600"/>
          </a:xfrm>
        </p:grpSpPr>
        <p:cxnSp>
          <p:nvCxnSpPr>
            <p:cNvPr id="65" name="Straight Connector 64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3916363" y="2882900"/>
            <a:ext cx="1143000" cy="228600"/>
            <a:chOff x="1295400" y="3372678"/>
            <a:chExt cx="1143000" cy="228600"/>
          </a:xfrm>
        </p:grpSpPr>
        <p:cxnSp>
          <p:nvCxnSpPr>
            <p:cNvPr id="68" name="Straight Connector 67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5062538" y="2895600"/>
            <a:ext cx="1143000" cy="228600"/>
            <a:chOff x="1295400" y="3372678"/>
            <a:chExt cx="1143000" cy="228600"/>
          </a:xfrm>
        </p:grpSpPr>
        <p:cxnSp>
          <p:nvCxnSpPr>
            <p:cNvPr id="71" name="Straight Connector 70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6248400" y="2889250"/>
            <a:ext cx="1143000" cy="228600"/>
            <a:chOff x="1295400" y="3372678"/>
            <a:chExt cx="1143000" cy="228600"/>
          </a:xfrm>
        </p:grpSpPr>
        <p:cxnSp>
          <p:nvCxnSpPr>
            <p:cNvPr id="74" name="Straight Connector 73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1" name="Group 87"/>
          <p:cNvGrpSpPr>
            <a:grpSpLocks/>
          </p:cNvGrpSpPr>
          <p:nvPr/>
        </p:nvGrpSpPr>
        <p:grpSpPr bwMode="auto">
          <a:xfrm>
            <a:off x="7370763" y="2916238"/>
            <a:ext cx="1447800" cy="228600"/>
            <a:chOff x="2895600" y="4916556"/>
            <a:chExt cx="1447800" cy="228600"/>
          </a:xfrm>
        </p:grpSpPr>
        <p:cxnSp>
          <p:nvCxnSpPr>
            <p:cNvPr id="80" name="Straight Arrow Connector 79"/>
            <p:cNvCxnSpPr/>
            <p:nvPr/>
          </p:nvCxnSpPr>
          <p:spPr>
            <a:xfrm>
              <a:off x="2895600" y="5029268"/>
              <a:ext cx="1447800" cy="1588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2801144" y="5030062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20" name="TextBox 88"/>
          <p:cNvSpPr txBox="1">
            <a:spLocks noChangeArrowheads="1"/>
          </p:cNvSpPr>
          <p:nvPr/>
        </p:nvSpPr>
        <p:spPr bwMode="auto">
          <a:xfrm>
            <a:off x="268288" y="2422525"/>
            <a:ext cx="38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183" name="TextBox 89"/>
          <p:cNvSpPr txBox="1">
            <a:spLocks noChangeArrowheads="1"/>
          </p:cNvSpPr>
          <p:nvPr/>
        </p:nvSpPr>
        <p:spPr bwMode="auto">
          <a:xfrm>
            <a:off x="303213" y="30702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8" name="Oval 97"/>
          <p:cNvSpPr/>
          <p:nvPr/>
        </p:nvSpPr>
        <p:spPr>
          <a:xfrm>
            <a:off x="1233488" y="32273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46" name="Oval 45"/>
          <p:cNvSpPr/>
          <p:nvPr/>
        </p:nvSpPr>
        <p:spPr>
          <a:xfrm>
            <a:off x="2397125" y="3581400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200</a:t>
            </a:r>
          </a:p>
        </p:txBody>
      </p:sp>
      <p:sp>
        <p:nvSpPr>
          <p:cNvPr id="47" name="Oval 46"/>
          <p:cNvSpPr/>
          <p:nvPr/>
        </p:nvSpPr>
        <p:spPr>
          <a:xfrm>
            <a:off x="3540125" y="39004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300</a:t>
            </a:r>
          </a:p>
        </p:txBody>
      </p:sp>
      <p:sp>
        <p:nvSpPr>
          <p:cNvPr id="48" name="Oval 47"/>
          <p:cNvSpPr/>
          <p:nvPr/>
        </p:nvSpPr>
        <p:spPr>
          <a:xfrm>
            <a:off x="4689475" y="3581400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400</a:t>
            </a:r>
          </a:p>
        </p:txBody>
      </p:sp>
      <p:sp>
        <p:nvSpPr>
          <p:cNvPr id="49" name="Oval 48"/>
          <p:cNvSpPr/>
          <p:nvPr/>
        </p:nvSpPr>
        <p:spPr>
          <a:xfrm>
            <a:off x="5867400" y="32273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500</a:t>
            </a:r>
          </a:p>
        </p:txBody>
      </p:sp>
      <p:sp>
        <p:nvSpPr>
          <p:cNvPr id="7189" name="TextBox 89"/>
          <p:cNvSpPr txBox="1">
            <a:spLocks noChangeArrowheads="1"/>
          </p:cNvSpPr>
          <p:nvPr/>
        </p:nvSpPr>
        <p:spPr bwMode="auto">
          <a:xfrm>
            <a:off x="7059613" y="3089275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sp>
        <p:nvSpPr>
          <p:cNvPr id="52" name="TextBox 88"/>
          <p:cNvSpPr txBox="1">
            <a:spLocks noChangeArrowheads="1"/>
          </p:cNvSpPr>
          <p:nvPr/>
        </p:nvSpPr>
        <p:spPr bwMode="auto">
          <a:xfrm>
            <a:off x="7189788" y="2438400"/>
            <a:ext cx="38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61" name="Straight Arrow Connector 60"/>
          <p:cNvCxnSpPr>
            <a:stCxn id="47" idx="0"/>
          </p:cNvCxnSpPr>
          <p:nvPr/>
        </p:nvCxnSpPr>
        <p:spPr>
          <a:xfrm rot="5400000" flipH="1" flipV="1">
            <a:off x="3497263" y="3471862"/>
            <a:ext cx="852488" cy="4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ight Arrow 75">
            <a:hlinkClick r:id="" action="ppaction://noaction"/>
          </p:cNvPr>
          <p:cNvSpPr/>
          <p:nvPr/>
        </p:nvSpPr>
        <p:spPr>
          <a:xfrm>
            <a:off x="8077200" y="5638800"/>
            <a:ext cx="1066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3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0" grpId="0"/>
      <p:bldP spid="47" grpId="0" animBg="1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5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47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9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53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Box 27"/>
          <p:cNvSpPr txBox="1">
            <a:spLocks noChangeArrowheads="1"/>
          </p:cNvSpPr>
          <p:nvPr/>
        </p:nvSpPr>
        <p:spPr bwMode="auto">
          <a:xfrm>
            <a:off x="457200" y="18288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57200" y="2895600"/>
            <a:ext cx="1143000" cy="228600"/>
            <a:chOff x="1295400" y="3372678"/>
            <a:chExt cx="1143000" cy="228600"/>
          </a:xfrm>
        </p:grpSpPr>
        <p:cxnSp>
          <p:nvCxnSpPr>
            <p:cNvPr id="45" name="Straight Connector 44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603375" y="2895600"/>
            <a:ext cx="1143000" cy="228600"/>
            <a:chOff x="1295400" y="3372678"/>
            <a:chExt cx="1143000" cy="228600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2770188" y="2889250"/>
            <a:ext cx="1143000" cy="228600"/>
            <a:chOff x="1295400" y="3372678"/>
            <a:chExt cx="1143000" cy="228600"/>
          </a:xfrm>
        </p:grpSpPr>
        <p:cxnSp>
          <p:nvCxnSpPr>
            <p:cNvPr id="65" name="Straight Connector 64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3916363" y="2882900"/>
            <a:ext cx="1143000" cy="228600"/>
            <a:chOff x="1295400" y="3372678"/>
            <a:chExt cx="1143000" cy="228600"/>
          </a:xfrm>
        </p:grpSpPr>
        <p:cxnSp>
          <p:nvCxnSpPr>
            <p:cNvPr id="68" name="Straight Connector 67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5062538" y="2895600"/>
            <a:ext cx="1143000" cy="228600"/>
            <a:chOff x="1295400" y="3372678"/>
            <a:chExt cx="1143000" cy="228600"/>
          </a:xfrm>
        </p:grpSpPr>
        <p:cxnSp>
          <p:nvCxnSpPr>
            <p:cNvPr id="71" name="Straight Connector 70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6248400" y="2889250"/>
            <a:ext cx="1143000" cy="228600"/>
            <a:chOff x="1295400" y="3372678"/>
            <a:chExt cx="1143000" cy="228600"/>
          </a:xfrm>
        </p:grpSpPr>
        <p:cxnSp>
          <p:nvCxnSpPr>
            <p:cNvPr id="74" name="Straight Connector 73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1" name="Group 87"/>
          <p:cNvGrpSpPr>
            <a:grpSpLocks/>
          </p:cNvGrpSpPr>
          <p:nvPr/>
        </p:nvGrpSpPr>
        <p:grpSpPr bwMode="auto">
          <a:xfrm>
            <a:off x="7370763" y="2916238"/>
            <a:ext cx="1447800" cy="228600"/>
            <a:chOff x="2895600" y="4916556"/>
            <a:chExt cx="1447800" cy="228600"/>
          </a:xfrm>
        </p:grpSpPr>
        <p:cxnSp>
          <p:nvCxnSpPr>
            <p:cNvPr id="80" name="Straight Arrow Connector 79"/>
            <p:cNvCxnSpPr/>
            <p:nvPr/>
          </p:nvCxnSpPr>
          <p:spPr>
            <a:xfrm>
              <a:off x="2895600" y="5029268"/>
              <a:ext cx="1447800" cy="1588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2801144" y="5030062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20" name="TextBox 88"/>
          <p:cNvSpPr txBox="1">
            <a:spLocks noChangeArrowheads="1"/>
          </p:cNvSpPr>
          <p:nvPr/>
        </p:nvSpPr>
        <p:spPr bwMode="auto">
          <a:xfrm>
            <a:off x="268288" y="2422525"/>
            <a:ext cx="38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183" name="TextBox 89"/>
          <p:cNvSpPr txBox="1">
            <a:spLocks noChangeArrowheads="1"/>
          </p:cNvSpPr>
          <p:nvPr/>
        </p:nvSpPr>
        <p:spPr bwMode="auto">
          <a:xfrm>
            <a:off x="303213" y="30702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2" name="TextBox 88"/>
          <p:cNvSpPr txBox="1">
            <a:spLocks noChangeArrowheads="1"/>
          </p:cNvSpPr>
          <p:nvPr/>
        </p:nvSpPr>
        <p:spPr bwMode="auto">
          <a:xfrm>
            <a:off x="6129553" y="2422524"/>
            <a:ext cx="38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rot="5400000" flipH="1" flipV="1">
            <a:off x="3497263" y="3471862"/>
            <a:ext cx="852488" cy="4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ight Arrow 75">
            <a:hlinkClick r:id="" action="ppaction://noaction"/>
          </p:cNvPr>
          <p:cNvSpPr/>
          <p:nvPr/>
        </p:nvSpPr>
        <p:spPr>
          <a:xfrm>
            <a:off x="8077200" y="5638800"/>
            <a:ext cx="1066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41426" y="3331152"/>
            <a:ext cx="727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562352" y="3973558"/>
            <a:ext cx="72707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2000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406651" y="3519488"/>
            <a:ext cx="72707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3000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700589" y="3519488"/>
            <a:ext cx="72707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4000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027864" y="3649849"/>
            <a:ext cx="72707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6929" y="324100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5000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0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9718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18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289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HP001 4 hàng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A.Nam</dc:creator>
  <cp:lastModifiedBy>binh nguyen</cp:lastModifiedBy>
  <cp:revision>138</cp:revision>
  <dcterms:created xsi:type="dcterms:W3CDTF">2006-12-11T05:35:20Z</dcterms:created>
  <dcterms:modified xsi:type="dcterms:W3CDTF">2022-01-25T13:18:53Z</dcterms:modified>
</cp:coreProperties>
</file>