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70" r:id="rId4"/>
    <p:sldId id="285" r:id="rId5"/>
    <p:sldId id="258" r:id="rId6"/>
    <p:sldId id="271" r:id="rId7"/>
    <p:sldId id="286" r:id="rId8"/>
    <p:sldId id="287" r:id="rId9"/>
    <p:sldId id="277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76E"/>
    <a:srgbClr val="F3F06C"/>
    <a:srgbClr val="EEF963"/>
    <a:srgbClr val="DEF16B"/>
    <a:srgbClr val="E7F595"/>
    <a:srgbClr val="E3D8F8"/>
    <a:srgbClr val="ECEC9E"/>
    <a:srgbClr val="A6D86E"/>
    <a:srgbClr val="FFDC6D"/>
    <a:srgbClr val="FFD0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3274" autoAdjust="0"/>
  </p:normalViewPr>
  <p:slideViewPr>
    <p:cSldViewPr>
      <p:cViewPr varScale="1">
        <p:scale>
          <a:sx n="96" d="100"/>
          <a:sy n="96" d="100"/>
        </p:scale>
        <p:origin x="78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30B46-ED89-4F59-9F3D-AE0297600B29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9462B-6CA1-48CF-A14A-7A4DFCCD9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85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208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GV đọc</a:t>
            </a:r>
            <a:r>
              <a:rPr lang="en-US" baseline="0" smtClean="0"/>
              <a:t> sách GV để nắm quy trình, k đc chủ quan ở phần này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84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GV đọc</a:t>
            </a:r>
            <a:r>
              <a:rPr lang="en-US" baseline="0" smtClean="0"/>
              <a:t> sách GV để nắm quy trình, k đc chủ quan ở phần này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84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Gv</a:t>
            </a:r>
            <a:r>
              <a:rPr lang="en-US" baseline="0" smtClean="0"/>
              <a:t> cho HS chọn bánh </a:t>
            </a:r>
            <a:r>
              <a:rPr lang="en-US" sz="12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donuts </a:t>
            </a:r>
            <a:r>
              <a:rPr lang="en-US" sz="1200" b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tùy</a:t>
            </a:r>
            <a:r>
              <a:rPr lang="en-US" sz="1200" b="0" kern="12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ý thích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84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GV nên</a:t>
            </a:r>
            <a:r>
              <a:rPr lang="en-US" baseline="0" smtClean="0"/>
              <a:t> cho hs làm bảng lớp hoặc bảng con, sau đó đổi chiếu kết quả trên màn hình. k nên khai thác quá nhiều trên màn hình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1226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96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12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316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380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73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81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37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1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8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812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636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05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2EA02-620F-402F-96EF-96676793A7B3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91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18" Type="http://schemas.openxmlformats.org/officeDocument/2006/relationships/image" Target="../media/image26.png"/><Relationship Id="rId26" Type="http://schemas.openxmlformats.org/officeDocument/2006/relationships/image" Target="../media/image34.png"/><Relationship Id="rId3" Type="http://schemas.openxmlformats.org/officeDocument/2006/relationships/image" Target="../media/image11.png"/><Relationship Id="rId21" Type="http://schemas.openxmlformats.org/officeDocument/2006/relationships/image" Target="../media/image29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17" Type="http://schemas.openxmlformats.org/officeDocument/2006/relationships/image" Target="../media/image25.png"/><Relationship Id="rId25" Type="http://schemas.openxmlformats.org/officeDocument/2006/relationships/image" Target="../media/image33.png"/><Relationship Id="rId2" Type="http://schemas.openxmlformats.org/officeDocument/2006/relationships/image" Target="../media/image10.png"/><Relationship Id="rId16" Type="http://schemas.openxmlformats.org/officeDocument/2006/relationships/image" Target="../media/image24.png"/><Relationship Id="rId20" Type="http://schemas.openxmlformats.org/officeDocument/2006/relationships/image" Target="../media/image28.png"/><Relationship Id="rId29" Type="http://schemas.openxmlformats.org/officeDocument/2006/relationships/image" Target="../media/image3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24" Type="http://schemas.openxmlformats.org/officeDocument/2006/relationships/image" Target="../media/image32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23" Type="http://schemas.openxmlformats.org/officeDocument/2006/relationships/image" Target="../media/image31.png"/><Relationship Id="rId28" Type="http://schemas.openxmlformats.org/officeDocument/2006/relationships/image" Target="../media/image36.png"/><Relationship Id="rId10" Type="http://schemas.openxmlformats.org/officeDocument/2006/relationships/image" Target="../media/image18.png"/><Relationship Id="rId19" Type="http://schemas.openxmlformats.org/officeDocument/2006/relationships/image" Target="../media/image27.png"/><Relationship Id="rId31" Type="http://schemas.openxmlformats.org/officeDocument/2006/relationships/image" Target="../media/image39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Relationship Id="rId22" Type="http://schemas.openxmlformats.org/officeDocument/2006/relationships/image" Target="../media/image30.png"/><Relationship Id="rId27" Type="http://schemas.openxmlformats.org/officeDocument/2006/relationships/image" Target="../media/image35.png"/><Relationship Id="rId30" Type="http://schemas.openxmlformats.org/officeDocument/2006/relationships/image" Target="../media/image3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/>
          <p:nvPr/>
        </p:nvSpPr>
        <p:spPr>
          <a:xfrm>
            <a:off x="-228600" y="164523"/>
            <a:ext cx="9448800" cy="2615503"/>
          </a:xfrm>
          <a:custGeom>
            <a:avLst/>
            <a:gdLst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0 w 9144000"/>
              <a:gd name="connsiteY3" fmla="*/ 2343150 h 2343150"/>
              <a:gd name="connsiteX4" fmla="*/ 0 w 9144000"/>
              <a:gd name="connsiteY4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548496"/>
              <a:gd name="connsiteX1" fmla="*/ 9144000 w 9144000"/>
              <a:gd name="connsiteY1" fmla="*/ 0 h 2548496"/>
              <a:gd name="connsiteX2" fmla="*/ 9144000 w 9144000"/>
              <a:gd name="connsiteY2" fmla="*/ 2343150 h 2548496"/>
              <a:gd name="connsiteX3" fmla="*/ 5340927 w 9144000"/>
              <a:gd name="connsiteY3" fmla="*/ 2441864 h 2548496"/>
              <a:gd name="connsiteX4" fmla="*/ 1340427 w 9144000"/>
              <a:gd name="connsiteY4" fmla="*/ 2192482 h 2548496"/>
              <a:gd name="connsiteX5" fmla="*/ 0 w 9144000"/>
              <a:gd name="connsiteY5" fmla="*/ 2343150 h 2548496"/>
              <a:gd name="connsiteX6" fmla="*/ 0 w 9144000"/>
              <a:gd name="connsiteY6" fmla="*/ 0 h 2548496"/>
              <a:gd name="connsiteX0" fmla="*/ 0 w 9144000"/>
              <a:gd name="connsiteY0" fmla="*/ 0 h 2579888"/>
              <a:gd name="connsiteX1" fmla="*/ 9144000 w 9144000"/>
              <a:gd name="connsiteY1" fmla="*/ 0 h 2579888"/>
              <a:gd name="connsiteX2" fmla="*/ 9144000 w 9144000"/>
              <a:gd name="connsiteY2" fmla="*/ 2343150 h 2579888"/>
              <a:gd name="connsiteX3" fmla="*/ 5340927 w 9144000"/>
              <a:gd name="connsiteY3" fmla="*/ 2514600 h 2579888"/>
              <a:gd name="connsiteX4" fmla="*/ 1340427 w 9144000"/>
              <a:gd name="connsiteY4" fmla="*/ 2192482 h 2579888"/>
              <a:gd name="connsiteX5" fmla="*/ 0 w 9144000"/>
              <a:gd name="connsiteY5" fmla="*/ 2343150 h 2579888"/>
              <a:gd name="connsiteX6" fmla="*/ 0 w 9144000"/>
              <a:gd name="connsiteY6" fmla="*/ 0 h 2579888"/>
              <a:gd name="connsiteX0" fmla="*/ 0 w 9144000"/>
              <a:gd name="connsiteY0" fmla="*/ 0 h 2591660"/>
              <a:gd name="connsiteX1" fmla="*/ 9144000 w 9144000"/>
              <a:gd name="connsiteY1" fmla="*/ 0 h 2591660"/>
              <a:gd name="connsiteX2" fmla="*/ 9144000 w 9144000"/>
              <a:gd name="connsiteY2" fmla="*/ 2343150 h 2591660"/>
              <a:gd name="connsiteX3" fmla="*/ 5340927 w 9144000"/>
              <a:gd name="connsiteY3" fmla="*/ 2514600 h 2591660"/>
              <a:gd name="connsiteX4" fmla="*/ 1340427 w 9144000"/>
              <a:gd name="connsiteY4" fmla="*/ 2192482 h 2591660"/>
              <a:gd name="connsiteX5" fmla="*/ 0 w 9144000"/>
              <a:gd name="connsiteY5" fmla="*/ 2343150 h 2591660"/>
              <a:gd name="connsiteX6" fmla="*/ 0 w 9144000"/>
              <a:gd name="connsiteY6" fmla="*/ 0 h 2591660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15503"/>
              <a:gd name="connsiteX1" fmla="*/ 9144000 w 9144000"/>
              <a:gd name="connsiteY1" fmla="*/ 0 h 2615503"/>
              <a:gd name="connsiteX2" fmla="*/ 9144000 w 9144000"/>
              <a:gd name="connsiteY2" fmla="*/ 2343150 h 2615503"/>
              <a:gd name="connsiteX3" fmla="*/ 5401261 w 9144000"/>
              <a:gd name="connsiteY3" fmla="*/ 2535382 h 2615503"/>
              <a:gd name="connsiteX4" fmla="*/ 1340427 w 9144000"/>
              <a:gd name="connsiteY4" fmla="*/ 2192482 h 2615503"/>
              <a:gd name="connsiteX5" fmla="*/ 0 w 9144000"/>
              <a:gd name="connsiteY5" fmla="*/ 2343150 h 2615503"/>
              <a:gd name="connsiteX6" fmla="*/ 0 w 9144000"/>
              <a:gd name="connsiteY6" fmla="*/ 0 h 2615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2615503">
                <a:moveTo>
                  <a:pt x="0" y="0"/>
                </a:moveTo>
                <a:lnTo>
                  <a:pt x="9144000" y="0"/>
                </a:lnTo>
                <a:lnTo>
                  <a:pt x="9144000" y="2343150"/>
                </a:lnTo>
                <a:cubicBezTo>
                  <a:pt x="8504959" y="2720686"/>
                  <a:pt x="6712247" y="2622839"/>
                  <a:pt x="5401261" y="2535382"/>
                </a:cubicBezTo>
                <a:cubicBezTo>
                  <a:pt x="4090610" y="2468708"/>
                  <a:pt x="2225386" y="2179493"/>
                  <a:pt x="1340427" y="2192482"/>
                </a:cubicBezTo>
                <a:cubicBezTo>
                  <a:pt x="852055" y="2221923"/>
                  <a:pt x="446809" y="2292927"/>
                  <a:pt x="0" y="234315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E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7" name="Rectangle 6"/>
          <p:cNvSpPr/>
          <p:nvPr/>
        </p:nvSpPr>
        <p:spPr>
          <a:xfrm>
            <a:off x="-228600" y="0"/>
            <a:ext cx="9448800" cy="2548496"/>
          </a:xfrm>
          <a:custGeom>
            <a:avLst/>
            <a:gdLst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0 w 9144000"/>
              <a:gd name="connsiteY3" fmla="*/ 2343150 h 2343150"/>
              <a:gd name="connsiteX4" fmla="*/ 0 w 9144000"/>
              <a:gd name="connsiteY4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548496"/>
              <a:gd name="connsiteX1" fmla="*/ 9144000 w 9144000"/>
              <a:gd name="connsiteY1" fmla="*/ 0 h 2548496"/>
              <a:gd name="connsiteX2" fmla="*/ 9144000 w 9144000"/>
              <a:gd name="connsiteY2" fmla="*/ 2343150 h 2548496"/>
              <a:gd name="connsiteX3" fmla="*/ 5340927 w 9144000"/>
              <a:gd name="connsiteY3" fmla="*/ 2441864 h 2548496"/>
              <a:gd name="connsiteX4" fmla="*/ 1340427 w 9144000"/>
              <a:gd name="connsiteY4" fmla="*/ 2192482 h 2548496"/>
              <a:gd name="connsiteX5" fmla="*/ 0 w 9144000"/>
              <a:gd name="connsiteY5" fmla="*/ 2343150 h 2548496"/>
              <a:gd name="connsiteX6" fmla="*/ 0 w 9144000"/>
              <a:gd name="connsiteY6" fmla="*/ 0 h 2548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2548496">
                <a:moveTo>
                  <a:pt x="0" y="0"/>
                </a:moveTo>
                <a:lnTo>
                  <a:pt x="9144000" y="0"/>
                </a:lnTo>
                <a:lnTo>
                  <a:pt x="9144000" y="2343150"/>
                </a:lnTo>
                <a:cubicBezTo>
                  <a:pt x="8504959" y="2720686"/>
                  <a:pt x="6641522" y="2466975"/>
                  <a:pt x="5340927" y="2441864"/>
                </a:cubicBezTo>
                <a:cubicBezTo>
                  <a:pt x="4040332" y="2416753"/>
                  <a:pt x="2225386" y="2179493"/>
                  <a:pt x="1340427" y="2192482"/>
                </a:cubicBezTo>
                <a:cubicBezTo>
                  <a:pt x="852055" y="2221923"/>
                  <a:pt x="446809" y="2292927"/>
                  <a:pt x="0" y="234315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F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TOÁN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90915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/>
          <p:cNvSpPr/>
          <p:nvPr/>
        </p:nvSpPr>
        <p:spPr>
          <a:xfrm>
            <a:off x="177804" y="209551"/>
            <a:ext cx="8763000" cy="4724400"/>
          </a:xfrm>
          <a:prstGeom prst="cloud">
            <a:avLst/>
          </a:prstGeom>
          <a:solidFill>
            <a:srgbClr val="FFB64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Dặn dò:</a:t>
            </a:r>
          </a:p>
          <a:p>
            <a:pPr algn="just"/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-  Xem lại bài đã học</a:t>
            </a:r>
          </a:p>
          <a:p>
            <a:pPr algn="just"/>
            <a:r>
              <a:rPr lang="en-US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-  Hoàn thành vở bài tập </a:t>
            </a:r>
          </a:p>
          <a:p>
            <a:pPr algn="just"/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- Chuẩn bị bài 27: </a:t>
            </a:r>
            <a:r>
              <a:rPr lang="en-US" sz="28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Thực  </a:t>
            </a:r>
          </a:p>
          <a:p>
            <a:pPr algn="just"/>
            <a:r>
              <a:rPr lang="en-US" sz="2800" i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hành ước lượng và đo </a:t>
            </a:r>
          </a:p>
          <a:p>
            <a:pPr algn="just"/>
            <a:r>
              <a:rPr lang="en-US" sz="2800" i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độ dài </a:t>
            </a:r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trang 36</a:t>
            </a:r>
          </a:p>
        </p:txBody>
      </p:sp>
    </p:spTree>
    <p:extLst>
      <p:ext uri="{BB962C8B-B14F-4D97-AF65-F5344CB8AC3E}">
        <p14:creationId xmlns:p14="http://schemas.microsoft.com/office/powerpoint/2010/main" val="54225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43032" y="-1"/>
            <a:ext cx="9296400" cy="1878863"/>
          </a:xfrm>
          <a:prstGeom prst="rect">
            <a:avLst/>
          </a:prstGeom>
          <a:solidFill>
            <a:srgbClr val="90D0EC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21388221">
            <a:off x="-4108" y="140955"/>
            <a:ext cx="2088115" cy="1328801"/>
            <a:chOff x="1143000" y="742950"/>
            <a:chExt cx="3962400" cy="2521527"/>
          </a:xfrm>
        </p:grpSpPr>
        <p:sp>
          <p:nvSpPr>
            <p:cNvPr id="5" name="Cloud 4"/>
            <p:cNvSpPr/>
            <p:nvPr/>
          </p:nvSpPr>
          <p:spPr>
            <a:xfrm>
              <a:off x="1143000" y="742950"/>
              <a:ext cx="3962400" cy="2521527"/>
            </a:xfrm>
            <a:prstGeom prst="cloud">
              <a:avLst/>
            </a:prstGeom>
            <a:solidFill>
              <a:srgbClr val="FFCF37"/>
            </a:solidFill>
            <a:ln>
              <a:solidFill>
                <a:schemeClr val="bg1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6" name="Cloud 5"/>
            <p:cNvSpPr/>
            <p:nvPr/>
          </p:nvSpPr>
          <p:spPr>
            <a:xfrm>
              <a:off x="1280432" y="830406"/>
              <a:ext cx="3687536" cy="2346614"/>
            </a:xfrm>
            <a:prstGeom prst="cloud">
              <a:avLst/>
            </a:prstGeom>
            <a:solidFill>
              <a:srgbClr val="FFCF37"/>
            </a:solidFill>
            <a:ln w="38100">
              <a:solidFill>
                <a:schemeClr val="bg1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 rot="20944908">
            <a:off x="378787" y="1164442"/>
            <a:ext cx="1726223" cy="511053"/>
          </a:xfrm>
        </p:spPr>
        <p:txBody>
          <a:bodyPr>
            <a:prstTxWarp prst="textArchUp">
              <a:avLst/>
            </a:prstTxWarp>
            <a:noAutofit/>
          </a:bodyPr>
          <a:lstStyle/>
          <a:p>
            <a:r>
              <a:rPr lang="en-US" sz="3200" b="1" smtClean="0">
                <a:latin typeface="Arial" pitchFamily="34" charset="0"/>
                <a:cs typeface="Arial" pitchFamily="34" charset="0"/>
              </a:rPr>
              <a:t>Chủ đề</a:t>
            </a:r>
            <a:br>
              <a:rPr lang="en-US" sz="3200" b="1" smtClean="0">
                <a:latin typeface="Arial" pitchFamily="34" charset="0"/>
                <a:cs typeface="Arial" pitchFamily="34" charset="0"/>
              </a:rPr>
            </a:br>
            <a:r>
              <a:rPr lang="en-US" sz="3200" b="1" smtClean="0">
                <a:latin typeface="Arial" pitchFamily="34" charset="0"/>
                <a:cs typeface="Arial" pitchFamily="34" charset="0"/>
              </a:rPr>
              <a:t>8</a:t>
            </a:r>
            <a:endParaRPr lang="en-US" sz="32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06689" y="328301"/>
            <a:ext cx="7220884" cy="103105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800" b="1" spc="5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PHÉP CỘNG, PHÉP TRỪ (không nhớ) </a:t>
            </a:r>
          </a:p>
          <a:p>
            <a:pPr>
              <a:spcBef>
                <a:spcPts val="600"/>
              </a:spcBef>
            </a:pPr>
            <a:r>
              <a:rPr lang="en-US" sz="2800" b="1" spc="5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TRONG PHẠM VI 100</a:t>
            </a:r>
            <a:endParaRPr lang="en-US" sz="2800" b="1" spc="5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04800" y="1980294"/>
            <a:ext cx="8458200" cy="1686346"/>
            <a:chOff x="304800" y="2038350"/>
            <a:chExt cx="8458200" cy="1473493"/>
          </a:xfrm>
        </p:grpSpPr>
        <p:sp>
          <p:nvSpPr>
            <p:cNvPr id="12" name="Rounded Rectangle 11"/>
            <p:cNvSpPr/>
            <p:nvPr/>
          </p:nvSpPr>
          <p:spPr>
            <a:xfrm>
              <a:off x="304800" y="2038350"/>
              <a:ext cx="8458200" cy="1473493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15636" y="2111087"/>
              <a:ext cx="8229600" cy="129801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3506930" y="2009481"/>
            <a:ext cx="2147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latin typeface="Arial" pitchFamily="34" charset="0"/>
                <a:cs typeface="Arial" pitchFamily="34" charset="0"/>
              </a:rPr>
              <a:t>Bài 29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16231" y="2556668"/>
            <a:ext cx="58864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PHÉP CỘNG SỐ CÓ HAI CHỮ SỐ VỚI SỐ CÓ MỘT CHỮ SỐ</a:t>
            </a:r>
            <a:endParaRPr lang="en-US" sz="2800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448" y="3666640"/>
            <a:ext cx="4037976" cy="1421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789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990546"/>
            <a:ext cx="4609851" cy="3776496"/>
          </a:xfrm>
          <a:prstGeom prst="roundRect">
            <a:avLst/>
          </a:prstGeom>
          <a:solidFill>
            <a:srgbClr val="FEF7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325664"/>
            <a:ext cx="3054002" cy="1600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4686" y="-554265"/>
            <a:ext cx="6327775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67844"/>
            <a:ext cx="1149524" cy="1831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762" y="967844"/>
            <a:ext cx="1149524" cy="1831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524" y="967844"/>
            <a:ext cx="1149524" cy="1831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286" y="967844"/>
            <a:ext cx="1149524" cy="1831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37" r="50864" b="50000"/>
          <a:stretch/>
        </p:blipFill>
        <p:spPr bwMode="auto">
          <a:xfrm>
            <a:off x="3180304" y="886289"/>
            <a:ext cx="152400" cy="1671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27" t="53990" r="52124"/>
          <a:stretch/>
        </p:blipFill>
        <p:spPr bwMode="auto">
          <a:xfrm>
            <a:off x="3178610" y="2593165"/>
            <a:ext cx="139700" cy="1537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27" t="53990" r="52124"/>
          <a:stretch/>
        </p:blipFill>
        <p:spPr bwMode="auto">
          <a:xfrm>
            <a:off x="3470710" y="2593165"/>
            <a:ext cx="139700" cy="1537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7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27" t="53990" r="52124"/>
          <a:stretch/>
        </p:blipFill>
        <p:spPr bwMode="auto">
          <a:xfrm>
            <a:off x="3733800" y="2593165"/>
            <a:ext cx="139700" cy="1537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7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27" t="53990" r="52124"/>
          <a:stretch/>
        </p:blipFill>
        <p:spPr bwMode="auto">
          <a:xfrm>
            <a:off x="4021504" y="2593165"/>
            <a:ext cx="139700" cy="1537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7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27" t="53990" r="52124"/>
          <a:stretch/>
        </p:blipFill>
        <p:spPr bwMode="auto">
          <a:xfrm>
            <a:off x="4309208" y="2593165"/>
            <a:ext cx="139700" cy="1537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66800" y="4130895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41 + 5 = ?</a:t>
            </a:r>
            <a:endParaRPr lang="en-US" sz="32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02311" y="4111845"/>
            <a:ext cx="731489" cy="584775"/>
          </a:xfrm>
          <a:prstGeom prst="rect">
            <a:avLst/>
          </a:prstGeom>
          <a:solidFill>
            <a:srgbClr val="FEF76E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46</a:t>
            </a:r>
            <a:endParaRPr lang="en-US" sz="32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199965"/>
              </p:ext>
            </p:extLst>
          </p:nvPr>
        </p:nvGraphicFramePr>
        <p:xfrm>
          <a:off x="5486400" y="514350"/>
          <a:ext cx="3276600" cy="24922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997"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Chục</a:t>
                      </a:r>
                      <a:endParaRPr lang="en-US" sz="32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7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Đơn</a:t>
                      </a:r>
                      <a:r>
                        <a:rPr lang="en-US" sz="3200" baseline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vị</a:t>
                      </a:r>
                      <a:endParaRPr lang="en-US" sz="32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0877">
                <a:tc>
                  <a:txBody>
                    <a:bodyPr/>
                    <a:lstStyle/>
                    <a:p>
                      <a:pPr algn="ctr"/>
                      <a:endParaRPr lang="en-US" sz="320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2224">
                <a:tc>
                  <a:txBody>
                    <a:bodyPr/>
                    <a:lstStyle/>
                    <a:p>
                      <a:pPr algn="ctr"/>
                      <a:endParaRPr lang="en-US" sz="320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88312" y="1094221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32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543800" y="1094221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32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947226" y="1437487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en-US" sz="32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543800" y="1649572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sz="32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95572" y="2335372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32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543800" y="2335372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32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78582" y="3129975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41</a:t>
            </a:r>
            <a:endParaRPr lang="en-US" sz="32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84800" y="3712019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940300" y="3402448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en-US" sz="32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275118" y="4222750"/>
            <a:ext cx="820882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435600" y="424815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32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651500" y="4245994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32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57900" y="3260430"/>
            <a:ext cx="3136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sz="24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 cộng 5 bằng 6, viết 6.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4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Hạ 4, viết 4.</a:t>
            </a:r>
            <a:endParaRPr lang="en-US" sz="24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032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5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1" dur="500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3" grpId="0" animBg="1"/>
      <p:bldP spid="12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36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990546"/>
            <a:ext cx="4609851" cy="3776496"/>
          </a:xfrm>
          <a:prstGeom prst="roundRect">
            <a:avLst/>
          </a:prstGeom>
          <a:solidFill>
            <a:srgbClr val="FEF7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325664"/>
            <a:ext cx="3054002" cy="1600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4686" y="-554265"/>
            <a:ext cx="6327775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66800" y="4130895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20 + 4 = ?</a:t>
            </a:r>
            <a:endParaRPr lang="en-US" sz="32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02311" y="4111845"/>
            <a:ext cx="731489" cy="584775"/>
          </a:xfrm>
          <a:prstGeom prst="rect">
            <a:avLst/>
          </a:prstGeom>
          <a:solidFill>
            <a:srgbClr val="FEF76E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24</a:t>
            </a:r>
            <a:endParaRPr lang="en-US" sz="32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437444"/>
              </p:ext>
            </p:extLst>
          </p:nvPr>
        </p:nvGraphicFramePr>
        <p:xfrm>
          <a:off x="5486400" y="514350"/>
          <a:ext cx="3276600" cy="24922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997"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Chục</a:t>
                      </a:r>
                      <a:endParaRPr lang="en-US" sz="32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7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Đơn</a:t>
                      </a:r>
                      <a:r>
                        <a:rPr lang="en-US" sz="3200" baseline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vị</a:t>
                      </a:r>
                      <a:endParaRPr lang="en-US" sz="32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0877">
                <a:tc>
                  <a:txBody>
                    <a:bodyPr/>
                    <a:lstStyle/>
                    <a:p>
                      <a:pPr algn="ctr"/>
                      <a:endParaRPr lang="en-US" sz="320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2224">
                <a:tc>
                  <a:txBody>
                    <a:bodyPr/>
                    <a:lstStyle/>
                    <a:p>
                      <a:pPr algn="ctr"/>
                      <a:endParaRPr lang="en-US" sz="320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288312" y="1094221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32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543800" y="1094221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32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947226" y="1437487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en-US" sz="32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543800" y="1649572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32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95572" y="2335372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32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543800" y="2335372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32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78582" y="3129975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20</a:t>
            </a:r>
            <a:endParaRPr lang="en-US" sz="32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84800" y="3712019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32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940300" y="3402448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en-US" sz="32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275118" y="4222750"/>
            <a:ext cx="820882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435600" y="424815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32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651500" y="4245994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32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57900" y="3260430"/>
            <a:ext cx="3136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n-US" sz="24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0 cộng 4 bằng 4, viết 4.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4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Hạ 2, viết 2.</a:t>
            </a:r>
            <a:endParaRPr lang="en-US" sz="24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1" name="Picture 3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413" y="1562422"/>
            <a:ext cx="1679575" cy="1424743"/>
          </a:xfrm>
          <a:prstGeom prst="rect">
            <a:avLst/>
          </a:prstGeom>
          <a:noFill/>
        </p:spPr>
      </p:pic>
      <p:pic>
        <p:nvPicPr>
          <p:cNvPr id="37" name="Picture 3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523" y="1562422"/>
            <a:ext cx="1679575" cy="1424743"/>
          </a:xfrm>
          <a:prstGeom prst="rect">
            <a:avLst/>
          </a:prstGeom>
          <a:noFill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2519" y="3129975"/>
            <a:ext cx="693121" cy="675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129975"/>
            <a:ext cx="693121" cy="675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164" y="3129975"/>
            <a:ext cx="693121" cy="675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8504" y="3129975"/>
            <a:ext cx="693121" cy="675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4406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1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7" dur="500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3" grpId="0" animBg="1"/>
      <p:bldP spid="12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36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473200"/>
            <a:ext cx="8137583" cy="1858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47750"/>
            <a:ext cx="3305894" cy="1851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502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>
            <a:spLocks noGrp="1"/>
          </p:cNvSpPr>
          <p:nvPr>
            <p:ph type="title"/>
          </p:nvPr>
        </p:nvSpPr>
        <p:spPr>
          <a:xfrm>
            <a:off x="543790" y="-281709"/>
            <a:ext cx="6619009" cy="1346200"/>
          </a:xfrm>
        </p:spPr>
        <p:txBody>
          <a:bodyPr>
            <a:noAutofit/>
          </a:bodyPr>
          <a:lstStyle/>
          <a:p>
            <a:pPr algn="just"/>
            <a:r>
              <a:rPr lang="en-US" sz="3200" smtClean="0">
                <a:latin typeface="Arial" pitchFamily="34" charset="0"/>
                <a:cs typeface="Arial" pitchFamily="34" charset="0"/>
              </a:rPr>
              <a:t>Tính</a:t>
            </a:r>
            <a:endParaRPr lang="en-U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52944" y="114300"/>
            <a:ext cx="533400" cy="533400"/>
          </a:xfrm>
          <a:prstGeom prst="ellipse">
            <a:avLst/>
          </a:prstGeom>
          <a:solidFill>
            <a:srgbClr val="00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1</a:t>
            </a:r>
            <a:endParaRPr lang="en-US" sz="32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71600" y="1252511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24</a:t>
            </a:r>
            <a:endParaRPr lang="en-US" sz="54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4800" y="1252511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60</a:t>
            </a:r>
            <a:endParaRPr lang="en-US" sz="54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81800" y="1252511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82</a:t>
            </a:r>
            <a:endParaRPr lang="en-US" sz="54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55174" y="2148185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54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98374" y="2148185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54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65374" y="2148185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418" y="1698914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560618" y="1698914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en-US" sz="54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27618" y="1698914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en-US" sz="54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103418" y="1171745"/>
            <a:ext cx="0" cy="2690417"/>
          </a:xfrm>
          <a:prstGeom prst="line">
            <a:avLst/>
          </a:prstGeom>
          <a:ln w="19050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791200" y="1171745"/>
            <a:ext cx="0" cy="2690417"/>
          </a:xfrm>
          <a:prstGeom prst="line">
            <a:avLst/>
          </a:prstGeom>
          <a:ln w="19050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143000" y="2952750"/>
            <a:ext cx="12954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886200" y="2952750"/>
            <a:ext cx="12954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629400" y="2952750"/>
            <a:ext cx="12954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828831" y="3008061"/>
            <a:ext cx="5963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54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420745" y="2166215"/>
            <a:ext cx="53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54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433212" y="2998992"/>
            <a:ext cx="5963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54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80609" y="2145317"/>
            <a:ext cx="53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540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67288" y="3008061"/>
            <a:ext cx="53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540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199459" y="2998992"/>
            <a:ext cx="53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540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72821" y="2145154"/>
            <a:ext cx="53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540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315200" y="2980406"/>
            <a:ext cx="53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540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928521" y="2980406"/>
            <a:ext cx="53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540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437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4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40423" y="369887"/>
            <a:ext cx="533400" cy="533400"/>
          </a:xfrm>
          <a:prstGeom prst="ellipse">
            <a:avLst/>
          </a:prstGeom>
          <a:solidFill>
            <a:srgbClr val="00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2</a:t>
            </a:r>
            <a:endParaRPr lang="en-US" sz="32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sp>
        <p:nvSpPr>
          <p:cNvPr id="3" name="Title 4"/>
          <p:cNvSpPr txBox="1">
            <a:spLocks/>
          </p:cNvSpPr>
          <p:nvPr/>
        </p:nvSpPr>
        <p:spPr>
          <a:xfrm>
            <a:off x="640486" y="234950"/>
            <a:ext cx="629371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800" smtClean="0">
                <a:latin typeface="Arial" pitchFamily="34" charset="0"/>
                <a:cs typeface="Arial" pitchFamily="34" charset="0"/>
              </a:rPr>
              <a:t>Đặt tính rồi tính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762000" y="1200150"/>
            <a:ext cx="2240687" cy="762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+  8</a:t>
            </a:r>
            <a:endParaRPr lang="en-US" sz="40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356008" y="1207077"/>
            <a:ext cx="2206592" cy="762000"/>
          </a:xfrm>
          <a:prstGeom prst="roundRect">
            <a:avLst/>
          </a:prstGeom>
          <a:solidFill>
            <a:srgbClr val="FFD0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71 +  5</a:t>
            </a:r>
            <a:endParaRPr lang="en-US" sz="40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813857" y="1207077"/>
            <a:ext cx="2339543" cy="762000"/>
          </a:xfrm>
          <a:prstGeom prst="roundRect">
            <a:avLst/>
          </a:prstGeom>
          <a:solidFill>
            <a:srgbClr val="A6D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94 +  4</a:t>
            </a:r>
            <a:endParaRPr lang="en-US" sz="40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65266" y="1236036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40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72000" y="1226327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40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077627" y="1245577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40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508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762000" y="-1070"/>
            <a:ext cx="7162800" cy="5408975"/>
            <a:chOff x="762000" y="-1070"/>
            <a:chExt cx="7162800" cy="5408975"/>
          </a:xfrm>
        </p:grpSpPr>
        <p:grpSp>
          <p:nvGrpSpPr>
            <p:cNvPr id="4" name="Group 3"/>
            <p:cNvGrpSpPr/>
            <p:nvPr/>
          </p:nvGrpSpPr>
          <p:grpSpPr>
            <a:xfrm>
              <a:off x="762000" y="-1070"/>
              <a:ext cx="7162800" cy="2720939"/>
              <a:chOff x="138545" y="742949"/>
              <a:chExt cx="8929255" cy="3857188"/>
            </a:xfrm>
          </p:grpSpPr>
          <p:pic>
            <p:nvPicPr>
              <p:cNvPr id="10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" t="6101" r="3489" b="-79"/>
              <a:stretch/>
            </p:blipFill>
            <p:spPr bwMode="auto">
              <a:xfrm>
                <a:off x="138545" y="742949"/>
                <a:ext cx="7678412" cy="1946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1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" t="6018" r="83754" b="-80"/>
              <a:stretch/>
            </p:blipFill>
            <p:spPr bwMode="auto">
              <a:xfrm>
                <a:off x="7775392" y="742950"/>
                <a:ext cx="1292408" cy="19480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2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" t="8367" r="3489" b="-80"/>
              <a:stretch/>
            </p:blipFill>
            <p:spPr bwMode="auto">
              <a:xfrm>
                <a:off x="138545" y="2700735"/>
                <a:ext cx="7678412" cy="1899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3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" t="9247" r="83754" b="-79"/>
              <a:stretch/>
            </p:blipFill>
            <p:spPr bwMode="auto">
              <a:xfrm>
                <a:off x="7775392" y="2714590"/>
                <a:ext cx="1292408" cy="1881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grpSp>
          <p:nvGrpSpPr>
            <p:cNvPr id="5" name="Group 4"/>
            <p:cNvGrpSpPr/>
            <p:nvPr/>
          </p:nvGrpSpPr>
          <p:grpSpPr>
            <a:xfrm>
              <a:off x="762000" y="2686966"/>
              <a:ext cx="7162800" cy="2720939"/>
              <a:chOff x="138545" y="742949"/>
              <a:chExt cx="8929255" cy="3857188"/>
            </a:xfrm>
          </p:grpSpPr>
          <p:pic>
            <p:nvPicPr>
              <p:cNvPr id="6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" t="6101" r="3489" b="-79"/>
              <a:stretch/>
            </p:blipFill>
            <p:spPr bwMode="auto">
              <a:xfrm>
                <a:off x="138545" y="742949"/>
                <a:ext cx="7678412" cy="1946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7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" t="6018" r="83754" b="-80"/>
              <a:stretch/>
            </p:blipFill>
            <p:spPr bwMode="auto">
              <a:xfrm>
                <a:off x="7775392" y="742950"/>
                <a:ext cx="1292408" cy="19480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8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" t="8367" r="3489" b="-80"/>
              <a:stretch/>
            </p:blipFill>
            <p:spPr bwMode="auto">
              <a:xfrm>
                <a:off x="138545" y="2700735"/>
                <a:ext cx="7678412" cy="1899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9" name="Picture 2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" t="9247" r="83754" b="-79"/>
              <a:stretch/>
            </p:blipFill>
            <p:spPr bwMode="auto">
              <a:xfrm>
                <a:off x="7775392" y="2714590"/>
                <a:ext cx="1292408" cy="1881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sp>
        <p:nvSpPr>
          <p:cNvPr id="14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38199" y="2285895"/>
            <a:ext cx="30479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2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9</a:t>
            </a:r>
            <a:endParaRPr lang="en-US" altLang="en-US" sz="220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0596" y="150482"/>
            <a:ext cx="1307297" cy="65647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5455" y="133350"/>
            <a:ext cx="776154" cy="66663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3916" y="138516"/>
            <a:ext cx="1165835" cy="671743"/>
          </a:xfrm>
          <a:prstGeom prst="rect">
            <a:avLst/>
          </a:prstGeom>
        </p:spPr>
      </p:pic>
      <p:sp>
        <p:nvSpPr>
          <p:cNvPr id="18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1780" y="128876"/>
            <a:ext cx="456186" cy="57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11</a:t>
            </a:r>
            <a:r>
              <a:rPr lang="en-US" altLang="en-US" sz="315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endParaRPr lang="en-US" altLang="en-US" sz="315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6978" y="128888"/>
            <a:ext cx="456186" cy="57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3</a:t>
            </a:r>
            <a:r>
              <a:rPr lang="en-US" altLang="en-US" sz="315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endParaRPr lang="en-US" altLang="en-US" sz="315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4324" y="215315"/>
            <a:ext cx="91130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2022</a:t>
            </a:r>
            <a:endParaRPr lang="en-US" altLang="en-US" sz="220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9834" y="101578"/>
            <a:ext cx="33787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44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-</a:t>
            </a:r>
            <a:endParaRPr lang="en-US" altLang="en-US" sz="440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1424" y="120679"/>
            <a:ext cx="33787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44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-</a:t>
            </a:r>
            <a:endParaRPr lang="en-US" altLang="en-US" sz="440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14608" y="153898"/>
            <a:ext cx="938866" cy="638679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4822" y="596708"/>
            <a:ext cx="776154" cy="66663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93938" y="623545"/>
            <a:ext cx="1049620" cy="59136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89768" y="1073463"/>
            <a:ext cx="676715" cy="59136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04592" y="1066512"/>
            <a:ext cx="1076164" cy="59136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940931" y="1063042"/>
            <a:ext cx="1134795" cy="591363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856709" y="1066095"/>
            <a:ext cx="702031" cy="591363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361300" y="1064873"/>
            <a:ext cx="696350" cy="591363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808322" y="1063938"/>
            <a:ext cx="1008004" cy="591363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432459" y="1064752"/>
            <a:ext cx="1089213" cy="591363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297812" y="1069561"/>
            <a:ext cx="702031" cy="591363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718991" y="1068339"/>
            <a:ext cx="937127" cy="591363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437231" y="1068185"/>
            <a:ext cx="702031" cy="591363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931619" y="1068603"/>
            <a:ext cx="696350" cy="591363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12413" y="1527399"/>
            <a:ext cx="1112149" cy="591363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365504" y="1519931"/>
            <a:ext cx="1089213" cy="591363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209800" y="1524740"/>
            <a:ext cx="702031" cy="591363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03593" y="1966217"/>
            <a:ext cx="536494" cy="591363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066054" y="2403460"/>
            <a:ext cx="723065" cy="591363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114139" y="2854257"/>
            <a:ext cx="621846" cy="591363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80185" y="2643966"/>
            <a:ext cx="512108" cy="591363"/>
          </a:xfrm>
          <a:prstGeom prst="rect">
            <a:avLst/>
          </a:prstGeom>
        </p:spPr>
      </p:pic>
      <p:cxnSp>
        <p:nvCxnSpPr>
          <p:cNvPr id="47" name="Straight Connector 46"/>
          <p:cNvCxnSpPr/>
          <p:nvPr/>
        </p:nvCxnSpPr>
        <p:spPr>
          <a:xfrm>
            <a:off x="1101211" y="3279751"/>
            <a:ext cx="679501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Picture 48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2588374" y="2413084"/>
            <a:ext cx="693841" cy="591363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637307" y="2855099"/>
            <a:ext cx="634039" cy="591363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2411341" y="2642439"/>
            <a:ext cx="512108" cy="591363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4159710" y="2412013"/>
            <a:ext cx="658425" cy="591363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4164015" y="2855098"/>
            <a:ext cx="646232" cy="591363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3941857" y="2633555"/>
            <a:ext cx="512108" cy="591363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257358" y="3306165"/>
            <a:ext cx="506012" cy="591363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1145629" y="3305073"/>
            <a:ext cx="432854" cy="591363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2752036" y="3296838"/>
            <a:ext cx="487722" cy="591363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2623738" y="3306532"/>
            <a:ext cx="475529" cy="591363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4304846" y="3297796"/>
            <a:ext cx="475529" cy="591363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4150806" y="3314698"/>
            <a:ext cx="487722" cy="591363"/>
          </a:xfrm>
          <a:prstGeom prst="rect">
            <a:avLst/>
          </a:prstGeom>
        </p:spPr>
      </p:pic>
      <p:cxnSp>
        <p:nvCxnSpPr>
          <p:cNvPr id="62" name="Straight Connector 61"/>
          <p:cNvCxnSpPr/>
          <p:nvPr/>
        </p:nvCxnSpPr>
        <p:spPr>
          <a:xfrm>
            <a:off x="2637307" y="3279120"/>
            <a:ext cx="679501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169335" y="3266166"/>
            <a:ext cx="679501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11">
            <a:extLst>
              <a:ext uri="{FF2B5EF4-FFF2-40B4-BE49-F238E27FC236}">
                <a16:creationId xmlns:a16="http://schemas.microsoft.com/office/drawing/2014/main" id="{243B69F1-7102-4478-B308-223FBA0A1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140" y="1913485"/>
            <a:ext cx="33787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440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-</a:t>
            </a:r>
            <a:endParaRPr lang="en-US" altLang="en-US" sz="440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6" name="Picture 65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1208188" y="1968027"/>
            <a:ext cx="993734" cy="59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767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6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ed Rectangle 25"/>
          <p:cNvSpPr/>
          <p:nvPr/>
        </p:nvSpPr>
        <p:spPr>
          <a:xfrm>
            <a:off x="4953000" y="2896516"/>
            <a:ext cx="2895600" cy="1025984"/>
          </a:xfrm>
          <a:prstGeom prst="roundRect">
            <a:avLst/>
          </a:prstGeom>
          <a:solidFill>
            <a:srgbClr val="E7F5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4953000" y="4074893"/>
            <a:ext cx="2895600" cy="1025984"/>
          </a:xfrm>
          <a:prstGeom prst="roundRect">
            <a:avLst/>
          </a:prstGeom>
          <a:solidFill>
            <a:srgbClr val="E7F5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4953000" y="1747167"/>
            <a:ext cx="2895600" cy="1025984"/>
          </a:xfrm>
          <a:prstGeom prst="roundRect">
            <a:avLst/>
          </a:prstGeom>
          <a:solidFill>
            <a:srgbClr val="E7F5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4953000" y="597818"/>
            <a:ext cx="2895600" cy="1025984"/>
          </a:xfrm>
          <a:prstGeom prst="roundRect">
            <a:avLst/>
          </a:prstGeom>
          <a:solidFill>
            <a:srgbClr val="E7F5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1066800" y="2867481"/>
            <a:ext cx="2895600" cy="1025984"/>
          </a:xfrm>
          <a:prstGeom prst="roundRect">
            <a:avLst/>
          </a:prstGeom>
          <a:solidFill>
            <a:srgbClr val="FFDC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1066800" y="4045858"/>
            <a:ext cx="2895600" cy="1025984"/>
          </a:xfrm>
          <a:prstGeom prst="roundRect">
            <a:avLst/>
          </a:prstGeom>
          <a:solidFill>
            <a:srgbClr val="FFDC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066800" y="1718132"/>
            <a:ext cx="2895600" cy="1025984"/>
          </a:xfrm>
          <a:prstGeom prst="roundRect">
            <a:avLst/>
          </a:prstGeom>
          <a:solidFill>
            <a:srgbClr val="FFDC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066800" y="568783"/>
            <a:ext cx="2895600" cy="1025984"/>
          </a:xfrm>
          <a:prstGeom prst="roundRect">
            <a:avLst/>
          </a:prstGeom>
          <a:solidFill>
            <a:srgbClr val="FFDC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87898"/>
            <a:ext cx="5867400" cy="4694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4"/>
          <p:cNvSpPr txBox="1">
            <a:spLocks/>
          </p:cNvSpPr>
          <p:nvPr/>
        </p:nvSpPr>
        <p:spPr>
          <a:xfrm>
            <a:off x="567916" y="-172271"/>
            <a:ext cx="797011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800" smtClean="0">
                <a:latin typeface="Arial" pitchFamily="34" charset="0"/>
                <a:cs typeface="Arial" pitchFamily="34" charset="0"/>
              </a:rPr>
              <a:t>Tính rồi tìm thức ăn cho mỗi con vật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4067175" y="1028700"/>
            <a:ext cx="771525" cy="1181100"/>
          </a:xfrm>
          <a:custGeom>
            <a:avLst/>
            <a:gdLst>
              <a:gd name="connsiteX0" fmla="*/ 0 w 771525"/>
              <a:gd name="connsiteY0" fmla="*/ 0 h 1181100"/>
              <a:gd name="connsiteX1" fmla="*/ 400050 w 771525"/>
              <a:gd name="connsiteY1" fmla="*/ 285750 h 1181100"/>
              <a:gd name="connsiteX2" fmla="*/ 428625 w 771525"/>
              <a:gd name="connsiteY2" fmla="*/ 895350 h 1181100"/>
              <a:gd name="connsiteX3" fmla="*/ 771525 w 771525"/>
              <a:gd name="connsiteY3" fmla="*/ 1181100 h 118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1525" h="1181100">
                <a:moveTo>
                  <a:pt x="0" y="0"/>
                </a:moveTo>
                <a:cubicBezTo>
                  <a:pt x="164306" y="68262"/>
                  <a:pt x="328612" y="136525"/>
                  <a:pt x="400050" y="285750"/>
                </a:cubicBezTo>
                <a:cubicBezTo>
                  <a:pt x="471488" y="434975"/>
                  <a:pt x="366713" y="746125"/>
                  <a:pt x="428625" y="895350"/>
                </a:cubicBezTo>
                <a:cubicBezTo>
                  <a:pt x="490537" y="1044575"/>
                  <a:pt x="631031" y="1112837"/>
                  <a:pt x="771525" y="1181100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086225" y="2200275"/>
            <a:ext cx="771525" cy="2371725"/>
          </a:xfrm>
          <a:custGeom>
            <a:avLst/>
            <a:gdLst>
              <a:gd name="connsiteX0" fmla="*/ 0 w 771525"/>
              <a:gd name="connsiteY0" fmla="*/ 0 h 2371725"/>
              <a:gd name="connsiteX1" fmla="*/ 304800 w 771525"/>
              <a:gd name="connsiteY1" fmla="*/ 133350 h 2371725"/>
              <a:gd name="connsiteX2" fmla="*/ 361950 w 771525"/>
              <a:gd name="connsiteY2" fmla="*/ 790575 h 2371725"/>
              <a:gd name="connsiteX3" fmla="*/ 352425 w 771525"/>
              <a:gd name="connsiteY3" fmla="*/ 1733550 h 2371725"/>
              <a:gd name="connsiteX4" fmla="*/ 352425 w 771525"/>
              <a:gd name="connsiteY4" fmla="*/ 2143125 h 2371725"/>
              <a:gd name="connsiteX5" fmla="*/ 771525 w 771525"/>
              <a:gd name="connsiteY5" fmla="*/ 2371725 h 2371725"/>
              <a:gd name="connsiteX0" fmla="*/ 0 w 771525"/>
              <a:gd name="connsiteY0" fmla="*/ 0 h 2371725"/>
              <a:gd name="connsiteX1" fmla="*/ 304800 w 771525"/>
              <a:gd name="connsiteY1" fmla="*/ 133350 h 2371725"/>
              <a:gd name="connsiteX2" fmla="*/ 361950 w 771525"/>
              <a:gd name="connsiteY2" fmla="*/ 790575 h 2371725"/>
              <a:gd name="connsiteX3" fmla="*/ 352425 w 771525"/>
              <a:gd name="connsiteY3" fmla="*/ 1733550 h 2371725"/>
              <a:gd name="connsiteX4" fmla="*/ 352425 w 771525"/>
              <a:gd name="connsiteY4" fmla="*/ 2143125 h 2371725"/>
              <a:gd name="connsiteX5" fmla="*/ 771525 w 771525"/>
              <a:gd name="connsiteY5" fmla="*/ 2371725 h 2371725"/>
              <a:gd name="connsiteX0" fmla="*/ 0 w 771525"/>
              <a:gd name="connsiteY0" fmla="*/ 0 h 2371725"/>
              <a:gd name="connsiteX1" fmla="*/ 304800 w 771525"/>
              <a:gd name="connsiteY1" fmla="*/ 133350 h 2371725"/>
              <a:gd name="connsiteX2" fmla="*/ 361950 w 771525"/>
              <a:gd name="connsiteY2" fmla="*/ 790575 h 2371725"/>
              <a:gd name="connsiteX3" fmla="*/ 352425 w 771525"/>
              <a:gd name="connsiteY3" fmla="*/ 1733550 h 2371725"/>
              <a:gd name="connsiteX4" fmla="*/ 352425 w 771525"/>
              <a:gd name="connsiteY4" fmla="*/ 2143125 h 2371725"/>
              <a:gd name="connsiteX5" fmla="*/ 771525 w 771525"/>
              <a:gd name="connsiteY5" fmla="*/ 2371725 h 2371725"/>
              <a:gd name="connsiteX0" fmla="*/ 0 w 771525"/>
              <a:gd name="connsiteY0" fmla="*/ 0 h 2371725"/>
              <a:gd name="connsiteX1" fmla="*/ 304800 w 771525"/>
              <a:gd name="connsiteY1" fmla="*/ 133350 h 2371725"/>
              <a:gd name="connsiteX2" fmla="*/ 361950 w 771525"/>
              <a:gd name="connsiteY2" fmla="*/ 790575 h 2371725"/>
              <a:gd name="connsiteX3" fmla="*/ 352425 w 771525"/>
              <a:gd name="connsiteY3" fmla="*/ 1733550 h 2371725"/>
              <a:gd name="connsiteX4" fmla="*/ 352425 w 771525"/>
              <a:gd name="connsiteY4" fmla="*/ 2143125 h 2371725"/>
              <a:gd name="connsiteX5" fmla="*/ 771525 w 771525"/>
              <a:gd name="connsiteY5" fmla="*/ 2371725 h 2371725"/>
              <a:gd name="connsiteX0" fmla="*/ 0 w 771525"/>
              <a:gd name="connsiteY0" fmla="*/ 0 h 2371725"/>
              <a:gd name="connsiteX1" fmla="*/ 304800 w 771525"/>
              <a:gd name="connsiteY1" fmla="*/ 133350 h 2371725"/>
              <a:gd name="connsiteX2" fmla="*/ 361950 w 771525"/>
              <a:gd name="connsiteY2" fmla="*/ 790575 h 2371725"/>
              <a:gd name="connsiteX3" fmla="*/ 352425 w 771525"/>
              <a:gd name="connsiteY3" fmla="*/ 1733550 h 2371725"/>
              <a:gd name="connsiteX4" fmla="*/ 352425 w 771525"/>
              <a:gd name="connsiteY4" fmla="*/ 2143125 h 2371725"/>
              <a:gd name="connsiteX5" fmla="*/ 771525 w 771525"/>
              <a:gd name="connsiteY5" fmla="*/ 2371725 h 2371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1525" h="2371725">
                <a:moveTo>
                  <a:pt x="0" y="0"/>
                </a:moveTo>
                <a:cubicBezTo>
                  <a:pt x="122237" y="794"/>
                  <a:pt x="244475" y="1588"/>
                  <a:pt x="304800" y="133350"/>
                </a:cubicBezTo>
                <a:cubicBezTo>
                  <a:pt x="365125" y="265113"/>
                  <a:pt x="354013" y="523875"/>
                  <a:pt x="361950" y="790575"/>
                </a:cubicBezTo>
                <a:cubicBezTo>
                  <a:pt x="369887" y="1057275"/>
                  <a:pt x="354012" y="1508125"/>
                  <a:pt x="352425" y="1733550"/>
                </a:cubicBezTo>
                <a:cubicBezTo>
                  <a:pt x="350838" y="1958975"/>
                  <a:pt x="320675" y="2013903"/>
                  <a:pt x="352425" y="2143125"/>
                </a:cubicBezTo>
                <a:cubicBezTo>
                  <a:pt x="384175" y="2272347"/>
                  <a:pt x="596900" y="2310606"/>
                  <a:pt x="771525" y="2371725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091940" y="1082041"/>
            <a:ext cx="762000" cy="2412518"/>
          </a:xfrm>
          <a:custGeom>
            <a:avLst/>
            <a:gdLst>
              <a:gd name="connsiteX0" fmla="*/ 0 w 762000"/>
              <a:gd name="connsiteY0" fmla="*/ 2369820 h 2405445"/>
              <a:gd name="connsiteX1" fmla="*/ 243840 w 762000"/>
              <a:gd name="connsiteY1" fmla="*/ 2316480 h 2405445"/>
              <a:gd name="connsiteX2" fmla="*/ 403860 w 762000"/>
              <a:gd name="connsiteY2" fmla="*/ 1600200 h 2405445"/>
              <a:gd name="connsiteX3" fmla="*/ 525780 w 762000"/>
              <a:gd name="connsiteY3" fmla="*/ 579120 h 2405445"/>
              <a:gd name="connsiteX4" fmla="*/ 601980 w 762000"/>
              <a:gd name="connsiteY4" fmla="*/ 121920 h 2405445"/>
              <a:gd name="connsiteX5" fmla="*/ 762000 w 762000"/>
              <a:gd name="connsiteY5" fmla="*/ 0 h 2405445"/>
              <a:gd name="connsiteX0" fmla="*/ 0 w 762000"/>
              <a:gd name="connsiteY0" fmla="*/ 2407920 h 2430974"/>
              <a:gd name="connsiteX1" fmla="*/ 243840 w 762000"/>
              <a:gd name="connsiteY1" fmla="*/ 2316480 h 2430974"/>
              <a:gd name="connsiteX2" fmla="*/ 403860 w 762000"/>
              <a:gd name="connsiteY2" fmla="*/ 1600200 h 2430974"/>
              <a:gd name="connsiteX3" fmla="*/ 525780 w 762000"/>
              <a:gd name="connsiteY3" fmla="*/ 579120 h 2430974"/>
              <a:gd name="connsiteX4" fmla="*/ 601980 w 762000"/>
              <a:gd name="connsiteY4" fmla="*/ 121920 h 2430974"/>
              <a:gd name="connsiteX5" fmla="*/ 762000 w 762000"/>
              <a:gd name="connsiteY5" fmla="*/ 0 h 2430974"/>
              <a:gd name="connsiteX0" fmla="*/ 0 w 762000"/>
              <a:gd name="connsiteY0" fmla="*/ 2407920 h 2424252"/>
              <a:gd name="connsiteX1" fmla="*/ 243840 w 762000"/>
              <a:gd name="connsiteY1" fmla="*/ 2316480 h 2424252"/>
              <a:gd name="connsiteX2" fmla="*/ 403860 w 762000"/>
              <a:gd name="connsiteY2" fmla="*/ 1600200 h 2424252"/>
              <a:gd name="connsiteX3" fmla="*/ 525780 w 762000"/>
              <a:gd name="connsiteY3" fmla="*/ 579120 h 2424252"/>
              <a:gd name="connsiteX4" fmla="*/ 601980 w 762000"/>
              <a:gd name="connsiteY4" fmla="*/ 121920 h 2424252"/>
              <a:gd name="connsiteX5" fmla="*/ 762000 w 762000"/>
              <a:gd name="connsiteY5" fmla="*/ 0 h 2424252"/>
              <a:gd name="connsiteX0" fmla="*/ 0 w 762000"/>
              <a:gd name="connsiteY0" fmla="*/ 2407920 h 2412518"/>
              <a:gd name="connsiteX1" fmla="*/ 243840 w 762000"/>
              <a:gd name="connsiteY1" fmla="*/ 2316480 h 2412518"/>
              <a:gd name="connsiteX2" fmla="*/ 403860 w 762000"/>
              <a:gd name="connsiteY2" fmla="*/ 1600200 h 2412518"/>
              <a:gd name="connsiteX3" fmla="*/ 525780 w 762000"/>
              <a:gd name="connsiteY3" fmla="*/ 579120 h 2412518"/>
              <a:gd name="connsiteX4" fmla="*/ 601980 w 762000"/>
              <a:gd name="connsiteY4" fmla="*/ 121920 h 2412518"/>
              <a:gd name="connsiteX5" fmla="*/ 762000 w 762000"/>
              <a:gd name="connsiteY5" fmla="*/ 0 h 2412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2000" h="2412518">
                <a:moveTo>
                  <a:pt x="0" y="2407920"/>
                </a:moveTo>
                <a:cubicBezTo>
                  <a:pt x="111125" y="2430145"/>
                  <a:pt x="207010" y="2367280"/>
                  <a:pt x="243840" y="2316480"/>
                </a:cubicBezTo>
                <a:cubicBezTo>
                  <a:pt x="280670" y="2265680"/>
                  <a:pt x="356870" y="1889760"/>
                  <a:pt x="403860" y="1600200"/>
                </a:cubicBezTo>
                <a:cubicBezTo>
                  <a:pt x="450850" y="1310640"/>
                  <a:pt x="492760" y="825500"/>
                  <a:pt x="525780" y="579120"/>
                </a:cubicBezTo>
                <a:cubicBezTo>
                  <a:pt x="558800" y="332740"/>
                  <a:pt x="562610" y="218440"/>
                  <a:pt x="601980" y="121920"/>
                </a:cubicBezTo>
                <a:cubicBezTo>
                  <a:pt x="641350" y="25400"/>
                  <a:pt x="701675" y="12700"/>
                  <a:pt x="762000" y="0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061460" y="3467100"/>
            <a:ext cx="754380" cy="1104900"/>
          </a:xfrm>
          <a:custGeom>
            <a:avLst/>
            <a:gdLst>
              <a:gd name="connsiteX0" fmla="*/ 0 w 754380"/>
              <a:gd name="connsiteY0" fmla="*/ 1104900 h 1104900"/>
              <a:gd name="connsiteX1" fmla="*/ 754380 w 754380"/>
              <a:gd name="connsiteY1" fmla="*/ 0 h 110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54380" h="1104900">
                <a:moveTo>
                  <a:pt x="0" y="1104900"/>
                </a:moveTo>
                <a:lnTo>
                  <a:pt x="754380" y="0"/>
                </a:ln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4516" y="35382"/>
            <a:ext cx="533400" cy="533400"/>
          </a:xfrm>
          <a:prstGeom prst="ellipse">
            <a:avLst/>
          </a:prstGeom>
          <a:solidFill>
            <a:srgbClr val="00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3</a:t>
            </a:r>
            <a:endParaRPr lang="en-US" sz="32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19199" y="862692"/>
            <a:ext cx="1570269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40 + </a:t>
            </a:r>
            <a:r>
              <a:rPr lang="en-US" sz="32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9</a:t>
            </a:r>
            <a:endParaRPr lang="en-US" sz="32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219200" y="2005692"/>
            <a:ext cx="1570268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76 + </a:t>
            </a:r>
            <a:r>
              <a:rPr lang="en-US" sz="32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</a:t>
            </a:r>
            <a:endParaRPr lang="en-US" sz="32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19200" y="3177720"/>
            <a:ext cx="1570268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90 </a:t>
            </a:r>
            <a:r>
              <a:rPr lang="en-US" sz="32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 </a:t>
            </a:r>
            <a:r>
              <a:rPr lang="en-US" sz="32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32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48228" y="4313466"/>
            <a:ext cx="1590401" cy="53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25 </a:t>
            </a:r>
            <a:r>
              <a:rPr lang="en-US" sz="32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 </a:t>
            </a:r>
            <a:r>
              <a:rPr lang="en-US" sz="32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32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Hexagon 7"/>
          <p:cNvSpPr/>
          <p:nvPr/>
        </p:nvSpPr>
        <p:spPr>
          <a:xfrm>
            <a:off x="6553200" y="715002"/>
            <a:ext cx="914400" cy="788276"/>
          </a:xfrm>
          <a:prstGeom prst="hexagon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98</a:t>
            </a:r>
            <a:endParaRPr lang="en-US" sz="28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Hexagon 29"/>
          <p:cNvSpPr/>
          <p:nvPr/>
        </p:nvSpPr>
        <p:spPr>
          <a:xfrm>
            <a:off x="6604000" y="1836986"/>
            <a:ext cx="914400" cy="788276"/>
          </a:xfrm>
          <a:prstGeom prst="hexagon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49</a:t>
            </a:r>
            <a:endParaRPr lang="en-US" sz="28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Hexagon 30"/>
          <p:cNvSpPr/>
          <p:nvPr/>
        </p:nvSpPr>
        <p:spPr>
          <a:xfrm>
            <a:off x="6604000" y="3050282"/>
            <a:ext cx="914400" cy="788276"/>
          </a:xfrm>
          <a:prstGeom prst="hexagon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26</a:t>
            </a:r>
            <a:endParaRPr lang="en-US" sz="28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Hexagon 31"/>
          <p:cNvSpPr/>
          <p:nvPr/>
        </p:nvSpPr>
        <p:spPr>
          <a:xfrm>
            <a:off x="6604000" y="4263578"/>
            <a:ext cx="914400" cy="788276"/>
          </a:xfrm>
          <a:prstGeom prst="hexagon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78</a:t>
            </a:r>
            <a:endParaRPr lang="en-US" sz="28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299" y="993039"/>
            <a:ext cx="132434" cy="132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299" y="2134058"/>
            <a:ext cx="132434" cy="132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299" y="3403400"/>
            <a:ext cx="132434" cy="132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299" y="4505783"/>
            <a:ext cx="132434" cy="132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483" y="993039"/>
            <a:ext cx="132434" cy="132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483" y="2134058"/>
            <a:ext cx="132434" cy="132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483" y="3390700"/>
            <a:ext cx="132434" cy="132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483" y="4505783"/>
            <a:ext cx="132434" cy="132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2017643" y="833085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32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674744" y="1243399"/>
            <a:ext cx="687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49</a:t>
            </a:r>
            <a:endParaRPr lang="en-US" sz="32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970414" y="1982743"/>
            <a:ext cx="687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32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656779" y="2398495"/>
            <a:ext cx="687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78</a:t>
            </a:r>
            <a:endParaRPr lang="en-US" sz="32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959039" y="3152032"/>
            <a:ext cx="687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32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634361" y="3522749"/>
            <a:ext cx="687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98</a:t>
            </a:r>
            <a:endParaRPr lang="en-US" sz="32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009775" y="4281161"/>
            <a:ext cx="687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32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723335" y="4579210"/>
            <a:ext cx="687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26</a:t>
            </a:r>
            <a:endParaRPr lang="en-US" sz="32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992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1739</TotalTime>
  <Words>293</Words>
  <Application>Microsoft Office PowerPoint</Application>
  <PresentationFormat>On-screen Show (16:9)</PresentationFormat>
  <Paragraphs>109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.VnArial</vt:lpstr>
      <vt:lpstr>Arial</vt:lpstr>
      <vt:lpstr>Calibri</vt:lpstr>
      <vt:lpstr>HP001 4 hàng</vt:lpstr>
      <vt:lpstr>Times New Roman</vt:lpstr>
      <vt:lpstr>Office Theme</vt:lpstr>
      <vt:lpstr>PowerPoint Presentation</vt:lpstr>
      <vt:lpstr>Chủ đề 8</vt:lpstr>
      <vt:lpstr>PowerPoint Presentation</vt:lpstr>
      <vt:lpstr>PowerPoint Presentation</vt:lpstr>
      <vt:lpstr>PowerPoint Presentation</vt:lpstr>
      <vt:lpstr>Tính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TOÁN</dc:title>
  <dc:creator>PC</dc:creator>
  <cp:lastModifiedBy>PC</cp:lastModifiedBy>
  <cp:revision>218</cp:revision>
  <dcterms:created xsi:type="dcterms:W3CDTF">2021-01-09T02:19:28Z</dcterms:created>
  <dcterms:modified xsi:type="dcterms:W3CDTF">2022-03-10T15:33:47Z</dcterms:modified>
</cp:coreProperties>
</file>