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7" r:id="rId3"/>
    <p:sldId id="308" r:id="rId4"/>
    <p:sldId id="290" r:id="rId5"/>
    <p:sldId id="309" r:id="rId6"/>
    <p:sldId id="310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5059-B856-4F45-8151-A0112D492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A599B-B38A-4FEF-BBB4-9DFF2E257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57F96-11DC-4CE9-9145-827DCE34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0D2BD-F719-456C-A4E1-46053CC3E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19490-9B61-4A20-9C06-921F87ED1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7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B9CDE-4314-424C-AE91-27FB09A2C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72BFB-F967-4EC1-AC5C-D9B453B73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BE531-8A89-4E5D-98D8-B4985059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6E991-C8CD-4131-BA01-3333021D8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3B12D-6DF3-4722-974D-43D37D8B0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3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AA653A-43F6-47B0-8B2A-0BD021224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8881D-8000-4DDE-B268-FAC70EA2B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14A35-BF5D-41C4-A128-6FA2F1980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2DC17-A705-4B97-B1FA-61A10F63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4E691-CE87-4DA4-8071-361E9B1B3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94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64D40CE-B9CE-4E8F-8611-731A27408C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AA58F-E785-4783-BE06-C69D44055970}" type="datetimeFigureOut">
              <a:rPr lang="en-US" altLang="en-US"/>
              <a:pPr>
                <a:defRPr/>
              </a:pPr>
              <a:t>11/25/2020</a:t>
            </a:fld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EF0ED9-2787-4F25-B8B9-78F6492F76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E6ABC2-2EBE-4DF4-BFA0-2A416E4998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7A540-C85F-44D4-89F1-9F4DDB6F07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31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AEBF7-C2B9-4B41-935C-3E6B40372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AC677-A8D8-45F4-A55B-E6398B8F6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4BF7A-C1B5-48E5-BA9A-E43A8C654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1639A-3B28-4BEC-A034-322E647A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3AFB3-FABA-4544-BE03-BC47274F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7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E463F-1C19-46AC-8865-41CD91DE2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1B8C4-637E-49A7-9809-183947D4D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60EBC-FA88-4D61-B50A-470EB03D4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96C15-F743-429F-B6F1-7C9861D78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5A421-5097-44D1-ACD1-2B925D03B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4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4983-7711-4AF0-A7B8-751BA3C6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8D7B0-7AB0-4DBA-9B71-7BB3F4B5C3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038E9-EA40-4BB3-8567-7685101E0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81856-5723-4758-8264-5A4077170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8E237-F663-4502-9A4E-B1A93E256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B88716-77D6-4B23-93B9-F24322020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4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637D1-7236-4EEB-BB41-D2D7119D6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A9CE4-E02F-4A60-B30D-8E985260D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59C732-AF5D-47C7-AD26-2DD9C3F54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38FB9-80EA-4AE5-8A89-2C6FBDED98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D4726C-C031-4A2B-AA15-A94339A51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35F8D3-62E6-4CCC-A5CC-9663E69E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F6A090-4B42-4DA5-8032-8D52896C3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85A587-EA0B-4ABD-8B65-91EC2FCC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1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D21BD-DC71-49F6-86E6-EAC7E3C9B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CD6BB-EC1E-4B72-A853-643213A9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A6ABC-BBB8-4073-AAC3-53C0FAD7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8DA1C-B99E-49B2-B088-4AC93BF8C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7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D8EB35-0524-43C5-8517-84CA60BAD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98ABC-1C6B-40ED-9A5C-C1D212FF2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10D37-6F0B-400A-9DF1-6E4D41298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6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052EF-67AB-40EC-AA5F-6FD7C9A4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BF5F3-1794-417E-9087-E0049A875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10DFA-1AED-440B-BFA3-B6D6C198D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D156EE-FACC-4B7E-B219-759E7916E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B345D-43AF-439F-B8CF-207432AE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3FBF4-FC4D-4F44-9DC7-316318AE0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9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1E91B-E768-4C0C-98E2-383262E5F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A01958-8567-436B-9F5B-4B1A4FB3D8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D5453-AEA6-4DBE-B207-5C1F9EFF7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B0F84-1DB9-42CF-B18B-EAC69176C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6081B-266C-4D8B-9F55-F1494BDEF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3FCCE-EAD7-4044-964B-DCBBE73D0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0FA1F-0AAD-4612-9BC3-07BF8CAD0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6DDD1-3C4C-407C-AA62-1C9EB7C12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06D9F-9BD3-4929-BC40-028EF652B1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C85F9-38DC-4363-BC9C-F391E167B3A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845E2-ABC5-4F88-9612-56FCFD17B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4478C-B922-40D0-8428-5281A873C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6CB9E-60B0-4709-9F1B-6410673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5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Bauernbar">
            <a:extLst>
              <a:ext uri="{FF2B5EF4-FFF2-40B4-BE49-F238E27FC236}">
                <a16:creationId xmlns:a16="http://schemas.microsoft.com/office/drawing/2014/main" id="{71167FF2-B703-457B-87B1-4C35D358E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5591175"/>
            <a:ext cx="6121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0" descr="hoa">
            <a:extLst>
              <a:ext uri="{FF2B5EF4-FFF2-40B4-BE49-F238E27FC236}">
                <a16:creationId xmlns:a16="http://schemas.microsoft.com/office/drawing/2014/main" id="{9DADF886-1097-458A-8524-92FA84F1B3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14801"/>
            <a:ext cx="1295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hoa">
            <a:extLst>
              <a:ext uri="{FF2B5EF4-FFF2-40B4-BE49-F238E27FC236}">
                <a16:creationId xmlns:a16="http://schemas.microsoft.com/office/drawing/2014/main" id="{D4F51291-92B9-42D7-AD8E-3BFCFE01DF8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228600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2" descr="hoa">
            <a:extLst>
              <a:ext uri="{FF2B5EF4-FFF2-40B4-BE49-F238E27FC236}">
                <a16:creationId xmlns:a16="http://schemas.microsoft.com/office/drawing/2014/main" id="{0EC0E1D4-6323-48BA-BC25-355DB4093D3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1" y="581025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3" descr="hoa">
            <a:extLst>
              <a:ext uri="{FF2B5EF4-FFF2-40B4-BE49-F238E27FC236}">
                <a16:creationId xmlns:a16="http://schemas.microsoft.com/office/drawing/2014/main" id="{5EBD5012-85E3-4C37-9A64-2FF77629E4D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71801"/>
            <a:ext cx="1295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4" descr="hoa">
            <a:extLst>
              <a:ext uri="{FF2B5EF4-FFF2-40B4-BE49-F238E27FC236}">
                <a16:creationId xmlns:a16="http://schemas.microsoft.com/office/drawing/2014/main" id="{6CFEB21D-1E8B-4F5B-84BC-4786EB2A1D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1" y="1360488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5" descr="hoa">
            <a:extLst>
              <a:ext uri="{FF2B5EF4-FFF2-40B4-BE49-F238E27FC236}">
                <a16:creationId xmlns:a16="http://schemas.microsoft.com/office/drawing/2014/main" id="{AFFFC8C7-E685-4A6F-B857-6FF6AEDCD3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4267201"/>
            <a:ext cx="1295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6" descr="hoa">
            <a:extLst>
              <a:ext uri="{FF2B5EF4-FFF2-40B4-BE49-F238E27FC236}">
                <a16:creationId xmlns:a16="http://schemas.microsoft.com/office/drawing/2014/main" id="{BFE8440C-5586-45E1-998F-97F81620794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5181601"/>
            <a:ext cx="1295400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7" descr="hoa">
            <a:extLst>
              <a:ext uri="{FF2B5EF4-FFF2-40B4-BE49-F238E27FC236}">
                <a16:creationId xmlns:a16="http://schemas.microsoft.com/office/drawing/2014/main" id="{8026E966-C5E1-4D45-9F22-695C0E11848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1" y="6019800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8" descr="hoa">
            <a:extLst>
              <a:ext uri="{FF2B5EF4-FFF2-40B4-BE49-F238E27FC236}">
                <a16:creationId xmlns:a16="http://schemas.microsoft.com/office/drawing/2014/main" id="{E6A7EEC3-4194-43FF-A155-7D03604526E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1" y="4297363"/>
            <a:ext cx="815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21">
            <a:extLst>
              <a:ext uri="{FF2B5EF4-FFF2-40B4-BE49-F238E27FC236}">
                <a16:creationId xmlns:a16="http://schemas.microsoft.com/office/drawing/2014/main" id="{B6713B74-DB0E-444E-9547-973E535A9B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24600" y="1447800"/>
            <a:ext cx="3962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2061" name="WordArt 22">
            <a:extLst>
              <a:ext uri="{FF2B5EF4-FFF2-40B4-BE49-F238E27FC236}">
                <a16:creationId xmlns:a16="http://schemas.microsoft.com/office/drawing/2014/main" id="{29A7A9E5-966B-48E6-86A4-127E3CA2DD5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2819400"/>
            <a:ext cx="5410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TOÁN GIẢI</a:t>
            </a:r>
          </a:p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BẰNG HAI PHÉP  TÍNH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5">
            <a:extLst>
              <a:ext uri="{FF2B5EF4-FFF2-40B4-BE49-F238E27FC236}">
                <a16:creationId xmlns:a16="http://schemas.microsoft.com/office/drawing/2014/main" id="{93C5D50B-D2C7-46A4-9BB2-810CCF3EA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8120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** Thùng thứ nhất đựng 18 l dầu, thùng thứ hai đựng nhiều hơn thùng thứ nhất 6 l dầu. Hỏi cả hai thùng đựng bao nhiêu lít dầu?</a:t>
            </a:r>
          </a:p>
        </p:txBody>
      </p:sp>
      <p:sp>
        <p:nvSpPr>
          <p:cNvPr id="3075" name="WordArt 7">
            <a:extLst>
              <a:ext uri="{FF2B5EF4-FFF2-40B4-BE49-F238E27FC236}">
                <a16:creationId xmlns:a16="http://schemas.microsoft.com/office/drawing/2014/main" id="{AB36F723-2FFB-4762-843B-5C91372C974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1" y="1143001"/>
            <a:ext cx="4086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675B9AB6-F934-4353-87EE-ADA17ADB7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895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F1EA3E03-FEAD-4FA3-BFF5-9A81EB7D5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267200"/>
            <a:ext cx="18288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2AF7C2AF-40C2-4987-8E00-FCEF319892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257800"/>
            <a:ext cx="27432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>
            <a:extLst>
              <a:ext uri="{FF2B5EF4-FFF2-40B4-BE49-F238E27FC236}">
                <a16:creationId xmlns:a16="http://schemas.microsoft.com/office/drawing/2014/main" id="{64C0EDEF-5E02-4830-81A7-C7BC7ED71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1910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22DAF9B2-DA21-483C-9AB6-19D24499D5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1910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>
            <a:extLst>
              <a:ext uri="{FF2B5EF4-FFF2-40B4-BE49-F238E27FC236}">
                <a16:creationId xmlns:a16="http://schemas.microsoft.com/office/drawing/2014/main" id="{AA3C39C9-02BE-4695-A5A8-763E97272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181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478082F9-2711-4841-90B1-54790C777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181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>
            <a:extLst>
              <a:ext uri="{FF2B5EF4-FFF2-40B4-BE49-F238E27FC236}">
                <a16:creationId xmlns:a16="http://schemas.microsoft.com/office/drawing/2014/main" id="{565C8DAE-9FE6-406C-9ECD-D775978A6E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5181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D3F2B66F-B5DC-4F4F-990F-96E2DF71A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1480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T1</a:t>
            </a:r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8AF097DC-D9CF-433B-AE46-CE956CAB1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73663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T2</a:t>
            </a:r>
          </a:p>
        </p:txBody>
      </p:sp>
      <p:sp>
        <p:nvSpPr>
          <p:cNvPr id="15381" name="AutoShape 21">
            <a:extLst>
              <a:ext uri="{FF2B5EF4-FFF2-40B4-BE49-F238E27FC236}">
                <a16:creationId xmlns:a16="http://schemas.microsoft.com/office/drawing/2014/main" id="{5F3D0B76-E6ED-49C8-BEA6-A964232F5B21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3276600" y="2971800"/>
            <a:ext cx="228600" cy="1905000"/>
          </a:xfrm>
          <a:prstGeom prst="rightBrace">
            <a:avLst>
              <a:gd name="adj1" fmla="val 69444"/>
              <a:gd name="adj2" fmla="val 50000"/>
            </a:avLst>
          </a:prstGeom>
          <a:noFill/>
          <a:ln w="28575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83" name="AutoShape 23">
            <a:extLst>
              <a:ext uri="{FF2B5EF4-FFF2-40B4-BE49-F238E27FC236}">
                <a16:creationId xmlns:a16="http://schemas.microsoft.com/office/drawing/2014/main" id="{0416A32F-1808-4501-8D3A-B19DC4BFE489}"/>
              </a:ext>
            </a:extLst>
          </p:cNvPr>
          <p:cNvSpPr>
            <a:spLocks/>
          </p:cNvSpPr>
          <p:nvPr/>
        </p:nvSpPr>
        <p:spPr bwMode="auto">
          <a:xfrm>
            <a:off x="5181600" y="3962400"/>
            <a:ext cx="381000" cy="15240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8575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84" name="AutoShape 24">
            <a:extLst>
              <a:ext uri="{FF2B5EF4-FFF2-40B4-BE49-F238E27FC236}">
                <a16:creationId xmlns:a16="http://schemas.microsoft.com/office/drawing/2014/main" id="{5D7A35FC-807B-4732-BA3C-37A8C1848155}"/>
              </a:ext>
            </a:extLst>
          </p:cNvPr>
          <p:cNvSpPr>
            <a:spLocks/>
          </p:cNvSpPr>
          <p:nvPr/>
        </p:nvSpPr>
        <p:spPr bwMode="auto">
          <a:xfrm rot="5400000">
            <a:off x="4629150" y="5124450"/>
            <a:ext cx="152400" cy="723900"/>
          </a:xfrm>
          <a:prstGeom prst="rightBrace">
            <a:avLst>
              <a:gd name="adj1" fmla="val 39583"/>
              <a:gd name="adj2" fmla="val 50000"/>
            </a:avLst>
          </a:prstGeom>
          <a:noFill/>
          <a:ln w="28575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85" name="Text Box 25">
            <a:extLst>
              <a:ext uri="{FF2B5EF4-FFF2-40B4-BE49-F238E27FC236}">
                <a16:creationId xmlns:a16="http://schemas.microsoft.com/office/drawing/2014/main" id="{9E184140-E985-4FE2-A8C4-CF30BC786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707064"/>
            <a:ext cx="83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lít dầu</a:t>
            </a:r>
          </a:p>
        </p:txBody>
      </p:sp>
      <p:sp>
        <p:nvSpPr>
          <p:cNvPr id="15386" name="Text Box 26">
            <a:extLst>
              <a:ext uri="{FF2B5EF4-FFF2-40B4-BE49-F238E27FC236}">
                <a16:creationId xmlns:a16="http://schemas.microsoft.com/office/drawing/2014/main" id="{7DFA23E1-2814-4A25-B57B-F35440F84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419601"/>
            <a:ext cx="91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lít dầu</a:t>
            </a:r>
          </a:p>
        </p:txBody>
      </p:sp>
      <p:sp>
        <p:nvSpPr>
          <p:cNvPr id="15387" name="Text Box 27">
            <a:extLst>
              <a:ext uri="{FF2B5EF4-FFF2-40B4-BE49-F238E27FC236}">
                <a16:creationId xmlns:a16="http://schemas.microsoft.com/office/drawing/2014/main" id="{082C8FE4-0135-4155-A638-410BABBDE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3124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15388" name="Text Box 28">
            <a:extLst>
              <a:ext uri="{FF2B5EF4-FFF2-40B4-BE49-F238E27FC236}">
                <a16:creationId xmlns:a16="http://schemas.microsoft.com/office/drawing/2014/main" id="{FC9C346A-CD81-4FA6-86EA-41D77D599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8100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Thùng thứ hai có số lít dầu là:</a:t>
            </a:r>
          </a:p>
        </p:txBody>
      </p:sp>
      <p:sp>
        <p:nvSpPr>
          <p:cNvPr id="15389" name="Text Box 29">
            <a:extLst>
              <a:ext uri="{FF2B5EF4-FFF2-40B4-BE49-F238E27FC236}">
                <a16:creationId xmlns:a16="http://schemas.microsoft.com/office/drawing/2014/main" id="{B55AB41D-77DB-49BF-B417-B1237091C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+ 6 = 24 (lít)</a:t>
            </a:r>
          </a:p>
        </p:txBody>
      </p:sp>
      <p:sp>
        <p:nvSpPr>
          <p:cNvPr id="15390" name="Text Box 30">
            <a:extLst>
              <a:ext uri="{FF2B5EF4-FFF2-40B4-BE49-F238E27FC236}">
                <a16:creationId xmlns:a16="http://schemas.microsoft.com/office/drawing/2014/main" id="{85A06020-305F-4E9C-AA8B-0B41E750A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8768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hai thùng có số lít dầu là:</a:t>
            </a:r>
          </a:p>
        </p:txBody>
      </p:sp>
      <p:sp>
        <p:nvSpPr>
          <p:cNvPr id="15391" name="Text Box 31">
            <a:extLst>
              <a:ext uri="{FF2B5EF4-FFF2-40B4-BE49-F238E27FC236}">
                <a16:creationId xmlns:a16="http://schemas.microsoft.com/office/drawing/2014/main" id="{42079371-2359-460D-84CD-60EDBD4D1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4102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+ 24 = 42 (lít)</a:t>
            </a:r>
          </a:p>
        </p:txBody>
      </p:sp>
      <p:sp>
        <p:nvSpPr>
          <p:cNvPr id="15392" name="Text Box 32">
            <a:extLst>
              <a:ext uri="{FF2B5EF4-FFF2-40B4-BE49-F238E27FC236}">
                <a16:creationId xmlns:a16="http://schemas.microsoft.com/office/drawing/2014/main" id="{F5AE37A0-8556-4E06-830C-B544634EE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60198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42 lít dầu</a:t>
            </a:r>
          </a:p>
        </p:txBody>
      </p:sp>
      <p:sp>
        <p:nvSpPr>
          <p:cNvPr id="15393" name="Text Box 33">
            <a:extLst>
              <a:ext uri="{FF2B5EF4-FFF2-40B4-BE49-F238E27FC236}">
                <a16:creationId xmlns:a16="http://schemas.microsoft.com/office/drawing/2014/main" id="{A3ADD289-7458-446A-B77F-A2A3B8C3D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4290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lít dầu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20"/>
                            </p:stCondLst>
                            <p:childTnLst>
                              <p:par>
                                <p:cTn id="10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480"/>
                            </p:stCondLst>
                            <p:childTnLst>
                              <p:par>
                                <p:cTn id="10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040"/>
                            </p:stCondLst>
                            <p:childTnLst>
                              <p:par>
                                <p:cTn id="1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5" dur="8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6" dur="8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80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9" grpId="0"/>
      <p:bldP spid="15379" grpId="0"/>
      <p:bldP spid="15380" grpId="0"/>
      <p:bldP spid="15381" grpId="0" animBg="1"/>
      <p:bldP spid="15383" grpId="0" animBg="1"/>
      <p:bldP spid="15384" grpId="0" animBg="1"/>
      <p:bldP spid="15385" grpId="0"/>
      <p:bldP spid="15386" grpId="0"/>
      <p:bldP spid="15387" grpId="0"/>
      <p:bldP spid="15388" grpId="0"/>
      <p:bldP spid="15390" grpId="0"/>
      <p:bldP spid="15391" grpId="0"/>
      <p:bldP spid="15392" grpId="0"/>
      <p:bldP spid="153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 Box 6">
            <a:extLst>
              <a:ext uri="{FF2B5EF4-FFF2-40B4-BE49-F238E27FC236}">
                <a16:creationId xmlns:a16="http://schemas.microsoft.com/office/drawing/2014/main" id="{0C31CFDA-6772-46FB-8FD5-D1DE9FACB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giải bằng hai phép tính</a:t>
            </a: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A9981BE9-2187-4DE8-BFF8-B2AB832BB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* Bài toán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cửa hàng ngày thứ bảy bán được 6 xe đạp,    ngày chủ nhật bán được số xe đạp gấp đôi số xe đạp trên. Hỏi cả hai ngày cửa hàng đó bán được bao nhiêu xe đạp?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4CC32318-F2CA-483D-B220-7027EC20D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59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CB908A63-458B-49A3-B1BD-C05C229CA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76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Thứ bảy: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9C1B9708-F961-4F78-B467-94086A8C4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Chủ nhật: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524D5244-36FB-47FC-BA86-B66710297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581400"/>
            <a:ext cx="9906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>
            <a:extLst>
              <a:ext uri="{FF2B5EF4-FFF2-40B4-BE49-F238E27FC236}">
                <a16:creationId xmlns:a16="http://schemas.microsoft.com/office/drawing/2014/main" id="{655361C2-9104-4070-BB64-AE6BED82D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5052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>
            <a:extLst>
              <a:ext uri="{FF2B5EF4-FFF2-40B4-BE49-F238E27FC236}">
                <a16:creationId xmlns:a16="http://schemas.microsoft.com/office/drawing/2014/main" id="{0A8FA7B9-2AAA-431D-B906-84AA16209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5052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>
            <a:extLst>
              <a:ext uri="{FF2B5EF4-FFF2-40B4-BE49-F238E27FC236}">
                <a16:creationId xmlns:a16="http://schemas.microsoft.com/office/drawing/2014/main" id="{91326432-E704-41E6-A103-732AD88F1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114800"/>
            <a:ext cx="19050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54D0FF72-D437-434C-8246-D2B24C37F7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038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>
            <a:extLst>
              <a:ext uri="{FF2B5EF4-FFF2-40B4-BE49-F238E27FC236}">
                <a16:creationId xmlns:a16="http://schemas.microsoft.com/office/drawing/2014/main" id="{C77B6BB6-5F43-4DD1-846A-82F715E3D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038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>
            <a:extLst>
              <a:ext uri="{FF2B5EF4-FFF2-40B4-BE49-F238E27FC236}">
                <a16:creationId xmlns:a16="http://schemas.microsoft.com/office/drawing/2014/main" id="{0168460F-A5F3-49C9-82A9-99FFE7D54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0386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4719239C-9AAD-4C8D-B515-137C214F5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971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D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6 xe</a:t>
            </a:r>
          </a:p>
        </p:txBody>
      </p:sp>
      <p:sp>
        <p:nvSpPr>
          <p:cNvPr id="16403" name="AutoShape 19">
            <a:extLst>
              <a:ext uri="{FF2B5EF4-FFF2-40B4-BE49-F238E27FC236}">
                <a16:creationId xmlns:a16="http://schemas.microsoft.com/office/drawing/2014/main" id="{252A56D9-8B98-4055-A9F9-8C66131D8465}"/>
              </a:ext>
            </a:extLst>
          </p:cNvPr>
          <p:cNvSpPr>
            <a:spLocks/>
          </p:cNvSpPr>
          <p:nvPr/>
        </p:nvSpPr>
        <p:spPr bwMode="auto">
          <a:xfrm>
            <a:off x="4953000" y="3352800"/>
            <a:ext cx="304800" cy="990600"/>
          </a:xfrm>
          <a:prstGeom prst="rightBrace">
            <a:avLst>
              <a:gd name="adj1" fmla="val 27083"/>
              <a:gd name="adj2" fmla="val 50000"/>
            </a:avLst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B77AF806-43D9-4CE5-894B-B3B524392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81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? xe</a:t>
            </a: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F405A5F0-130C-4386-AA05-7C7430659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267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D0"/>
                </a:solidFill>
                <a:latin typeface="Times New Roman" panose="02020603050405020304" pitchFamily="18" charset="0"/>
              </a:rPr>
              <a:t>Bài giải :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96A5BA1C-599C-4071-9A1E-1A20AB8D8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6482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Số xe đạp bán trong ngày chủ nhật là :</a:t>
            </a:r>
          </a:p>
        </p:txBody>
      </p:sp>
      <p:sp>
        <p:nvSpPr>
          <p:cNvPr id="16407" name="Text Box 23">
            <a:extLst>
              <a:ext uri="{FF2B5EF4-FFF2-40B4-BE49-F238E27FC236}">
                <a16:creationId xmlns:a16="http://schemas.microsoft.com/office/drawing/2014/main" id="{3D52AAA4-BA65-4EB7-8AF1-8C3F4707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05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6 x 2 = 12 (xe)</a:t>
            </a:r>
          </a:p>
        </p:txBody>
      </p:sp>
      <p:sp>
        <p:nvSpPr>
          <p:cNvPr id="16408" name="Text Box 24">
            <a:extLst>
              <a:ext uri="{FF2B5EF4-FFF2-40B4-BE49-F238E27FC236}">
                <a16:creationId xmlns:a16="http://schemas.microsoft.com/office/drawing/2014/main" id="{6E9A229A-069E-4FE9-A7E9-24E9E9D29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5626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Số xe đạp bán trong cả hai ngày là :</a:t>
            </a:r>
          </a:p>
        </p:txBody>
      </p:sp>
      <p:sp>
        <p:nvSpPr>
          <p:cNvPr id="16409" name="Text Box 25">
            <a:extLst>
              <a:ext uri="{FF2B5EF4-FFF2-40B4-BE49-F238E27FC236}">
                <a16:creationId xmlns:a16="http://schemas.microsoft.com/office/drawing/2014/main" id="{B93E8608-1836-4229-8D5B-65A093BC0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0198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6 + 12 = 18 (xe) </a:t>
            </a:r>
          </a:p>
        </p:txBody>
      </p:sp>
      <p:sp>
        <p:nvSpPr>
          <p:cNvPr id="16410" name="Text Box 26">
            <a:extLst>
              <a:ext uri="{FF2B5EF4-FFF2-40B4-BE49-F238E27FC236}">
                <a16:creationId xmlns:a16="http://schemas.microsoft.com/office/drawing/2014/main" id="{B49C4099-BE67-4B7A-857D-8B9735B19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4008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D0"/>
                </a:solidFill>
                <a:latin typeface="Times New Roman" panose="02020603050405020304" pitchFamily="18" charset="0"/>
              </a:rPr>
              <a:t>Đáp số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 : 18 xe đạp.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83972" grpId="0"/>
      <p:bldP spid="16392" grpId="0"/>
      <p:bldP spid="16393" grpId="0"/>
      <p:bldP spid="16394" grpId="0"/>
      <p:bldP spid="16402" grpId="0"/>
      <p:bldP spid="16403" grpId="0" animBg="1"/>
      <p:bldP spid="16404" grpId="0"/>
      <p:bldP spid="16405" grpId="0"/>
      <p:bldP spid="16406" grpId="0"/>
      <p:bldP spid="16407" grpId="0"/>
      <p:bldP spid="16408" grpId="0"/>
      <p:bldP spid="16409" grpId="0"/>
      <p:bldP spid="164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61132750-0599-4F29-B74D-01D194A85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  <a:r>
              <a:rPr lang="en-US" altLang="en-US" sz="2400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 từ nhà đến chợ huyện dài 5km, quãng đường từ chợ huyện đến bưu điện tỉnh dài gấp 3 lần quãng đường từ nhà đến chợ huyện (theo sơ đồ sau). Hỏi quãng đường từ nhà đến bưu điện tỉnh dài bao nhiêu ki-lô-mét ?</a:t>
            </a:r>
          </a:p>
        </p:txBody>
      </p:sp>
      <p:grpSp>
        <p:nvGrpSpPr>
          <p:cNvPr id="72709" name="Group 5">
            <a:extLst>
              <a:ext uri="{FF2B5EF4-FFF2-40B4-BE49-F238E27FC236}">
                <a16:creationId xmlns:a16="http://schemas.microsoft.com/office/drawing/2014/main" id="{51B11EC2-82AC-4569-B08B-F8BFEAD47FFB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276600"/>
            <a:ext cx="1447800" cy="152400"/>
            <a:chOff x="768" y="1872"/>
            <a:chExt cx="912" cy="96"/>
          </a:xfrm>
        </p:grpSpPr>
        <p:sp>
          <p:nvSpPr>
            <p:cNvPr id="5151" name="Line 6">
              <a:extLst>
                <a:ext uri="{FF2B5EF4-FFF2-40B4-BE49-F238E27FC236}">
                  <a16:creationId xmlns:a16="http://schemas.microsoft.com/office/drawing/2014/main" id="{55BB6B87-16C8-4C4C-8660-1CB056C66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920"/>
              <a:ext cx="91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7">
              <a:extLst>
                <a:ext uri="{FF2B5EF4-FFF2-40B4-BE49-F238E27FC236}">
                  <a16:creationId xmlns:a16="http://schemas.microsoft.com/office/drawing/2014/main" id="{5EB5D310-8062-44EF-87E2-855F6A5A6D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8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8">
              <a:extLst>
                <a:ext uri="{FF2B5EF4-FFF2-40B4-BE49-F238E27FC236}">
                  <a16:creationId xmlns:a16="http://schemas.microsoft.com/office/drawing/2014/main" id="{D4EF18EA-6C07-4E00-BB85-E07C1FF8CB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8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713" name="Text Box 9">
            <a:extLst>
              <a:ext uri="{FF2B5EF4-FFF2-40B4-BE49-F238E27FC236}">
                <a16:creationId xmlns:a16="http://schemas.microsoft.com/office/drawing/2014/main" id="{F9D5F89C-A6FC-4F97-A9AC-F13A66881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8956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</a:p>
        </p:txBody>
      </p:sp>
      <p:sp>
        <p:nvSpPr>
          <p:cNvPr id="72714" name="Text Box 10">
            <a:extLst>
              <a:ext uri="{FF2B5EF4-FFF2-40B4-BE49-F238E27FC236}">
                <a16:creationId xmlns:a16="http://schemas.microsoft.com/office/drawing/2014/main" id="{8F857388-D186-40AC-9EBD-0AD8B080E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194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 huyện</a:t>
            </a:r>
          </a:p>
        </p:txBody>
      </p:sp>
      <p:sp>
        <p:nvSpPr>
          <p:cNvPr id="72715" name="Text Box 11">
            <a:extLst>
              <a:ext uri="{FF2B5EF4-FFF2-40B4-BE49-F238E27FC236}">
                <a16:creationId xmlns:a16="http://schemas.microsoft.com/office/drawing/2014/main" id="{08D6C060-0215-4E3C-854E-D5A32F501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895601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D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 điện tỉnh</a:t>
            </a:r>
          </a:p>
        </p:txBody>
      </p:sp>
      <p:sp>
        <p:nvSpPr>
          <p:cNvPr id="72716" name="Freeform 12">
            <a:extLst>
              <a:ext uri="{FF2B5EF4-FFF2-40B4-BE49-F238E27FC236}">
                <a16:creationId xmlns:a16="http://schemas.microsoft.com/office/drawing/2014/main" id="{20214B27-A3C5-4820-A87B-D0130ED961EB}"/>
              </a:ext>
            </a:extLst>
          </p:cNvPr>
          <p:cNvSpPr>
            <a:spLocks/>
          </p:cNvSpPr>
          <p:nvPr/>
        </p:nvSpPr>
        <p:spPr bwMode="auto">
          <a:xfrm>
            <a:off x="2514600" y="3124200"/>
            <a:ext cx="1447800" cy="152400"/>
          </a:xfrm>
          <a:custGeom>
            <a:avLst/>
            <a:gdLst>
              <a:gd name="T0" fmla="*/ 0 w 912"/>
              <a:gd name="T1" fmla="*/ 241935000 h 96"/>
              <a:gd name="T2" fmla="*/ 1209675000 w 912"/>
              <a:gd name="T3" fmla="*/ 0 h 96"/>
              <a:gd name="T4" fmla="*/ 2147483647 w 912"/>
              <a:gd name="T5" fmla="*/ 2419350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2" h="96">
                <a:moveTo>
                  <a:pt x="0" y="96"/>
                </a:moveTo>
                <a:cubicBezTo>
                  <a:pt x="164" y="48"/>
                  <a:pt x="328" y="0"/>
                  <a:pt x="480" y="0"/>
                </a:cubicBezTo>
                <a:cubicBezTo>
                  <a:pt x="632" y="0"/>
                  <a:pt x="840" y="80"/>
                  <a:pt x="91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7" name="Text Box 13">
            <a:extLst>
              <a:ext uri="{FF2B5EF4-FFF2-40B4-BE49-F238E27FC236}">
                <a16:creationId xmlns:a16="http://schemas.microsoft.com/office/drawing/2014/main" id="{FE8D1220-7978-421A-B758-92984B0FD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1" y="2819400"/>
            <a:ext cx="822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5km</a:t>
            </a:r>
          </a:p>
        </p:txBody>
      </p:sp>
      <p:sp>
        <p:nvSpPr>
          <p:cNvPr id="72718" name="Freeform 14">
            <a:extLst>
              <a:ext uri="{FF2B5EF4-FFF2-40B4-BE49-F238E27FC236}">
                <a16:creationId xmlns:a16="http://schemas.microsoft.com/office/drawing/2014/main" id="{84889E2F-474C-4BE7-8657-77926396C121}"/>
              </a:ext>
            </a:extLst>
          </p:cNvPr>
          <p:cNvSpPr>
            <a:spLocks/>
          </p:cNvSpPr>
          <p:nvPr/>
        </p:nvSpPr>
        <p:spPr bwMode="auto">
          <a:xfrm>
            <a:off x="2514600" y="3429000"/>
            <a:ext cx="5791200" cy="381000"/>
          </a:xfrm>
          <a:custGeom>
            <a:avLst/>
            <a:gdLst>
              <a:gd name="T0" fmla="*/ 0 w 3648"/>
              <a:gd name="T1" fmla="*/ 0 h 240"/>
              <a:gd name="T2" fmla="*/ 2147483647 w 3648"/>
              <a:gd name="T3" fmla="*/ 604837500 h 240"/>
              <a:gd name="T4" fmla="*/ 2147483647 w 3648"/>
              <a:gd name="T5" fmla="*/ 0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648" h="240">
                <a:moveTo>
                  <a:pt x="0" y="0"/>
                </a:moveTo>
                <a:cubicBezTo>
                  <a:pt x="608" y="120"/>
                  <a:pt x="1216" y="240"/>
                  <a:pt x="1824" y="240"/>
                </a:cubicBezTo>
                <a:cubicBezTo>
                  <a:pt x="2432" y="240"/>
                  <a:pt x="3344" y="40"/>
                  <a:pt x="3648" y="0"/>
                </a:cubicBezTo>
              </a:path>
            </a:pathLst>
          </a:custGeom>
          <a:noFill/>
          <a:ln w="9525" cap="flat">
            <a:solidFill>
              <a:srgbClr val="0000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9" name="Text Box 15">
            <a:extLst>
              <a:ext uri="{FF2B5EF4-FFF2-40B4-BE49-F238E27FC236}">
                <a16:creationId xmlns:a16="http://schemas.microsoft.com/office/drawing/2014/main" id="{5CFC5527-C481-4AAB-9CCD-276EB3182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05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? km</a:t>
            </a:r>
          </a:p>
        </p:txBody>
      </p:sp>
      <p:grpSp>
        <p:nvGrpSpPr>
          <p:cNvPr id="72720" name="Group 16">
            <a:extLst>
              <a:ext uri="{FF2B5EF4-FFF2-40B4-BE49-F238E27FC236}">
                <a16:creationId xmlns:a16="http://schemas.microsoft.com/office/drawing/2014/main" id="{5D728E23-1333-411A-A803-AA0470D9807B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3276600"/>
            <a:ext cx="1447800" cy="152400"/>
            <a:chOff x="768" y="1872"/>
            <a:chExt cx="912" cy="96"/>
          </a:xfrm>
        </p:grpSpPr>
        <p:sp>
          <p:nvSpPr>
            <p:cNvPr id="5148" name="Line 17">
              <a:extLst>
                <a:ext uri="{FF2B5EF4-FFF2-40B4-BE49-F238E27FC236}">
                  <a16:creationId xmlns:a16="http://schemas.microsoft.com/office/drawing/2014/main" id="{AE11BCD9-7E16-4F70-A4B8-947A7EA0B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920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8">
              <a:extLst>
                <a:ext uri="{FF2B5EF4-FFF2-40B4-BE49-F238E27FC236}">
                  <a16:creationId xmlns:a16="http://schemas.microsoft.com/office/drawing/2014/main" id="{3C0A39DE-92E8-401A-B49F-AEB782A78D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8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9">
              <a:extLst>
                <a:ext uri="{FF2B5EF4-FFF2-40B4-BE49-F238E27FC236}">
                  <a16:creationId xmlns:a16="http://schemas.microsoft.com/office/drawing/2014/main" id="{C2103FBF-634C-4FE0-B0F9-7114167D98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8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24" name="Group 20">
            <a:extLst>
              <a:ext uri="{FF2B5EF4-FFF2-40B4-BE49-F238E27FC236}">
                <a16:creationId xmlns:a16="http://schemas.microsoft.com/office/drawing/2014/main" id="{DD7E9337-4BE7-4D27-8D9F-73A5ED5902A3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3276600"/>
            <a:ext cx="1447800" cy="152400"/>
            <a:chOff x="768" y="1872"/>
            <a:chExt cx="912" cy="96"/>
          </a:xfrm>
        </p:grpSpPr>
        <p:sp>
          <p:nvSpPr>
            <p:cNvPr id="5145" name="Line 21">
              <a:extLst>
                <a:ext uri="{FF2B5EF4-FFF2-40B4-BE49-F238E27FC236}">
                  <a16:creationId xmlns:a16="http://schemas.microsoft.com/office/drawing/2014/main" id="{6E3C8BDC-F3B2-4335-BB9C-CB5F89F48D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920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22">
              <a:extLst>
                <a:ext uri="{FF2B5EF4-FFF2-40B4-BE49-F238E27FC236}">
                  <a16:creationId xmlns:a16="http://schemas.microsoft.com/office/drawing/2014/main" id="{46BA4C58-11C2-42DA-B218-A33FFE37F7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8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23">
              <a:extLst>
                <a:ext uri="{FF2B5EF4-FFF2-40B4-BE49-F238E27FC236}">
                  <a16:creationId xmlns:a16="http://schemas.microsoft.com/office/drawing/2014/main" id="{617CEE02-CC3B-4900-8023-9F53732B70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8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728" name="Group 24">
            <a:extLst>
              <a:ext uri="{FF2B5EF4-FFF2-40B4-BE49-F238E27FC236}">
                <a16:creationId xmlns:a16="http://schemas.microsoft.com/office/drawing/2014/main" id="{3996A8BD-3B37-4339-AD71-7A1869C086FC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3276600"/>
            <a:ext cx="1447800" cy="152400"/>
            <a:chOff x="768" y="1872"/>
            <a:chExt cx="912" cy="96"/>
          </a:xfrm>
        </p:grpSpPr>
        <p:sp>
          <p:nvSpPr>
            <p:cNvPr id="5142" name="Line 25">
              <a:extLst>
                <a:ext uri="{FF2B5EF4-FFF2-40B4-BE49-F238E27FC236}">
                  <a16:creationId xmlns:a16="http://schemas.microsoft.com/office/drawing/2014/main" id="{A82548EC-762A-4084-9569-FA27B61516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920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26">
              <a:extLst>
                <a:ext uri="{FF2B5EF4-FFF2-40B4-BE49-F238E27FC236}">
                  <a16:creationId xmlns:a16="http://schemas.microsoft.com/office/drawing/2014/main" id="{734B002F-9510-4D67-B6C2-B82696A4A4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8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27">
              <a:extLst>
                <a:ext uri="{FF2B5EF4-FFF2-40B4-BE49-F238E27FC236}">
                  <a16:creationId xmlns:a16="http://schemas.microsoft.com/office/drawing/2014/main" id="{4B060C0E-FAFD-44CE-B11C-237D54A41A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872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4" name="Text Box 33">
            <a:extLst>
              <a:ext uri="{FF2B5EF4-FFF2-40B4-BE49-F238E27FC236}">
                <a16:creationId xmlns:a16="http://schemas.microsoft.com/office/drawing/2014/main" id="{C57D7D98-DAF1-47B5-BB58-5BD8D8F99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6482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5160" name="Text Box 40">
            <a:extLst>
              <a:ext uri="{FF2B5EF4-FFF2-40B4-BE49-F238E27FC236}">
                <a16:creationId xmlns:a16="http://schemas.microsoft.com/office/drawing/2014/main" id="{58714D84-54CB-407B-970F-97F1CDD4F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914" y="4038601"/>
            <a:ext cx="2071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0000D0"/>
                </a:solidFill>
                <a:latin typeface="Times New Roman" panose="02020603050405020304" pitchFamily="18" charset="0"/>
              </a:rPr>
              <a:t>Bài giải :</a:t>
            </a: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161" name="Text Box 41">
            <a:extLst>
              <a:ext uri="{FF2B5EF4-FFF2-40B4-BE49-F238E27FC236}">
                <a16:creationId xmlns:a16="http://schemas.microsoft.com/office/drawing/2014/main" id="{6D685C3E-3A84-4764-841B-5C1D89A71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495801"/>
            <a:ext cx="858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</a:rPr>
              <a:t>Quãng đường từ chợ huyện đến bưu điện tỉnh là :</a:t>
            </a:r>
          </a:p>
        </p:txBody>
      </p:sp>
      <p:sp>
        <p:nvSpPr>
          <p:cNvPr id="5162" name="Text Box 42">
            <a:extLst>
              <a:ext uri="{FF2B5EF4-FFF2-40B4-BE49-F238E27FC236}">
                <a16:creationId xmlns:a16="http://schemas.microsoft.com/office/drawing/2014/main" id="{8B1B38A8-8D8B-4E6B-99C8-BA54EAE01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0038" y="4953001"/>
            <a:ext cx="3255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</a:rPr>
              <a:t>5 x 3 = 15 (km)</a:t>
            </a:r>
          </a:p>
        </p:txBody>
      </p:sp>
      <p:sp>
        <p:nvSpPr>
          <p:cNvPr id="5163" name="Text Box 43">
            <a:extLst>
              <a:ext uri="{FF2B5EF4-FFF2-40B4-BE49-F238E27FC236}">
                <a16:creationId xmlns:a16="http://schemas.microsoft.com/office/drawing/2014/main" id="{547308F7-BC96-4BF4-AEC3-68B4518B7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5334001"/>
            <a:ext cx="7105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</a:rPr>
              <a:t>Quãng đường từ nhà đến bưu điện tỉnh là :</a:t>
            </a:r>
          </a:p>
        </p:txBody>
      </p:sp>
      <p:sp>
        <p:nvSpPr>
          <p:cNvPr id="5164" name="Text Box 44">
            <a:extLst>
              <a:ext uri="{FF2B5EF4-FFF2-40B4-BE49-F238E27FC236}">
                <a16:creationId xmlns:a16="http://schemas.microsoft.com/office/drawing/2014/main" id="{836F58C5-5F24-4E2E-AE00-14F27B844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539" y="5791201"/>
            <a:ext cx="315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</a:rPr>
              <a:t>5 + 15 = 20 (km) </a:t>
            </a:r>
          </a:p>
        </p:txBody>
      </p:sp>
      <p:sp>
        <p:nvSpPr>
          <p:cNvPr id="5165" name="Text Box 45">
            <a:extLst>
              <a:ext uri="{FF2B5EF4-FFF2-40B4-BE49-F238E27FC236}">
                <a16:creationId xmlns:a16="http://schemas.microsoft.com/office/drawing/2014/main" id="{A20749EF-21C6-4B38-B046-CFABBC78B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6689" y="6172201"/>
            <a:ext cx="3652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0000D0"/>
                </a:solidFill>
                <a:latin typeface="Times New Roman" panose="02020603050405020304" pitchFamily="18" charset="0"/>
              </a:rPr>
              <a:t>Đáp số</a:t>
            </a:r>
            <a:r>
              <a:rPr lang="en-US" altLang="en-US" sz="2800" b="1">
                <a:solidFill>
                  <a:srgbClr val="0000D0"/>
                </a:solidFill>
                <a:latin typeface="Times New Roman" panose="02020603050405020304" pitchFamily="18" charset="0"/>
              </a:rPr>
              <a:t> : 20 km.</a:t>
            </a:r>
          </a:p>
        </p:txBody>
      </p:sp>
      <p:sp>
        <p:nvSpPr>
          <p:cNvPr id="5141" name="Text Box 48">
            <a:extLst>
              <a:ext uri="{FF2B5EF4-FFF2-40B4-BE49-F238E27FC236}">
                <a16:creationId xmlns:a16="http://schemas.microsoft.com/office/drawing/2014/main" id="{A6214012-81F4-48DF-8EC0-0B886C5F5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giải bằng hai phép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72713" grpId="0"/>
      <p:bldP spid="72714" grpId="0"/>
      <p:bldP spid="72715" grpId="0"/>
      <p:bldP spid="72717" grpId="0"/>
      <p:bldP spid="72719" grpId="0"/>
      <p:bldP spid="5160" grpId="0"/>
      <p:bldP spid="5161" grpId="0"/>
      <p:bldP spid="5162" grpId="0"/>
      <p:bldP spid="5163" grpId="0"/>
      <p:bldP spid="5164" grpId="0"/>
      <p:bldP spid="51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Line 4">
            <a:extLst>
              <a:ext uri="{FF2B5EF4-FFF2-40B4-BE49-F238E27FC236}">
                <a16:creationId xmlns:a16="http://schemas.microsoft.com/office/drawing/2014/main" id="{79410B93-6348-4017-95F3-A96F6AC2AC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124200"/>
            <a:ext cx="41148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A00BC986-DEC4-4953-9312-68C909610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7338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24</a:t>
            </a:r>
            <a:r>
              <a:rPr lang="en-US" altLang="en-US" sz="2400" b="1" i="1">
                <a:solidFill>
                  <a:srgbClr val="0000D0"/>
                </a:solidFill>
                <a:latin typeface="Times New Roman" panose="02020603050405020304" pitchFamily="18" charset="0"/>
              </a:rPr>
              <a:t>l</a:t>
            </a: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4E4D3A5E-43C7-4614-B1B4-606066BB6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1" y="4267200"/>
            <a:ext cx="192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990033"/>
                </a:solidFill>
                <a:latin typeface="Times New Roman" panose="02020603050405020304" pitchFamily="18" charset="0"/>
              </a:rPr>
              <a:t>Bài giải :</a:t>
            </a: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92E8AA86-F745-441A-B3B6-536B5E22F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1" y="4724400"/>
            <a:ext cx="4911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Số lít mật ong lấy ra là :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C9A18EA7-ED38-4460-999C-0848BBD3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1" y="5181600"/>
            <a:ext cx="2511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24 : 3 = 8 (</a:t>
            </a:r>
            <a:r>
              <a:rPr lang="en-US" altLang="en-US" sz="2400" b="1" i="1">
                <a:solidFill>
                  <a:srgbClr val="0000D0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412F603C-F261-4AFD-8E57-4D79EB7F6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5562600"/>
            <a:ext cx="5457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Số lít mật ong còn lại là :</a:t>
            </a:r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53CC1AFA-EDA1-499B-BA3C-E9FDDC6BF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019800"/>
            <a:ext cx="3494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24 - 8 = 16 (</a:t>
            </a:r>
            <a:r>
              <a:rPr lang="en-US" altLang="en-US" sz="2400" b="1" i="1">
                <a:solidFill>
                  <a:srgbClr val="0000D0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) </a:t>
            </a:r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A061F560-4AD0-487B-9149-90265F793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4008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0000D0"/>
                </a:solidFill>
                <a:latin typeface="Times New Roman" panose="02020603050405020304" pitchFamily="18" charset="0"/>
              </a:rPr>
              <a:t>Đáp số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 : 16</a:t>
            </a:r>
            <a:r>
              <a:rPr lang="en-US" altLang="en-US" sz="2400" b="1" i="1">
                <a:solidFill>
                  <a:srgbClr val="0000D0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 mật ong.</a:t>
            </a:r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7C4F6D7A-F735-4474-9C7B-C106725BAD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0480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ACD820A4-03D8-47BA-BCF0-BC5674D0F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0480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AutoShape 14">
            <a:extLst>
              <a:ext uri="{FF2B5EF4-FFF2-40B4-BE49-F238E27FC236}">
                <a16:creationId xmlns:a16="http://schemas.microsoft.com/office/drawing/2014/main" id="{D58303E8-1A51-44A7-B630-FA9FA8EA12E2}"/>
              </a:ext>
            </a:extLst>
          </p:cNvPr>
          <p:cNvSpPr>
            <a:spLocks/>
          </p:cNvSpPr>
          <p:nvPr/>
        </p:nvSpPr>
        <p:spPr bwMode="auto">
          <a:xfrm rot="5400000">
            <a:off x="4495800" y="2057400"/>
            <a:ext cx="228600" cy="1447800"/>
          </a:xfrm>
          <a:prstGeom prst="leftBrace">
            <a:avLst>
              <a:gd name="adj1" fmla="val 52778"/>
              <a:gd name="adj2" fmla="val 50000"/>
            </a:avLst>
          </a:prstGeom>
          <a:noFill/>
          <a:ln w="38100">
            <a:solidFill>
              <a:srgbClr val="0000D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6246E5DA-386E-4B89-A97D-EA9635034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209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Lấy ra</a:t>
            </a:r>
          </a:p>
        </p:txBody>
      </p:sp>
      <p:sp>
        <p:nvSpPr>
          <p:cNvPr id="17424" name="AutoShape 16">
            <a:extLst>
              <a:ext uri="{FF2B5EF4-FFF2-40B4-BE49-F238E27FC236}">
                <a16:creationId xmlns:a16="http://schemas.microsoft.com/office/drawing/2014/main" id="{61A3D7B0-24DB-430C-A206-F832499D9A17}"/>
              </a:ext>
            </a:extLst>
          </p:cNvPr>
          <p:cNvSpPr>
            <a:spLocks/>
          </p:cNvSpPr>
          <p:nvPr/>
        </p:nvSpPr>
        <p:spPr bwMode="auto">
          <a:xfrm rot="5400000">
            <a:off x="5791200" y="1447800"/>
            <a:ext cx="304800" cy="41148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38100">
            <a:solidFill>
              <a:srgbClr val="0000D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5" name="Text Box 17">
            <a:extLst>
              <a:ext uri="{FF2B5EF4-FFF2-40B4-BE49-F238E27FC236}">
                <a16:creationId xmlns:a16="http://schemas.microsoft.com/office/drawing/2014/main" id="{E912DC18-2839-4DB4-B8F1-A62188F35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209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2400" b="1" i="1">
                <a:solidFill>
                  <a:srgbClr val="0000D0"/>
                </a:solidFill>
                <a:latin typeface="Times New Roman" panose="02020603050405020304" pitchFamily="18" charset="0"/>
              </a:rPr>
              <a:t>l</a:t>
            </a:r>
          </a:p>
        </p:txBody>
      </p:sp>
      <p:sp>
        <p:nvSpPr>
          <p:cNvPr id="17426" name="Text Box 18">
            <a:extLst>
              <a:ext uri="{FF2B5EF4-FFF2-40B4-BE49-F238E27FC236}">
                <a16:creationId xmlns:a16="http://schemas.microsoft.com/office/drawing/2014/main" id="{79E6E515-FBD8-45F4-8A67-26DE62F94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540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Bài 2: Một thùng đựng 24</a:t>
            </a:r>
            <a:r>
              <a:rPr lang="en-US" altLang="en-US" sz="2400" b="1" i="1">
                <a:solidFill>
                  <a:srgbClr val="0000D0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400" b="1">
                <a:solidFill>
                  <a:srgbClr val="0000D0"/>
                </a:solidFill>
                <a:latin typeface="Times New Roman" panose="02020603050405020304" pitchFamily="18" charset="0"/>
              </a:rPr>
              <a:t> mật ong, lấy ra        số lít mật ong đó. Hỏi trong thùng còn lại bao nhiêu lít mật ong ?</a:t>
            </a:r>
          </a:p>
        </p:txBody>
      </p:sp>
      <p:sp>
        <p:nvSpPr>
          <p:cNvPr id="17427" name="Text Box 19">
            <a:extLst>
              <a:ext uri="{FF2B5EF4-FFF2-40B4-BE49-F238E27FC236}">
                <a16:creationId xmlns:a16="http://schemas.microsoft.com/office/drawing/2014/main" id="{92796AA9-3D0B-4584-9C55-82A6CE546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solidFill>
                  <a:srgbClr val="990033"/>
                </a:solidFill>
                <a:latin typeface="Times New Roman" panose="02020603050405020304" pitchFamily="18" charset="0"/>
              </a:rPr>
              <a:t>Tóm tắt :</a:t>
            </a:r>
          </a:p>
        </p:txBody>
      </p:sp>
      <p:sp>
        <p:nvSpPr>
          <p:cNvPr id="17428" name="AutoShape 20">
            <a:extLst>
              <a:ext uri="{FF2B5EF4-FFF2-40B4-BE49-F238E27FC236}">
                <a16:creationId xmlns:a16="http://schemas.microsoft.com/office/drawing/2014/main" id="{61416CF2-A1CD-40DA-954C-098091D671B4}"/>
              </a:ext>
            </a:extLst>
          </p:cNvPr>
          <p:cNvSpPr>
            <a:spLocks/>
          </p:cNvSpPr>
          <p:nvPr/>
        </p:nvSpPr>
        <p:spPr bwMode="auto">
          <a:xfrm rot="16200000">
            <a:off x="6553200" y="1447800"/>
            <a:ext cx="228600" cy="2667000"/>
          </a:xfrm>
          <a:prstGeom prst="rightBrace">
            <a:avLst>
              <a:gd name="adj1" fmla="val 97222"/>
              <a:gd name="adj2" fmla="val 50000"/>
            </a:avLst>
          </a:prstGeom>
          <a:noFill/>
          <a:ln w="38100">
            <a:solidFill>
              <a:srgbClr val="0000D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9" name="Line 21">
            <a:extLst>
              <a:ext uri="{FF2B5EF4-FFF2-40B4-BE49-F238E27FC236}">
                <a16:creationId xmlns:a16="http://schemas.microsoft.com/office/drawing/2014/main" id="{8FF64D02-E32B-49BE-BD37-BE484FFFE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>
            <a:extLst>
              <a:ext uri="{FF2B5EF4-FFF2-40B4-BE49-F238E27FC236}">
                <a16:creationId xmlns:a16="http://schemas.microsoft.com/office/drawing/2014/main" id="{B1DEB3B2-EDDF-40E7-8C06-6F76768EAA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048000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7433" name="Object 2">
            <a:extLst>
              <a:ext uri="{FF2B5EF4-FFF2-40B4-BE49-F238E27FC236}">
                <a16:creationId xmlns:a16="http://schemas.microsoft.com/office/drawing/2014/main" id="{977D7602-1E2D-4AAC-BF4E-CE69D99A7496}"/>
              </a:ext>
            </a:extLst>
          </p:cNvPr>
          <p:cNvGraphicFramePr>
            <a:graphicFrameLocks noChangeAspect="1"/>
          </p:cNvGraphicFramePr>
          <p:nvPr>
            <p:ph/>
          </p:nvPr>
        </p:nvGraphicFramePr>
        <p:xfrm>
          <a:off x="7162800" y="1143000"/>
          <a:ext cx="431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39639" imgH="393529" progId="Equation.DSMT4">
                  <p:embed/>
                </p:oleObj>
              </mc:Choice>
              <mc:Fallback>
                <p:oleObj name="Equation" r:id="rId3" imgW="139639" imgH="393529" progId="Equation.DSMT4">
                  <p:embed/>
                  <p:pic>
                    <p:nvPicPr>
                      <p:cNvPr id="17433" name="Object 2">
                        <a:extLst>
                          <a:ext uri="{FF2B5EF4-FFF2-40B4-BE49-F238E27FC236}">
                            <a16:creationId xmlns:a16="http://schemas.microsoft.com/office/drawing/2014/main" id="{977D7602-1E2D-4AAC-BF4E-CE69D99A74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143000"/>
                        <a:ext cx="431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6" name="Text Box 34">
            <a:extLst>
              <a:ext uri="{FF2B5EF4-FFF2-40B4-BE49-F238E27FC236}">
                <a16:creationId xmlns:a16="http://schemas.microsoft.com/office/drawing/2014/main" id="{69059C94-CFBE-4E74-9700-079B83BE3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giải bằng hai phép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8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10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7416" grpId="0"/>
      <p:bldP spid="17417" grpId="0"/>
      <p:bldP spid="17418" grpId="0"/>
      <p:bldP spid="17419" grpId="0"/>
      <p:bldP spid="17422" grpId="0" animBg="1"/>
      <p:bldP spid="17423" grpId="0"/>
      <p:bldP spid="17424" grpId="0" animBg="1"/>
      <p:bldP spid="17425" grpId="0"/>
      <p:bldP spid="17426" grpId="0"/>
      <p:bldP spid="17427" grpId="0"/>
      <p:bldP spid="174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22EB0294-A935-4D69-A833-480EF8E5D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Bài 3 : Số ?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D83EEDD5-4F7F-45D9-A869-7EB0AD5B1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7526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BD87BCA9-D2AB-4C74-BA20-E8FC2E746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7526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3" name="Text Box 7">
            <a:extLst>
              <a:ext uri="{FF2B5EF4-FFF2-40B4-BE49-F238E27FC236}">
                <a16:creationId xmlns:a16="http://schemas.microsoft.com/office/drawing/2014/main" id="{6CFCA6BD-0561-465B-A81E-35FF44ABF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676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gấp 2 lần</a:t>
            </a:r>
          </a:p>
        </p:txBody>
      </p:sp>
      <p:sp>
        <p:nvSpPr>
          <p:cNvPr id="7174" name="Rectangle 8">
            <a:extLst>
              <a:ext uri="{FF2B5EF4-FFF2-40B4-BE49-F238E27FC236}">
                <a16:creationId xmlns:a16="http://schemas.microsoft.com/office/drawing/2014/main" id="{0705D499-DD7F-41FD-8C9C-85B4D256E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17526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5" name="Rectangle 9">
            <a:extLst>
              <a:ext uri="{FF2B5EF4-FFF2-40B4-BE49-F238E27FC236}">
                <a16:creationId xmlns:a16="http://schemas.microsoft.com/office/drawing/2014/main" id="{F1392625-2FA4-429B-9B96-D724FCA1E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956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56</a:t>
            </a:r>
          </a:p>
        </p:txBody>
      </p:sp>
      <p:sp>
        <p:nvSpPr>
          <p:cNvPr id="7176" name="Rectangle 10">
            <a:extLst>
              <a:ext uri="{FF2B5EF4-FFF2-40B4-BE49-F238E27FC236}">
                <a16:creationId xmlns:a16="http://schemas.microsoft.com/office/drawing/2014/main" id="{98FD590E-4CF4-4528-AA5F-9306A413C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956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7" name="Rectangle 11">
            <a:extLst>
              <a:ext uri="{FF2B5EF4-FFF2-40B4-BE49-F238E27FC236}">
                <a16:creationId xmlns:a16="http://schemas.microsoft.com/office/drawing/2014/main" id="{C85CBC55-4DB0-4BA7-A9E5-210B60826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8956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78" name="Rectangle 12">
            <a:extLst>
              <a:ext uri="{FF2B5EF4-FFF2-40B4-BE49-F238E27FC236}">
                <a16:creationId xmlns:a16="http://schemas.microsoft.com/office/drawing/2014/main" id="{9BAB3405-E83C-4E8E-B9BB-BB2661B89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2672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179" name="Rectangle 13">
            <a:extLst>
              <a:ext uri="{FF2B5EF4-FFF2-40B4-BE49-F238E27FC236}">
                <a16:creationId xmlns:a16="http://schemas.microsoft.com/office/drawing/2014/main" id="{9D8E15FB-3DA7-4809-BB77-4909AD6E8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2672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80" name="Rectangle 14">
            <a:extLst>
              <a:ext uri="{FF2B5EF4-FFF2-40B4-BE49-F238E27FC236}">
                <a16:creationId xmlns:a16="http://schemas.microsoft.com/office/drawing/2014/main" id="{DA6D37B5-982E-4BFA-9D50-3C912403C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2672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81" name="Rectangle 15">
            <a:extLst>
              <a:ext uri="{FF2B5EF4-FFF2-40B4-BE49-F238E27FC236}">
                <a16:creationId xmlns:a16="http://schemas.microsoft.com/office/drawing/2014/main" id="{F23BA70F-FF4B-4CAB-8A6C-134DDC0DB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626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182" name="Rectangle 16">
            <a:extLst>
              <a:ext uri="{FF2B5EF4-FFF2-40B4-BE49-F238E27FC236}">
                <a16:creationId xmlns:a16="http://schemas.microsoft.com/office/drawing/2014/main" id="{8F40E482-D26D-441C-931A-2BA3B7216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5626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83" name="Rectangle 17">
            <a:extLst>
              <a:ext uri="{FF2B5EF4-FFF2-40B4-BE49-F238E27FC236}">
                <a16:creationId xmlns:a16="http://schemas.microsoft.com/office/drawing/2014/main" id="{00F0C6D3-69F6-455B-AB46-224D6688F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5562600"/>
            <a:ext cx="6858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184" name="Text Box 18">
            <a:extLst>
              <a:ext uri="{FF2B5EF4-FFF2-40B4-BE49-F238E27FC236}">
                <a16:creationId xmlns:a16="http://schemas.microsoft.com/office/drawing/2014/main" id="{231A5637-9EFD-4610-BD7D-5B8CDF6A5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676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bớt 2</a:t>
            </a:r>
          </a:p>
        </p:txBody>
      </p:sp>
      <p:sp>
        <p:nvSpPr>
          <p:cNvPr id="7185" name="Text Box 19">
            <a:extLst>
              <a:ext uri="{FF2B5EF4-FFF2-40B4-BE49-F238E27FC236}">
                <a16:creationId xmlns:a16="http://schemas.microsoft.com/office/drawing/2014/main" id="{5AA185B9-064E-47F9-889E-40594AB50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19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giảm 7 lần</a:t>
            </a:r>
          </a:p>
        </p:txBody>
      </p:sp>
      <p:sp>
        <p:nvSpPr>
          <p:cNvPr id="7186" name="Text Box 20">
            <a:extLst>
              <a:ext uri="{FF2B5EF4-FFF2-40B4-BE49-F238E27FC236}">
                <a16:creationId xmlns:a16="http://schemas.microsoft.com/office/drawing/2014/main" id="{341FBD1C-66E9-440A-95F4-02D4C713A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819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thêm 7</a:t>
            </a:r>
          </a:p>
        </p:txBody>
      </p:sp>
      <p:sp>
        <p:nvSpPr>
          <p:cNvPr id="7187" name="Text Box 21">
            <a:extLst>
              <a:ext uri="{FF2B5EF4-FFF2-40B4-BE49-F238E27FC236}">
                <a16:creationId xmlns:a16="http://schemas.microsoft.com/office/drawing/2014/main" id="{8F9FBFD7-A8FE-446C-BCC4-588B99D1A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910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gấp 3 lần</a:t>
            </a:r>
          </a:p>
        </p:txBody>
      </p:sp>
      <p:sp>
        <p:nvSpPr>
          <p:cNvPr id="7188" name="Text Box 22">
            <a:extLst>
              <a:ext uri="{FF2B5EF4-FFF2-40B4-BE49-F238E27FC236}">
                <a16:creationId xmlns:a16="http://schemas.microsoft.com/office/drawing/2014/main" id="{263CC567-0AD4-4229-9DDF-4B9FFD176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191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thêm 3</a:t>
            </a:r>
          </a:p>
        </p:txBody>
      </p:sp>
      <p:sp>
        <p:nvSpPr>
          <p:cNvPr id="7189" name="Text Box 23">
            <a:extLst>
              <a:ext uri="{FF2B5EF4-FFF2-40B4-BE49-F238E27FC236}">
                <a16:creationId xmlns:a16="http://schemas.microsoft.com/office/drawing/2014/main" id="{60E99AF7-302B-409F-A5F6-310A09E8B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486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gấp 6 lần</a:t>
            </a:r>
          </a:p>
        </p:txBody>
      </p:sp>
      <p:sp>
        <p:nvSpPr>
          <p:cNvPr id="7190" name="Text Box 24">
            <a:extLst>
              <a:ext uri="{FF2B5EF4-FFF2-40B4-BE49-F238E27FC236}">
                <a16:creationId xmlns:a16="http://schemas.microsoft.com/office/drawing/2014/main" id="{903217B5-B8AD-42CE-89C6-670D992A4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486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bớt 6</a:t>
            </a:r>
          </a:p>
        </p:txBody>
      </p:sp>
      <p:sp>
        <p:nvSpPr>
          <p:cNvPr id="20505" name="Text Box 25">
            <a:extLst>
              <a:ext uri="{FF2B5EF4-FFF2-40B4-BE49-F238E27FC236}">
                <a16:creationId xmlns:a16="http://schemas.microsoft.com/office/drawing/2014/main" id="{61028F83-7352-40A8-B58A-71926A327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63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42</a:t>
            </a:r>
          </a:p>
        </p:txBody>
      </p:sp>
      <p:sp>
        <p:nvSpPr>
          <p:cNvPr id="20506" name="Text Box 26">
            <a:extLst>
              <a:ext uri="{FF2B5EF4-FFF2-40B4-BE49-F238E27FC236}">
                <a16:creationId xmlns:a16="http://schemas.microsoft.com/office/drawing/2014/main" id="{8D136D71-CDC0-4676-8943-7634E2133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82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66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0507" name="Text Box 27">
            <a:extLst>
              <a:ext uri="{FF2B5EF4-FFF2-40B4-BE49-F238E27FC236}">
                <a16:creationId xmlns:a16="http://schemas.microsoft.com/office/drawing/2014/main" id="{BC238E5E-2A1F-44F6-BDA9-DF371FCF4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971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0508" name="Text Box 28">
            <a:extLst>
              <a:ext uri="{FF2B5EF4-FFF2-40B4-BE49-F238E27FC236}">
                <a16:creationId xmlns:a16="http://schemas.microsoft.com/office/drawing/2014/main" id="{0A8964B2-D8DD-4381-BAA7-B1D19E90E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971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66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20509" name="Text Box 29">
            <a:extLst>
              <a:ext uri="{FF2B5EF4-FFF2-40B4-BE49-F238E27FC236}">
                <a16:creationId xmlns:a16="http://schemas.microsoft.com/office/drawing/2014/main" id="{9313D862-BB39-45A0-AE7D-135E95E58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343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20510" name="Text Box 30">
            <a:extLst>
              <a:ext uri="{FF2B5EF4-FFF2-40B4-BE49-F238E27FC236}">
                <a16:creationId xmlns:a16="http://schemas.microsoft.com/office/drawing/2014/main" id="{0D765E9B-BD56-4A14-8D39-B95B2F70B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419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66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20511" name="Text Box 31">
            <a:extLst>
              <a:ext uri="{FF2B5EF4-FFF2-40B4-BE49-F238E27FC236}">
                <a16:creationId xmlns:a16="http://schemas.microsoft.com/office/drawing/2014/main" id="{82D36FDB-0072-4396-A844-25474457C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2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33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20512" name="Text Box 32">
            <a:extLst>
              <a:ext uri="{FF2B5EF4-FFF2-40B4-BE49-F238E27FC236}">
                <a16:creationId xmlns:a16="http://schemas.microsoft.com/office/drawing/2014/main" id="{7B02A5A8-7C97-411C-9D15-25436FB65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638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66"/>
                </a:solidFill>
                <a:latin typeface="Times New Roman" panose="02020603050405020304" pitchFamily="18" charset="0"/>
              </a:rPr>
              <a:t>36</a:t>
            </a:r>
          </a:p>
        </p:txBody>
      </p:sp>
      <p:sp>
        <p:nvSpPr>
          <p:cNvPr id="7199" name="Line 5">
            <a:extLst>
              <a:ext uri="{FF2B5EF4-FFF2-40B4-BE49-F238E27FC236}">
                <a16:creationId xmlns:a16="http://schemas.microsoft.com/office/drawing/2014/main" id="{721BBCC5-5152-45F4-A2BD-D1E740B06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209800"/>
            <a:ext cx="1066800" cy="0"/>
          </a:xfrm>
          <a:prstGeom prst="line">
            <a:avLst/>
          </a:prstGeom>
          <a:noFill/>
          <a:ln w="57150">
            <a:solidFill>
              <a:srgbClr val="0000D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0" name="Line 5">
            <a:extLst>
              <a:ext uri="{FF2B5EF4-FFF2-40B4-BE49-F238E27FC236}">
                <a16:creationId xmlns:a16="http://schemas.microsoft.com/office/drawing/2014/main" id="{66475C1C-7F06-4332-923B-D59B738B1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209800"/>
            <a:ext cx="1066800" cy="0"/>
          </a:xfrm>
          <a:prstGeom prst="line">
            <a:avLst/>
          </a:prstGeom>
          <a:noFill/>
          <a:ln w="57150">
            <a:solidFill>
              <a:srgbClr val="0000D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1" name="Line 5">
            <a:extLst>
              <a:ext uri="{FF2B5EF4-FFF2-40B4-BE49-F238E27FC236}">
                <a16:creationId xmlns:a16="http://schemas.microsoft.com/office/drawing/2014/main" id="{0AE05030-74E6-4A6E-B2BA-76B2EE50F5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352800"/>
            <a:ext cx="1066800" cy="0"/>
          </a:xfrm>
          <a:prstGeom prst="line">
            <a:avLst/>
          </a:prstGeom>
          <a:noFill/>
          <a:ln w="57150">
            <a:solidFill>
              <a:srgbClr val="0000D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2" name="Line 5">
            <a:extLst>
              <a:ext uri="{FF2B5EF4-FFF2-40B4-BE49-F238E27FC236}">
                <a16:creationId xmlns:a16="http://schemas.microsoft.com/office/drawing/2014/main" id="{43346BF7-1F61-4D3C-842A-057ACD040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352800"/>
            <a:ext cx="1066800" cy="0"/>
          </a:xfrm>
          <a:prstGeom prst="line">
            <a:avLst/>
          </a:prstGeom>
          <a:noFill/>
          <a:ln w="57150">
            <a:solidFill>
              <a:srgbClr val="0000D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3" name="Line 5">
            <a:extLst>
              <a:ext uri="{FF2B5EF4-FFF2-40B4-BE49-F238E27FC236}">
                <a16:creationId xmlns:a16="http://schemas.microsoft.com/office/drawing/2014/main" id="{F6E1D97A-7957-47C4-A776-F3DA02688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00600"/>
            <a:ext cx="1066800" cy="0"/>
          </a:xfrm>
          <a:prstGeom prst="line">
            <a:avLst/>
          </a:prstGeom>
          <a:noFill/>
          <a:ln w="57150">
            <a:solidFill>
              <a:srgbClr val="0000D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4" name="Line 5">
            <a:extLst>
              <a:ext uri="{FF2B5EF4-FFF2-40B4-BE49-F238E27FC236}">
                <a16:creationId xmlns:a16="http://schemas.microsoft.com/office/drawing/2014/main" id="{E8D0E2EE-C7BF-45A3-A5E5-E2FF482CC0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724400"/>
            <a:ext cx="1066800" cy="0"/>
          </a:xfrm>
          <a:prstGeom prst="line">
            <a:avLst/>
          </a:prstGeom>
          <a:noFill/>
          <a:ln w="57150">
            <a:solidFill>
              <a:srgbClr val="0000D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5" name="Line 5">
            <a:extLst>
              <a:ext uri="{FF2B5EF4-FFF2-40B4-BE49-F238E27FC236}">
                <a16:creationId xmlns:a16="http://schemas.microsoft.com/office/drawing/2014/main" id="{2715219F-E7CC-469C-A40A-F43F8F034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6096000"/>
            <a:ext cx="1066800" cy="0"/>
          </a:xfrm>
          <a:prstGeom prst="line">
            <a:avLst/>
          </a:prstGeom>
          <a:noFill/>
          <a:ln w="57150">
            <a:solidFill>
              <a:srgbClr val="0000D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6" name="Line 5">
            <a:extLst>
              <a:ext uri="{FF2B5EF4-FFF2-40B4-BE49-F238E27FC236}">
                <a16:creationId xmlns:a16="http://schemas.microsoft.com/office/drawing/2014/main" id="{C58A4D1C-7DAF-49A9-B5F5-0AA7FFEEB6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6019800"/>
            <a:ext cx="1066800" cy="0"/>
          </a:xfrm>
          <a:prstGeom prst="line">
            <a:avLst/>
          </a:prstGeom>
          <a:noFill/>
          <a:ln w="57150">
            <a:solidFill>
              <a:srgbClr val="0000D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7" name="Text Box 43">
            <a:extLst>
              <a:ext uri="{FF2B5EF4-FFF2-40B4-BE49-F238E27FC236}">
                <a16:creationId xmlns:a16="http://schemas.microsoft.com/office/drawing/2014/main" id="{9E983946-DB18-4FE6-9BA9-A3115276B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38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giải bằng hai phép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/>
      <p:bldP spid="20506" grpId="0"/>
      <p:bldP spid="20507" grpId="0"/>
      <p:bldP spid="20509" grpId="0"/>
      <p:bldP spid="20510" grpId="0"/>
      <p:bldP spid="20511" grpId="0"/>
      <p:bldP spid="205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057C3CB-9973-4213-AE78-C101118B2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2603E09-7F68-484C-B79C-F28CD610E2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8196" name="Picture 2" descr="EJ023">
            <a:extLst>
              <a:ext uri="{FF2B5EF4-FFF2-40B4-BE49-F238E27FC236}">
                <a16:creationId xmlns:a16="http://schemas.microsoft.com/office/drawing/2014/main" id="{92ED41F4-129D-477A-948E-FCE8E0712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4" t="5556" r="5833" b="3333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WordArt 8">
            <a:extLst>
              <a:ext uri="{FF2B5EF4-FFF2-40B4-BE49-F238E27FC236}">
                <a16:creationId xmlns:a16="http://schemas.microsoft.com/office/drawing/2014/main" id="{5ACFE5C3-D9BB-4CA8-90F4-A4E0D7451E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1524000"/>
            <a:ext cx="7010400" cy="441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00FF00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Arial Black" panose="020B0A04020102020204" pitchFamily="34" charset="0"/>
              </a:rPr>
              <a:t>CHÀO CÁC EM 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461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Office Theme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2020-11-25T01:59:51Z</dcterms:created>
  <dcterms:modified xsi:type="dcterms:W3CDTF">2020-11-25T02:00:09Z</dcterms:modified>
</cp:coreProperties>
</file>