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8"/>
  </p:notesMasterIdLst>
  <p:sldIdLst>
    <p:sldId id="322" r:id="rId2"/>
    <p:sldId id="320" r:id="rId3"/>
    <p:sldId id="340" r:id="rId4"/>
    <p:sldId id="349" r:id="rId5"/>
    <p:sldId id="355" r:id="rId6"/>
    <p:sldId id="325" r:id="rId7"/>
    <p:sldId id="323" r:id="rId8"/>
    <p:sldId id="356" r:id="rId9"/>
    <p:sldId id="327" r:id="rId10"/>
    <p:sldId id="328" r:id="rId11"/>
    <p:sldId id="357" r:id="rId12"/>
    <p:sldId id="330" r:id="rId13"/>
    <p:sldId id="341" r:id="rId14"/>
    <p:sldId id="333" r:id="rId15"/>
    <p:sldId id="334" r:id="rId16"/>
    <p:sldId id="335" r:id="rId17"/>
    <p:sldId id="336" r:id="rId18"/>
    <p:sldId id="337" r:id="rId19"/>
    <p:sldId id="338" r:id="rId20"/>
    <p:sldId id="342" r:id="rId21"/>
    <p:sldId id="344" r:id="rId22"/>
    <p:sldId id="316" r:id="rId23"/>
    <p:sldId id="343" r:id="rId24"/>
    <p:sldId id="354" r:id="rId25"/>
    <p:sldId id="318" r:id="rId26"/>
    <p:sldId id="332" r:id="rId27"/>
  </p:sldIdLst>
  <p:sldSz cx="6858000" cy="5143500"/>
  <p:notesSz cx="6858000" cy="9144000"/>
  <p:embeddedFontLst>
    <p:embeddedFont>
      <p:font typeface="Kalam" panose="02000000000000000000" pitchFamily="2" charset="77"/>
      <p:regular r:id="rId29"/>
      <p:bold r:id="rId30"/>
    </p:embeddedFont>
    <p:embeddedFont>
      <p:font typeface="Montserrat" panose="02000505000000020004" pitchFamily="2" charset="77"/>
      <p:regular r:id="rId31"/>
      <p:bold r:id="rId32"/>
      <p:italic r:id="rId33"/>
      <p:boldItalic r:id="rId34"/>
    </p:embeddedFont>
    <p:embeddedFont>
      <p:font typeface="UTM Avo" panose="02040603050506020204" pitchFamily="18" charset="0"/>
      <p:regular r:id="rId35"/>
      <p:bold r:id="rId36"/>
      <p:italic r:id="rId37"/>
      <p:boldItalic r:id="rId38"/>
    </p:embeddedFont>
    <p:embeddedFont>
      <p:font typeface="UTM Charlotte" panose="02040603050506020204" pitchFamily="18" charset="0"/>
      <p:regular r:id="rId39"/>
    </p:embeddedFont>
    <p:embeddedFont>
      <p:font typeface="UTM Cookies" panose="02040603050506020204" pitchFamily="18"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795"/>
    <a:srgbClr val="F4F6DB"/>
    <a:srgbClr val="F2F0CB"/>
    <a:srgbClr val="D7EDA9"/>
    <a:srgbClr val="000000"/>
    <a:srgbClr val="7EA131"/>
    <a:srgbClr val="B7D574"/>
    <a:srgbClr val="BEE7FB"/>
    <a:srgbClr val="8AB036"/>
    <a:srgbClr val="F95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15"/>
  </p:normalViewPr>
  <p:slideViewPr>
    <p:cSldViewPr snapToGrid="0">
      <p:cViewPr varScale="1">
        <p:scale>
          <a:sx n="136" d="100"/>
          <a:sy n="136" d="100"/>
        </p:scale>
        <p:origin x="7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13663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736956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8900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12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C05AA50F-DFE7-6C4B-92C5-EBE8E2BC7899}"/>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5.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8.xml"/><Relationship Id="rId6" Type="http://schemas.microsoft.com/office/2007/relationships/hdphoto" Target="../media/hdphoto9.wdp"/><Relationship Id="rId5" Type="http://schemas.openxmlformats.org/officeDocument/2006/relationships/image" Target="../media/image24.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0.png"/><Relationship Id="rId1" Type="http://schemas.openxmlformats.org/officeDocument/2006/relationships/slideLayout" Target="../slideLayouts/slideLayout8.xml"/><Relationship Id="rId5" Type="http://schemas.microsoft.com/office/2007/relationships/hdphoto" Target="../media/hdphoto14.wdp"/><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7.xml"/><Relationship Id="rId4" Type="http://schemas.microsoft.com/office/2007/relationships/hdphoto" Target="../media/hdphoto15.wdp"/></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10.xml"/><Relationship Id="rId5" Type="http://schemas.microsoft.com/office/2007/relationships/hdphoto" Target="../media/hdphoto4.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1196E3B-EFCC-A54A-A28B-44926BAC7CD6}"/>
              </a:ext>
            </a:extLst>
          </p:cNvPr>
          <p:cNvSpPr txBox="1"/>
          <p:nvPr/>
        </p:nvSpPr>
        <p:spPr>
          <a:xfrm>
            <a:off x="479205" y="308181"/>
            <a:ext cx="6228730" cy="412934"/>
          </a:xfrm>
          <a:prstGeom prst="rect">
            <a:avLst/>
          </a:prstGeom>
          <a:noFill/>
        </p:spPr>
        <p:txBody>
          <a:bodyPr wrap="square" rtlCol="0">
            <a:spAutoFit/>
          </a:bodyPr>
          <a:lstStyle/>
          <a:p>
            <a:pPr>
              <a:lnSpc>
                <a:spcPct val="150000"/>
              </a:lnSpc>
            </a:pPr>
            <a:r>
              <a:rPr lang="vi-VN" sz="1600" b="1" dirty="0">
                <a:solidFill>
                  <a:schemeClr val="accent6">
                    <a:lumMod val="75000"/>
                  </a:schemeClr>
                </a:solidFill>
                <a:latin typeface="UTM Avo" panose="02040603050506020204" pitchFamily="18" charset="0"/>
              </a:rPr>
              <a:t>3. </a:t>
            </a:r>
            <a:r>
              <a:rPr lang="vi-VN" sz="1600" dirty="0">
                <a:latin typeface="UTM Avo" panose="02040603050506020204" pitchFamily="18" charset="0"/>
              </a:rPr>
              <a:t>Trò chơi lê-gô đem lại lợi ích gì?</a:t>
            </a:r>
          </a:p>
        </p:txBody>
      </p:sp>
      <p:sp>
        <p:nvSpPr>
          <p:cNvPr id="17" name="TextBox 16">
            <a:extLst>
              <a:ext uri="{FF2B5EF4-FFF2-40B4-BE49-F238E27FC236}">
                <a16:creationId xmlns:a16="http://schemas.microsoft.com/office/drawing/2014/main" id="{2B5EAFC5-F972-5546-A75B-F522157F1C90}"/>
              </a:ext>
            </a:extLst>
          </p:cNvPr>
          <p:cNvSpPr txBox="1"/>
          <p:nvPr/>
        </p:nvSpPr>
        <p:spPr>
          <a:xfrm>
            <a:off x="479205" y="761190"/>
            <a:ext cx="5766330" cy="778675"/>
          </a:xfrm>
          <a:prstGeom prst="rect">
            <a:avLst/>
          </a:prstGeom>
          <a:noFill/>
        </p:spPr>
        <p:txBody>
          <a:bodyPr wrap="square" rtlCol="0">
            <a:spAutoFit/>
          </a:bodyPr>
          <a:lstStyle/>
          <a:p>
            <a:pPr algn="just">
              <a:lnSpc>
                <a:spcPct val="150000"/>
              </a:lnSpc>
            </a:pPr>
            <a:r>
              <a:rPr lang="vi-VN" sz="1600" dirty="0">
                <a:solidFill>
                  <a:schemeClr val="accent6">
                    <a:lumMod val="75000"/>
                  </a:schemeClr>
                </a:solidFill>
                <a:latin typeface="UTM Avo" panose="02040603050506020204" pitchFamily="18" charset="0"/>
                <a:sym typeface="Wingdings" panose="05000000000000000000" pitchFamily="2" charset="2"/>
              </a:rPr>
              <a:t> Trò chơi lê - gô giúp các bạn nhỏ </a:t>
            </a:r>
            <a:r>
              <a:rPr lang="vi-VN" sz="1600" dirty="0">
                <a:solidFill>
                  <a:schemeClr val="accent6">
                    <a:lumMod val="75000"/>
                  </a:schemeClr>
                </a:solidFill>
                <a:latin typeface="UTM Avo" panose="02040603050506020204" pitchFamily="18" charset="0"/>
              </a:rPr>
              <a:t>có trí tưởng tượng phong phú, khả năng sáng tạo và tính kiên nhẫn.</a:t>
            </a:r>
          </a:p>
        </p:txBody>
      </p:sp>
      <p:sp>
        <p:nvSpPr>
          <p:cNvPr id="6" name="TextBox 5">
            <a:extLst>
              <a:ext uri="{FF2B5EF4-FFF2-40B4-BE49-F238E27FC236}">
                <a16:creationId xmlns:a16="http://schemas.microsoft.com/office/drawing/2014/main" id="{62FEFC25-634E-7F4A-9573-D823ABEB2652}"/>
              </a:ext>
            </a:extLst>
          </p:cNvPr>
          <p:cNvSpPr txBox="1"/>
          <p:nvPr/>
        </p:nvSpPr>
        <p:spPr>
          <a:xfrm>
            <a:off x="479205" y="1632753"/>
            <a:ext cx="6119826" cy="412934"/>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rPr>
              <a:t>4. </a:t>
            </a:r>
            <a:r>
              <a:rPr lang="vi-VN" sz="1600" dirty="0">
                <a:latin typeface="UTM Avo" panose="02040603050506020204" pitchFamily="18" charset="0"/>
              </a:rPr>
              <a:t>Chọn nội dung phù hợp với mỗi đoạn trong bài đọc.</a:t>
            </a:r>
          </a:p>
        </p:txBody>
      </p:sp>
      <p:sp>
        <p:nvSpPr>
          <p:cNvPr id="7" name="Rounded Rectangle 6">
            <a:extLst>
              <a:ext uri="{FF2B5EF4-FFF2-40B4-BE49-F238E27FC236}">
                <a16:creationId xmlns:a16="http://schemas.microsoft.com/office/drawing/2014/main" id="{945D2525-4C0E-B14C-B965-682BD9BA4878}"/>
              </a:ext>
            </a:extLst>
          </p:cNvPr>
          <p:cNvSpPr/>
          <p:nvPr/>
        </p:nvSpPr>
        <p:spPr>
          <a:xfrm>
            <a:off x="609080" y="2446230"/>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Đoạn</a:t>
            </a:r>
            <a:r>
              <a:rPr lang="en-US" sz="1600" dirty="0">
                <a:solidFill>
                  <a:srgbClr val="000000"/>
                </a:solidFill>
                <a:latin typeface="UTM Avo" panose="02040603050506020204" pitchFamily="18" charset="0"/>
              </a:rPr>
              <a:t> 1</a:t>
            </a:r>
          </a:p>
        </p:txBody>
      </p:sp>
      <p:sp>
        <p:nvSpPr>
          <p:cNvPr id="8" name="Rounded Rectangle 7">
            <a:extLst>
              <a:ext uri="{FF2B5EF4-FFF2-40B4-BE49-F238E27FC236}">
                <a16:creationId xmlns:a16="http://schemas.microsoft.com/office/drawing/2014/main" id="{67C087A3-6E26-3F42-BF6B-A95C39DD3441}"/>
              </a:ext>
            </a:extLst>
          </p:cNvPr>
          <p:cNvSpPr/>
          <p:nvPr/>
        </p:nvSpPr>
        <p:spPr>
          <a:xfrm>
            <a:off x="609080" y="3080075"/>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Đoạn</a:t>
            </a:r>
            <a:r>
              <a:rPr lang="en-US" sz="1600" dirty="0">
                <a:solidFill>
                  <a:srgbClr val="000000"/>
                </a:solidFill>
                <a:latin typeface="UTM Avo" panose="02040603050506020204" pitchFamily="18" charset="0"/>
              </a:rPr>
              <a:t> 2</a:t>
            </a:r>
          </a:p>
        </p:txBody>
      </p:sp>
      <p:sp>
        <p:nvSpPr>
          <p:cNvPr id="9" name="Rounded Rectangle 8">
            <a:extLst>
              <a:ext uri="{FF2B5EF4-FFF2-40B4-BE49-F238E27FC236}">
                <a16:creationId xmlns:a16="http://schemas.microsoft.com/office/drawing/2014/main" id="{8FE906E1-0401-9049-984F-36A8FEB996E8}"/>
              </a:ext>
            </a:extLst>
          </p:cNvPr>
          <p:cNvSpPr/>
          <p:nvPr/>
        </p:nvSpPr>
        <p:spPr>
          <a:xfrm>
            <a:off x="609080" y="3713920"/>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Đoạn</a:t>
            </a:r>
            <a:r>
              <a:rPr lang="en-US" sz="1600" dirty="0">
                <a:solidFill>
                  <a:srgbClr val="000000"/>
                </a:solidFill>
                <a:latin typeface="UTM Avo" panose="02040603050506020204" pitchFamily="18" charset="0"/>
              </a:rPr>
              <a:t> 3</a:t>
            </a:r>
          </a:p>
        </p:txBody>
      </p:sp>
      <p:sp>
        <p:nvSpPr>
          <p:cNvPr id="10" name="Rounded Rectangle 9">
            <a:extLst>
              <a:ext uri="{FF2B5EF4-FFF2-40B4-BE49-F238E27FC236}">
                <a16:creationId xmlns:a16="http://schemas.microsoft.com/office/drawing/2014/main" id="{90EE759A-03BA-414C-9504-E94C904432A6}"/>
              </a:ext>
            </a:extLst>
          </p:cNvPr>
          <p:cNvSpPr/>
          <p:nvPr/>
        </p:nvSpPr>
        <p:spPr>
          <a:xfrm>
            <a:off x="2728825" y="2446230"/>
            <a:ext cx="3740729"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a. </a:t>
            </a:r>
            <a:r>
              <a:rPr lang="en-US" sz="1600" dirty="0" err="1">
                <a:solidFill>
                  <a:srgbClr val="000000"/>
                </a:solidFill>
                <a:latin typeface="UTM Avo" panose="02040603050506020204" pitchFamily="18" charset="0"/>
              </a:rPr>
              <a:t>Hướng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dẫn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cách</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chơi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lê</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gô</a:t>
            </a:r>
            <a:endParaRPr lang="en-US" sz="1600" dirty="0">
              <a:solidFill>
                <a:srgbClr val="000000"/>
              </a:solidFill>
              <a:latin typeface="UTM Avo" panose="02040603050506020204" pitchFamily="18" charset="0"/>
            </a:endParaRPr>
          </a:p>
        </p:txBody>
      </p:sp>
      <p:sp>
        <p:nvSpPr>
          <p:cNvPr id="11" name="Rounded Rectangle 10">
            <a:extLst>
              <a:ext uri="{FF2B5EF4-FFF2-40B4-BE49-F238E27FC236}">
                <a16:creationId xmlns:a16="http://schemas.microsoft.com/office/drawing/2014/main" id="{6AEC843B-C74A-8D4E-A33F-A26793DBE4FC}"/>
              </a:ext>
            </a:extLst>
          </p:cNvPr>
          <p:cNvSpPr/>
          <p:nvPr/>
        </p:nvSpPr>
        <p:spPr>
          <a:xfrm>
            <a:off x="2728825" y="3080075"/>
            <a:ext cx="3740729"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b. </a:t>
            </a:r>
            <a:r>
              <a:rPr lang="vi-VN" sz="1600" dirty="0">
                <a:solidFill>
                  <a:srgbClr val="000000"/>
                </a:solidFill>
                <a:latin typeface="UTM Avo" panose="02040603050506020204" pitchFamily="18" charset="0"/>
              </a:rPr>
              <a:t>Nói về lợi ích của việc chơi lê-gô </a:t>
            </a:r>
            <a:endParaRPr lang="en-US" sz="1600" dirty="0">
              <a:solidFill>
                <a:srgbClr val="000000"/>
              </a:solidFill>
              <a:latin typeface="UTM Avo" panose="02040603050506020204" pitchFamily="18" charset="0"/>
            </a:endParaRPr>
          </a:p>
        </p:txBody>
      </p:sp>
      <p:sp>
        <p:nvSpPr>
          <p:cNvPr id="12" name="Rounded Rectangle 11">
            <a:extLst>
              <a:ext uri="{FF2B5EF4-FFF2-40B4-BE49-F238E27FC236}">
                <a16:creationId xmlns:a16="http://schemas.microsoft.com/office/drawing/2014/main" id="{4D475B14-F608-6445-AA26-F9C8FB9A0EA8}"/>
              </a:ext>
            </a:extLst>
          </p:cNvPr>
          <p:cNvSpPr/>
          <p:nvPr/>
        </p:nvSpPr>
        <p:spPr>
          <a:xfrm>
            <a:off x="2728826" y="3713920"/>
            <a:ext cx="3740728"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c. </a:t>
            </a:r>
            <a:r>
              <a:rPr lang="en-US" sz="1600" dirty="0" err="1">
                <a:solidFill>
                  <a:srgbClr val="000000"/>
                </a:solidFill>
                <a:latin typeface="UTM Avo" panose="02040603050506020204" pitchFamily="18" charset="0"/>
              </a:rPr>
              <a:t>Giới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thiệu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tên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gọi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lê-gô</a:t>
            </a:r>
            <a:r>
              <a:rPr lang="en-US" sz="1600" dirty="0">
                <a:solidFill>
                  <a:srgbClr val="000000"/>
                </a:solidFill>
                <a:latin typeface="UTM Avo" panose="02040603050506020204" pitchFamily="18" charset="0"/>
              </a:rPr>
              <a:t> </a:t>
            </a:r>
          </a:p>
        </p:txBody>
      </p:sp>
      <p:sp>
        <p:nvSpPr>
          <p:cNvPr id="13" name="TextBox 12">
            <a:extLst>
              <a:ext uri="{FF2B5EF4-FFF2-40B4-BE49-F238E27FC236}">
                <a16:creationId xmlns:a16="http://schemas.microsoft.com/office/drawing/2014/main" id="{32D29C70-6856-BA48-B6FF-B22EF3A4E878}"/>
              </a:ext>
            </a:extLst>
          </p:cNvPr>
          <p:cNvSpPr txBox="1"/>
          <p:nvPr/>
        </p:nvSpPr>
        <p:spPr>
          <a:xfrm>
            <a:off x="1286837" y="1987451"/>
            <a:ext cx="4248202" cy="447430"/>
          </a:xfrm>
          <a:prstGeom prst="rect">
            <a:avLst/>
          </a:prstGeom>
          <a:noFill/>
        </p:spPr>
        <p:txBody>
          <a:bodyPr wrap="square" rtlCol="0">
            <a:spAutoFit/>
          </a:bodyPr>
          <a:lstStyle/>
          <a:p>
            <a:pPr>
              <a:lnSpc>
                <a:spcPts val="3000"/>
              </a:lnSpc>
            </a:pPr>
            <a:r>
              <a:rPr lang="en-US" sz="2400" b="1" dirty="0">
                <a:ln>
                  <a:solidFill>
                    <a:schemeClr val="tx2">
                      <a:lumMod val="50000"/>
                    </a:schemeClr>
                  </a:solidFill>
                </a:ln>
                <a:solidFill>
                  <a:schemeClr val="tx2"/>
                </a:solidFill>
                <a:latin typeface="UTM Avo" panose="02040603050506020204" pitchFamily="18" charset="0"/>
              </a:rPr>
              <a:t>A                                B</a:t>
            </a:r>
          </a:p>
        </p:txBody>
      </p:sp>
      <p:grpSp>
        <p:nvGrpSpPr>
          <p:cNvPr id="18" name="Group 17">
            <a:extLst>
              <a:ext uri="{FF2B5EF4-FFF2-40B4-BE49-F238E27FC236}">
                <a16:creationId xmlns:a16="http://schemas.microsoft.com/office/drawing/2014/main" id="{3D0F1482-FD63-7D4E-A236-1FB22B0E6031}"/>
              </a:ext>
            </a:extLst>
          </p:cNvPr>
          <p:cNvGrpSpPr/>
          <p:nvPr/>
        </p:nvGrpSpPr>
        <p:grpSpPr>
          <a:xfrm>
            <a:off x="2074779" y="2656900"/>
            <a:ext cx="676905" cy="1303249"/>
            <a:chOff x="2016413" y="2423935"/>
            <a:chExt cx="676905" cy="1303249"/>
          </a:xfrm>
        </p:grpSpPr>
        <p:sp>
          <p:nvSpPr>
            <p:cNvPr id="19" name="Oval 18">
              <a:extLst>
                <a:ext uri="{FF2B5EF4-FFF2-40B4-BE49-F238E27FC236}">
                  <a16:creationId xmlns:a16="http://schemas.microsoft.com/office/drawing/2014/main" id="{C5FDA2DF-D5B8-E141-A8DE-3DA742B76C95}"/>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76148E3D-F541-2F45-BFF6-AFED5997D9DB}"/>
                </a:ext>
              </a:extLst>
            </p:cNvPr>
            <p:cNvCxnSpPr>
              <a:stCxn id="19" idx="5"/>
              <a:endCxn id="21" idx="1"/>
            </p:cNvCxnSpPr>
            <p:nvPr/>
          </p:nvCxnSpPr>
          <p:spPr>
            <a:xfrm>
              <a:off x="2055437" y="2462959"/>
              <a:ext cx="598857" cy="1225201"/>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B61A8B6-836E-1A49-8E9E-2253B5EA9228}"/>
                </a:ext>
              </a:extLst>
            </p:cNvPr>
            <p:cNvSpPr/>
            <p:nvPr/>
          </p:nvSpPr>
          <p:spPr>
            <a:xfrm>
              <a:off x="2647599" y="368146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1246436-CF21-2449-A7F2-9AAE1B8117CB}"/>
              </a:ext>
            </a:extLst>
          </p:cNvPr>
          <p:cNvGrpSpPr/>
          <p:nvPr/>
        </p:nvGrpSpPr>
        <p:grpSpPr>
          <a:xfrm flipV="1">
            <a:off x="2078644" y="3331384"/>
            <a:ext cx="695899" cy="1298982"/>
            <a:chOff x="2016413" y="1788423"/>
            <a:chExt cx="688166" cy="681231"/>
          </a:xfrm>
        </p:grpSpPr>
        <p:sp>
          <p:nvSpPr>
            <p:cNvPr id="23" name="Oval 22">
              <a:extLst>
                <a:ext uri="{FF2B5EF4-FFF2-40B4-BE49-F238E27FC236}">
                  <a16:creationId xmlns:a16="http://schemas.microsoft.com/office/drawing/2014/main" id="{CBEB6B8D-05A5-544D-8D24-0328D31E9ADD}"/>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9FF941E-9D48-BD45-B1B1-83E0199F0F6F}"/>
                </a:ext>
              </a:extLst>
            </p:cNvPr>
            <p:cNvCxnSpPr>
              <a:stCxn id="23" idx="7"/>
              <a:endCxn id="25"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44370A0F-E2F7-1049-8313-58737BB6890B}"/>
                </a:ext>
              </a:extLst>
            </p:cNvPr>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2079E13-B8EC-4E46-9312-A43DD4F4819A}"/>
              </a:ext>
            </a:extLst>
          </p:cNvPr>
          <p:cNvGrpSpPr/>
          <p:nvPr/>
        </p:nvGrpSpPr>
        <p:grpSpPr>
          <a:xfrm>
            <a:off x="2078645" y="2628726"/>
            <a:ext cx="688166" cy="1332257"/>
            <a:chOff x="2016413" y="1788423"/>
            <a:chExt cx="688166" cy="681231"/>
          </a:xfrm>
        </p:grpSpPr>
        <p:sp>
          <p:nvSpPr>
            <p:cNvPr id="27" name="Oval 26">
              <a:extLst>
                <a:ext uri="{FF2B5EF4-FFF2-40B4-BE49-F238E27FC236}">
                  <a16:creationId xmlns:a16="http://schemas.microsoft.com/office/drawing/2014/main" id="{F8F790DB-1C3D-7240-8644-931A3006A5AE}"/>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D43A355B-AE82-7340-81E7-65A80C0D7D14}"/>
                </a:ext>
              </a:extLst>
            </p:cNvPr>
            <p:cNvCxnSpPr>
              <a:stCxn id="27" idx="7"/>
              <a:endCxn id="29"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B844931-367C-584F-B465-49F7B623FD04}"/>
                </a:ext>
              </a:extLst>
            </p:cNvPr>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a:extLst>
              <a:ext uri="{FF2B5EF4-FFF2-40B4-BE49-F238E27FC236}">
                <a16:creationId xmlns:a16="http://schemas.microsoft.com/office/drawing/2014/main" id="{B8D844E6-A03C-704B-BAD4-9AEA9EF1EBB0}"/>
              </a:ext>
            </a:extLst>
          </p:cNvPr>
          <p:cNvSpPr/>
          <p:nvPr/>
        </p:nvSpPr>
        <p:spPr>
          <a:xfrm>
            <a:off x="647065" y="4362165"/>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Đoạn</a:t>
            </a:r>
            <a:r>
              <a:rPr lang="en-US" sz="1600" dirty="0">
                <a:solidFill>
                  <a:srgbClr val="000000"/>
                </a:solidFill>
                <a:latin typeface="UTM Avo" panose="02040603050506020204" pitchFamily="18" charset="0"/>
              </a:rPr>
              <a:t> 4</a:t>
            </a:r>
          </a:p>
        </p:txBody>
      </p:sp>
      <p:sp>
        <p:nvSpPr>
          <p:cNvPr id="31" name="Rounded Rectangle 30">
            <a:extLst>
              <a:ext uri="{FF2B5EF4-FFF2-40B4-BE49-F238E27FC236}">
                <a16:creationId xmlns:a16="http://schemas.microsoft.com/office/drawing/2014/main" id="{BF092022-F723-FC46-B52B-8097527FD0E8}"/>
              </a:ext>
            </a:extLst>
          </p:cNvPr>
          <p:cNvSpPr/>
          <p:nvPr/>
        </p:nvSpPr>
        <p:spPr>
          <a:xfrm>
            <a:off x="2766811" y="4362165"/>
            <a:ext cx="3702743"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00"/>
                </a:solidFill>
                <a:latin typeface="UTM Avo" panose="02040603050506020204" pitchFamily="18" charset="0"/>
              </a:rPr>
              <a:t>d. </a:t>
            </a:r>
            <a:r>
              <a:rPr lang="en-US" sz="1600" dirty="0" err="1">
                <a:solidFill>
                  <a:srgbClr val="000000"/>
                </a:solidFill>
                <a:latin typeface="UTM Avo" panose="02040603050506020204" pitchFamily="18" charset="0"/>
              </a:rPr>
              <a:t>Tả</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đặc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điểm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lê-gô</a:t>
            </a:r>
            <a:r>
              <a:rPr lang="en-US" sz="1600" dirty="0">
                <a:solidFill>
                  <a:srgbClr val="000000"/>
                </a:solidFill>
                <a:latin typeface="UTM Avo" panose="02040603050506020204" pitchFamily="18" charset="0"/>
              </a:rPr>
              <a:t> </a:t>
            </a:r>
          </a:p>
        </p:txBody>
      </p:sp>
      <p:grpSp>
        <p:nvGrpSpPr>
          <p:cNvPr id="32" name="Group 31">
            <a:extLst>
              <a:ext uri="{FF2B5EF4-FFF2-40B4-BE49-F238E27FC236}">
                <a16:creationId xmlns:a16="http://schemas.microsoft.com/office/drawing/2014/main" id="{D89B4B3D-33FB-8441-BB95-31DDAEFCF4F5}"/>
              </a:ext>
            </a:extLst>
          </p:cNvPr>
          <p:cNvGrpSpPr/>
          <p:nvPr/>
        </p:nvGrpSpPr>
        <p:grpSpPr>
          <a:xfrm>
            <a:off x="2105371" y="3331384"/>
            <a:ext cx="688166" cy="1332257"/>
            <a:chOff x="2016413" y="1788423"/>
            <a:chExt cx="688166" cy="681231"/>
          </a:xfrm>
        </p:grpSpPr>
        <p:sp>
          <p:nvSpPr>
            <p:cNvPr id="33" name="Oval 32">
              <a:extLst>
                <a:ext uri="{FF2B5EF4-FFF2-40B4-BE49-F238E27FC236}">
                  <a16:creationId xmlns:a16="http://schemas.microsoft.com/office/drawing/2014/main" id="{09F3F219-2AF6-2847-B8E8-7444120BAEC3}"/>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ECAE3547-4F11-604B-9DB1-A89C9DC8DE86}"/>
                </a:ext>
              </a:extLst>
            </p:cNvPr>
            <p:cNvCxnSpPr>
              <a:stCxn id="33" idx="7"/>
              <a:endCxn id="35"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E80C6AC7-7CFB-8B43-B019-618877A87077}"/>
                </a:ext>
              </a:extLst>
            </p:cNvPr>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6" grpId="0"/>
      <p:bldP spid="7" grpId="0" animBg="1"/>
      <p:bldP spid="8" grpId="0" animBg="1"/>
      <p:bldP spid="9" grpId="0" animBg="1"/>
      <p:bldP spid="10" grpId="0" animBg="1"/>
      <p:bldP spid="11" grpId="0" animBg="1"/>
      <p:bldP spid="12" grpId="0" animBg="1"/>
      <p:bldP spid="13" grpId="0"/>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77750"/>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Tôi là lê - gô </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1631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Tớ là lê-gô. Nhiều bạn gọi tớ là đồ chơi lắp ráp. Các bạn có nhận ra tớ không?</a:t>
            </a:r>
          </a:p>
          <a:p>
            <a:pPr marL="44450" lvl="0" algn="just">
              <a:lnSpc>
                <a:spcPct val="150000"/>
              </a:lnSpc>
              <a:defRPr/>
            </a:pPr>
            <a:r>
              <a:rPr lang="vi-VN" dirty="0">
                <a:latin typeface="UTM Avo" panose="02040603050506020204" pitchFamily="18" charset="0"/>
              </a:rPr>
              <a:t>        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marL="44450" lvl="0" algn="just">
              <a:lnSpc>
                <a:spcPct val="150000"/>
              </a:lnSpc>
              <a:defRPr/>
            </a:pPr>
            <a:r>
              <a:rPr lang="vi-VN" dirty="0">
                <a:latin typeface="UTM Avo" panose="02040603050506020204" pitchFamily="18" charset="0"/>
              </a:rPr>
              <a:t>        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marL="44450" lvl="0" algn="just">
              <a:lnSpc>
                <a:spcPct val="150000"/>
              </a:lnSpc>
              <a:defRPr/>
            </a:pPr>
            <a:r>
              <a:rPr lang="vi-VN" dirty="0">
                <a:latin typeface="UTM Avo" panose="02040603050506020204" pitchFamily="18" charset="0"/>
              </a:rPr>
              <a:t>        Chúng tớ giúp các bạn có trí tưởng tượng phong phú, khả năng sáng tạo và tính kiên nhẫn. Nào, các bạn đã sẵn sang chơi cùng chúng tớ chưa?</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Bảo Châu)</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670" y="666195"/>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3530" y="1318144"/>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670" y="2604322"/>
            <a:ext cx="288000" cy="288000"/>
          </a:xfrm>
          <a:prstGeom prst="rect">
            <a:avLst/>
          </a:prstGeom>
        </p:spPr>
      </p:pic>
      <p:grpSp>
        <p:nvGrpSpPr>
          <p:cNvPr id="11" name="Group 10">
            <a:extLst>
              <a:ext uri="{FF2B5EF4-FFF2-40B4-BE49-F238E27FC236}">
                <a16:creationId xmlns:a16="http://schemas.microsoft.com/office/drawing/2014/main" id="{BFCACD95-36FC-1D48-8439-3F2A910E038C}"/>
              </a:ext>
            </a:extLst>
          </p:cNvPr>
          <p:cNvGrpSpPr/>
          <p:nvPr/>
        </p:nvGrpSpPr>
        <p:grpSpPr>
          <a:xfrm>
            <a:off x="350970" y="3678696"/>
            <a:ext cx="313120" cy="584775"/>
            <a:chOff x="3423096" y="2855682"/>
            <a:chExt cx="344433" cy="643252"/>
          </a:xfrm>
        </p:grpSpPr>
        <p:sp>
          <p:nvSpPr>
            <p:cNvPr id="12" name="Oval 11">
              <a:extLst>
                <a:ext uri="{FF2B5EF4-FFF2-40B4-BE49-F238E27FC236}">
                  <a16:creationId xmlns:a16="http://schemas.microsoft.com/office/drawing/2014/main" id="{C3177398-FD80-BE4A-A5DF-C7E0D8E01136}"/>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3" name="Rectangle 12">
              <a:extLst>
                <a:ext uri="{FF2B5EF4-FFF2-40B4-BE49-F238E27FC236}">
                  <a16:creationId xmlns:a16="http://schemas.microsoft.com/office/drawing/2014/main" id="{F1C45283-9633-6D45-AB29-88CDFC8651C8}"/>
                </a:ext>
              </a:extLst>
            </p:cNvPr>
            <p:cNvSpPr/>
            <p:nvPr/>
          </p:nvSpPr>
          <p:spPr>
            <a:xfrm rot="21163024">
              <a:off x="3423096" y="2855682"/>
              <a:ext cx="289686" cy="643252"/>
            </a:xfrm>
            <a:prstGeom prst="rect">
              <a:avLst/>
            </a:prstGeom>
          </p:spPr>
          <p:txBody>
            <a:bodyPr wrap="square">
              <a:spAutoFit/>
            </a:bodyPr>
            <a:lstStyle/>
            <a:p>
              <a:pPr algn="ctr"/>
              <a:r>
                <a:rPr lang="en-VN" sz="32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179891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63275" y="1080906"/>
            <a:ext cx="6066482"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Tìm 1 từ chỉ đặc điểm của những khối lê - gô.</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463275" y="2477602"/>
            <a:ext cx="5864344" cy="453009"/>
          </a:xfrm>
          <a:prstGeom prst="rect">
            <a:avLst/>
          </a:prstGeom>
          <a:noFill/>
        </p:spPr>
        <p:txBody>
          <a:bodyPr wrap="square" rtlCol="0">
            <a:spAutoFit/>
          </a:bodyPr>
          <a:lstStyle/>
          <a:p>
            <a:pPr lvl="0"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Đặt một câu với từ ngữ vừa tìm được.</a:t>
            </a:r>
          </a:p>
        </p:txBody>
      </p:sp>
      <p:sp>
        <p:nvSpPr>
          <p:cNvPr id="7" name="TextBox 6">
            <a:extLst>
              <a:ext uri="{FF2B5EF4-FFF2-40B4-BE49-F238E27FC236}">
                <a16:creationId xmlns:a16="http://schemas.microsoft.com/office/drawing/2014/main" id="{8815FA84-C414-E448-AC91-56BD3D38C77F}"/>
              </a:ext>
            </a:extLst>
          </p:cNvPr>
          <p:cNvSpPr txBox="1"/>
          <p:nvPr/>
        </p:nvSpPr>
        <p:spPr>
          <a:xfrm>
            <a:off x="522801" y="1493013"/>
            <a:ext cx="5766330"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khối nhỏ, đầy màu sắc, hình viên gạch, hình nhân vật tí hon, xinh xắn…</a:t>
            </a:r>
            <a:endParaRPr lang="vi-VN" sz="1800" dirty="0">
              <a:solidFill>
                <a:schemeClr val="accent6">
                  <a:lumMod val="75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15EF8D5C-A66B-D04F-B886-50B6E066C61D}"/>
              </a:ext>
            </a:extLst>
          </p:cNvPr>
          <p:cNvSpPr txBox="1"/>
          <p:nvPr/>
        </p:nvSpPr>
        <p:spPr>
          <a:xfrm>
            <a:off x="561289" y="2870530"/>
            <a:ext cx="5766330"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VD: Em thích những quả bóng bay đầy màu sắc.</a:t>
            </a:r>
          </a:p>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a:t>
            </a:r>
            <a:endParaRPr lang="vi-VN" sz="1800" dirty="0">
              <a:solidFill>
                <a:schemeClr val="accent6">
                  <a:lumMod val="75000"/>
                </a:schemeClr>
              </a:solidFill>
              <a:latin typeface="UTM Avo" panose="02040603050506020204" pitchFamily="18" charset="0"/>
            </a:endParaRPr>
          </a:p>
        </p:txBody>
      </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C092771-5314-874E-90C4-79332AE0BF99}"/>
              </a:ext>
            </a:extLst>
          </p:cNvPr>
          <p:cNvGrpSpPr/>
          <p:nvPr/>
        </p:nvGrpSpPr>
        <p:grpSpPr>
          <a:xfrm>
            <a:off x="307173" y="670417"/>
            <a:ext cx="1623074" cy="631245"/>
            <a:chOff x="315851" y="629196"/>
            <a:chExt cx="1623074" cy="631245"/>
          </a:xfrm>
        </p:grpSpPr>
        <p:sp>
          <p:nvSpPr>
            <p:cNvPr id="21" name="TextBox 20">
              <a:extLst>
                <a:ext uri="{FF2B5EF4-FFF2-40B4-BE49-F238E27FC236}">
                  <a16:creationId xmlns:a16="http://schemas.microsoft.com/office/drawing/2014/main" id="{DECD0DAA-AFA0-C142-A638-973AA64B80F9}"/>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22</a:t>
              </a:r>
            </a:p>
          </p:txBody>
        </p:sp>
        <p:sp>
          <p:nvSpPr>
            <p:cNvPr id="22" name="TextBox 21">
              <a:extLst>
                <a:ext uri="{FF2B5EF4-FFF2-40B4-BE49-F238E27FC236}">
                  <a16:creationId xmlns:a16="http://schemas.microsoft.com/office/drawing/2014/main" id="{078028E5-D1F1-2E49-9C9F-2F7F78C6CFE6}"/>
                </a:ext>
              </a:extLst>
            </p:cNvPr>
            <p:cNvSpPr txBox="1"/>
            <p:nvPr/>
          </p:nvSpPr>
          <p:spPr>
            <a:xfrm>
              <a:off x="315851" y="675666"/>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22</a:t>
              </a:r>
            </a:p>
          </p:txBody>
        </p:sp>
      </p:grpSp>
      <p:sp>
        <p:nvSpPr>
          <p:cNvPr id="23" name="TextBox 22">
            <a:extLst>
              <a:ext uri="{FF2B5EF4-FFF2-40B4-BE49-F238E27FC236}">
                <a16:creationId xmlns:a16="http://schemas.microsoft.com/office/drawing/2014/main" id="{1527E296-65C3-3E4C-8BAC-EBB71762D5B2}"/>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1718435" y="1776347"/>
            <a:ext cx="3421129" cy="523220"/>
          </a:xfrm>
          <a:prstGeom prst="rect">
            <a:avLst/>
          </a:prstGeom>
          <a:noFill/>
        </p:spPr>
        <p:txBody>
          <a:bodyPr wrap="none" rtlCol="0">
            <a:spAutoFit/>
          </a:bodyPr>
          <a:lstStyle/>
          <a:p>
            <a:r>
              <a:rPr lang="en-VN" sz="2800" b="1" dirty="0">
                <a:solidFill>
                  <a:srgbClr val="17479D"/>
                </a:solidFill>
                <a:latin typeface="UTM Avo" panose="02040603050506020204" pitchFamily="18" charset="0"/>
              </a:rPr>
              <a:t>Đồ chơi yêu thích</a:t>
            </a:r>
          </a:p>
        </p:txBody>
      </p:sp>
      <p:sp>
        <p:nvSpPr>
          <p:cNvPr id="5" name="TextBox 4">
            <a:extLst>
              <a:ext uri="{FF2B5EF4-FFF2-40B4-BE49-F238E27FC236}">
                <a16:creationId xmlns:a16="http://schemas.microsoft.com/office/drawing/2014/main" id="{9FA24853-01FC-A946-88A2-4E5CEA158308}"/>
              </a:ext>
            </a:extLst>
          </p:cNvPr>
          <p:cNvSpPr txBox="1"/>
          <p:nvPr/>
        </p:nvSpPr>
        <p:spPr>
          <a:xfrm>
            <a:off x="1045608" y="2408611"/>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07" y="2563177"/>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52877" y="3234030"/>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045608" y="3074823"/>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ng/ ngh.</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045608" y="3677015"/>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579" y="3831593"/>
            <a:ext cx="288000" cy="288000"/>
          </a:xfrm>
          <a:prstGeom prst="rect">
            <a:avLst/>
          </a:prstGeom>
        </p:spPr>
      </p:pic>
      <p:pic>
        <p:nvPicPr>
          <p:cNvPr id="11" name="Picture 10">
            <a:extLst>
              <a:ext uri="{FF2B5EF4-FFF2-40B4-BE49-F238E27FC236}">
                <a16:creationId xmlns:a16="http://schemas.microsoft.com/office/drawing/2014/main" id="{70E639E6-0D7E-1642-8766-A57EF14123E8}"/>
              </a:ext>
            </a:extLst>
          </p:cNvPr>
          <p:cNvPicPr>
            <a:picLocks noChangeAspect="1"/>
          </p:cNvPicPr>
          <p:nvPr/>
        </p:nvPicPr>
        <p:blipFill>
          <a:blip r:embed="rId6"/>
          <a:stretch>
            <a:fillRect/>
          </a:stretch>
        </p:blipFill>
        <p:spPr>
          <a:xfrm>
            <a:off x="425649" y="397838"/>
            <a:ext cx="1177323" cy="1154931"/>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6085" y="577797"/>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Đồ chơi yêu thích</a:t>
            </a: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1152185"/>
            <a:ext cx="5999771" cy="3891835"/>
          </a:xfrm>
          <a:prstGeom prst="rect">
            <a:avLst/>
          </a:prstGeom>
          <a:noFill/>
        </p:spPr>
        <p:txBody>
          <a:bodyPr wrap="square" rtlCol="0">
            <a:spAutoFit/>
          </a:bodyPr>
          <a:lstStyle/>
          <a:p>
            <a:pPr marL="7938" algn="just">
              <a:lnSpc>
                <a:spcPct val="150000"/>
              </a:lnSpc>
            </a:pPr>
            <a:r>
              <a:rPr lang="vi-VN" sz="2400" dirty="0">
                <a:latin typeface="UTM Avo" panose="02040603050506020204" pitchFamily="18" charset="0"/>
              </a:rPr>
              <a:t>        Tớ rất thích các đồ chơi truyền thống như diều, chong chóng, đèn ông sao. Tớ cũng thích các đồ chơi hiện đại như lê-gô, ô tô điều khiển từ xa, siêu nhân. Đồ chơi nào tớ cũng giữ gìn cẩn thận.</a:t>
            </a:r>
          </a:p>
          <a:p>
            <a:pPr marL="7938" algn="just">
              <a:lnSpc>
                <a:spcPct val="150000"/>
              </a:lnSpc>
            </a:pPr>
            <a:r>
              <a:rPr lang="vi-VN" sz="2400" dirty="0">
                <a:latin typeface="UTM Avo" panose="02040603050506020204" pitchFamily="18" charset="0"/>
              </a:rPr>
              <a:t>	    </a:t>
            </a:r>
            <a:endParaRPr lang="en-US" sz="24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1996024" y="1090604"/>
            <a:ext cx="520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1164487" y="1660489"/>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2000894" y="2765754"/>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BF69FC-23E1-474E-B763-27B9287E269E}"/>
              </a:ext>
            </a:extLst>
          </p:cNvPr>
          <p:cNvCxnSpPr>
            <a:cxnSpLocks/>
          </p:cNvCxnSpPr>
          <p:nvPr/>
        </p:nvCxnSpPr>
        <p:spPr>
          <a:xfrm>
            <a:off x="2625999" y="3855253"/>
            <a:ext cx="4731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83606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truyền thống</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31097"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83606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diều</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31097"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83606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lê- gô</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31097"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0DBA035F-593B-C142-9C33-C62AA1085987}"/>
              </a:ext>
            </a:extLst>
          </p:cNvPr>
          <p:cNvSpPr/>
          <p:nvPr/>
        </p:nvSpPr>
        <p:spPr>
          <a:xfrm>
            <a:off x="836068" y="311589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giữ gìn</a:t>
            </a:r>
            <a:endParaRPr lang="vi-VN" sz="2400" dirty="0"/>
          </a:p>
        </p:txBody>
      </p:sp>
      <p:sp>
        <p:nvSpPr>
          <p:cNvPr id="16" name="Oval 15">
            <a:extLst>
              <a:ext uri="{FF2B5EF4-FFF2-40B4-BE49-F238E27FC236}">
                <a16:creationId xmlns:a16="http://schemas.microsoft.com/office/drawing/2014/main" id="{3029D925-C717-EA4B-B96D-2F26F3BADD22}"/>
              </a:ext>
            </a:extLst>
          </p:cNvPr>
          <p:cNvSpPr/>
          <p:nvPr/>
        </p:nvSpPr>
        <p:spPr>
          <a:xfrm>
            <a:off x="931097"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13" grpId="0"/>
      <p:bldP spid="14" grpId="0" animBg="1"/>
      <p:bldP spid="15"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C4D2F6-ABE9-F843-8DC0-DDC484249DA0}"/>
              </a:ext>
            </a:extLst>
          </p:cNvPr>
          <p:cNvGrpSpPr/>
          <p:nvPr/>
        </p:nvGrpSpPr>
        <p:grpSpPr>
          <a:xfrm>
            <a:off x="340468" y="2928207"/>
            <a:ext cx="6186792" cy="1660839"/>
            <a:chOff x="340468" y="2928207"/>
            <a:chExt cx="6186792" cy="1660839"/>
          </a:xfrm>
        </p:grpSpPr>
        <p:grpSp>
          <p:nvGrpSpPr>
            <p:cNvPr id="10" name="Group 9">
              <a:extLst>
                <a:ext uri="{FF2B5EF4-FFF2-40B4-BE49-F238E27FC236}">
                  <a16:creationId xmlns:a16="http://schemas.microsoft.com/office/drawing/2014/main" id="{45907915-7416-7444-A4FB-78331E530D35}"/>
                </a:ext>
              </a:extLst>
            </p:cNvPr>
            <p:cNvGrpSpPr/>
            <p:nvPr/>
          </p:nvGrpSpPr>
          <p:grpSpPr>
            <a:xfrm>
              <a:off x="340468" y="2928207"/>
              <a:ext cx="6186792" cy="1660839"/>
              <a:chOff x="2210089" y="778545"/>
              <a:chExt cx="4697597" cy="1660839"/>
            </a:xfrm>
          </p:grpSpPr>
          <p:sp>
            <p:nvSpPr>
              <p:cNvPr id="6" name="Rectangle 5">
                <a:extLst>
                  <a:ext uri="{FF2B5EF4-FFF2-40B4-BE49-F238E27FC236}">
                    <a16:creationId xmlns:a16="http://schemas.microsoft.com/office/drawing/2014/main" id="{EB4A6BB0-936E-C242-A3FF-9E50CE6775A1}"/>
                  </a:ext>
                </a:extLst>
              </p:cNvPr>
              <p:cNvSpPr/>
              <p:nvPr/>
            </p:nvSpPr>
            <p:spPr>
              <a:xfrm>
                <a:off x="2210089" y="778545"/>
                <a:ext cx="4697597" cy="1660839"/>
              </a:xfrm>
              <a:prstGeom prst="rect">
                <a:avLst/>
              </a:prstGeom>
              <a:solidFill>
                <a:schemeClr val="accent1">
                  <a:lumMod val="40000"/>
                  <a:lumOff val="60000"/>
                </a:schemeClr>
              </a:solidFill>
              <a:ln w="19050">
                <a:solidFill>
                  <a:schemeClr val="accent1">
                    <a:lumMod val="50000"/>
                  </a:schemeClr>
                </a:solidFill>
                <a:extLst>
                  <a:ext uri="{C807C97D-BFC1-408E-A445-0C87EB9F89A2}">
                    <ask:lineSketchStyleProps xmlns:ask="http://schemas.microsoft.com/office/drawing/2018/sketchyshapes" sd="2448976505">
                      <a:custGeom>
                        <a:avLst/>
                        <a:gdLst>
                          <a:gd name="connsiteX0" fmla="*/ 0 w 6186792"/>
                          <a:gd name="connsiteY0" fmla="*/ 0 h 1660839"/>
                          <a:gd name="connsiteX1" fmla="*/ 687421 w 6186792"/>
                          <a:gd name="connsiteY1" fmla="*/ 0 h 1660839"/>
                          <a:gd name="connsiteX2" fmla="*/ 1374843 w 6186792"/>
                          <a:gd name="connsiteY2" fmla="*/ 0 h 1660839"/>
                          <a:gd name="connsiteX3" fmla="*/ 2186000 w 6186792"/>
                          <a:gd name="connsiteY3" fmla="*/ 0 h 1660839"/>
                          <a:gd name="connsiteX4" fmla="*/ 2811553 w 6186792"/>
                          <a:gd name="connsiteY4" fmla="*/ 0 h 1660839"/>
                          <a:gd name="connsiteX5" fmla="*/ 3313371 w 6186792"/>
                          <a:gd name="connsiteY5" fmla="*/ 0 h 1660839"/>
                          <a:gd name="connsiteX6" fmla="*/ 3877056 w 6186792"/>
                          <a:gd name="connsiteY6" fmla="*/ 0 h 1660839"/>
                          <a:gd name="connsiteX7" fmla="*/ 4626346 w 6186792"/>
                          <a:gd name="connsiteY7" fmla="*/ 0 h 1660839"/>
                          <a:gd name="connsiteX8" fmla="*/ 5251899 w 6186792"/>
                          <a:gd name="connsiteY8" fmla="*/ 0 h 1660839"/>
                          <a:gd name="connsiteX9" fmla="*/ 6186792 w 6186792"/>
                          <a:gd name="connsiteY9" fmla="*/ 0 h 1660839"/>
                          <a:gd name="connsiteX10" fmla="*/ 6186792 w 6186792"/>
                          <a:gd name="connsiteY10" fmla="*/ 553613 h 1660839"/>
                          <a:gd name="connsiteX11" fmla="*/ 6186792 w 6186792"/>
                          <a:gd name="connsiteY11" fmla="*/ 1057401 h 1660839"/>
                          <a:gd name="connsiteX12" fmla="*/ 6186792 w 6186792"/>
                          <a:gd name="connsiteY12" fmla="*/ 1660839 h 1660839"/>
                          <a:gd name="connsiteX13" fmla="*/ 5375635 w 6186792"/>
                          <a:gd name="connsiteY13" fmla="*/ 1660839 h 1660839"/>
                          <a:gd name="connsiteX14" fmla="*/ 4688213 w 6186792"/>
                          <a:gd name="connsiteY14" fmla="*/ 1660839 h 1660839"/>
                          <a:gd name="connsiteX15" fmla="*/ 4124528 w 6186792"/>
                          <a:gd name="connsiteY15" fmla="*/ 1660839 h 1660839"/>
                          <a:gd name="connsiteX16" fmla="*/ 3313371 w 6186792"/>
                          <a:gd name="connsiteY16" fmla="*/ 1660839 h 1660839"/>
                          <a:gd name="connsiteX17" fmla="*/ 2749685 w 6186792"/>
                          <a:gd name="connsiteY17" fmla="*/ 1660839 h 1660839"/>
                          <a:gd name="connsiteX18" fmla="*/ 2186000 w 6186792"/>
                          <a:gd name="connsiteY18" fmla="*/ 1660839 h 1660839"/>
                          <a:gd name="connsiteX19" fmla="*/ 1498579 w 6186792"/>
                          <a:gd name="connsiteY19" fmla="*/ 1660839 h 1660839"/>
                          <a:gd name="connsiteX20" fmla="*/ 934893 w 6186792"/>
                          <a:gd name="connsiteY20" fmla="*/ 1660839 h 1660839"/>
                          <a:gd name="connsiteX21" fmla="*/ 0 w 6186792"/>
                          <a:gd name="connsiteY21" fmla="*/ 1660839 h 1660839"/>
                          <a:gd name="connsiteX22" fmla="*/ 0 w 6186792"/>
                          <a:gd name="connsiteY22" fmla="*/ 1090618 h 1660839"/>
                          <a:gd name="connsiteX23" fmla="*/ 0 w 6186792"/>
                          <a:gd name="connsiteY23" fmla="*/ 553613 h 1660839"/>
                          <a:gd name="connsiteX24" fmla="*/ 0 w 6186792"/>
                          <a:gd name="connsiteY24" fmla="*/ 0 h 166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86792" h="1660839" fill="none" extrusionOk="0">
                            <a:moveTo>
                              <a:pt x="0" y="0"/>
                            </a:moveTo>
                            <a:cubicBezTo>
                              <a:pt x="280648" y="-2528"/>
                              <a:pt x="434738" y="-5656"/>
                              <a:pt x="687421" y="0"/>
                            </a:cubicBezTo>
                            <a:cubicBezTo>
                              <a:pt x="940104" y="5656"/>
                              <a:pt x="1153272" y="-10821"/>
                              <a:pt x="1374843" y="0"/>
                            </a:cubicBezTo>
                            <a:cubicBezTo>
                              <a:pt x="1596414" y="10821"/>
                              <a:pt x="1796186" y="37994"/>
                              <a:pt x="2186000" y="0"/>
                            </a:cubicBezTo>
                            <a:cubicBezTo>
                              <a:pt x="2575814" y="-37994"/>
                              <a:pt x="2621385" y="18230"/>
                              <a:pt x="2811553" y="0"/>
                            </a:cubicBezTo>
                            <a:cubicBezTo>
                              <a:pt x="3001721" y="-18230"/>
                              <a:pt x="3151068" y="19547"/>
                              <a:pt x="3313371" y="0"/>
                            </a:cubicBezTo>
                            <a:cubicBezTo>
                              <a:pt x="3475674" y="-19547"/>
                              <a:pt x="3761528" y="7610"/>
                              <a:pt x="3877056" y="0"/>
                            </a:cubicBezTo>
                            <a:cubicBezTo>
                              <a:pt x="3992585" y="-7610"/>
                              <a:pt x="4470771" y="14949"/>
                              <a:pt x="4626346" y="0"/>
                            </a:cubicBezTo>
                            <a:cubicBezTo>
                              <a:pt x="4781921" y="-14949"/>
                              <a:pt x="5108356" y="9160"/>
                              <a:pt x="5251899" y="0"/>
                            </a:cubicBezTo>
                            <a:cubicBezTo>
                              <a:pt x="5395442" y="-9160"/>
                              <a:pt x="5971214" y="-32992"/>
                              <a:pt x="6186792" y="0"/>
                            </a:cubicBezTo>
                            <a:cubicBezTo>
                              <a:pt x="6205235" y="244820"/>
                              <a:pt x="6199048" y="344532"/>
                              <a:pt x="6186792" y="553613"/>
                            </a:cubicBezTo>
                            <a:cubicBezTo>
                              <a:pt x="6174536" y="762694"/>
                              <a:pt x="6187262" y="900178"/>
                              <a:pt x="6186792" y="1057401"/>
                            </a:cubicBezTo>
                            <a:cubicBezTo>
                              <a:pt x="6186322" y="1214624"/>
                              <a:pt x="6168602" y="1495989"/>
                              <a:pt x="6186792" y="1660839"/>
                            </a:cubicBezTo>
                            <a:cubicBezTo>
                              <a:pt x="5967100" y="1700495"/>
                              <a:pt x="5657235" y="1657581"/>
                              <a:pt x="5375635" y="1660839"/>
                            </a:cubicBezTo>
                            <a:cubicBezTo>
                              <a:pt x="5094035" y="1664097"/>
                              <a:pt x="4869127" y="1695039"/>
                              <a:pt x="4688213" y="1660839"/>
                            </a:cubicBezTo>
                            <a:cubicBezTo>
                              <a:pt x="4507299" y="1626639"/>
                              <a:pt x="4246456" y="1667633"/>
                              <a:pt x="4124528" y="1660839"/>
                            </a:cubicBezTo>
                            <a:cubicBezTo>
                              <a:pt x="4002601" y="1654045"/>
                              <a:pt x="3604569" y="1623449"/>
                              <a:pt x="3313371" y="1660839"/>
                            </a:cubicBezTo>
                            <a:cubicBezTo>
                              <a:pt x="3022173" y="1698229"/>
                              <a:pt x="2976947" y="1688757"/>
                              <a:pt x="2749685" y="1660839"/>
                            </a:cubicBezTo>
                            <a:cubicBezTo>
                              <a:pt x="2522423" y="1632921"/>
                              <a:pt x="2405310" y="1666802"/>
                              <a:pt x="2186000" y="1660839"/>
                            </a:cubicBezTo>
                            <a:cubicBezTo>
                              <a:pt x="1966690" y="1654876"/>
                              <a:pt x="1653650" y="1656395"/>
                              <a:pt x="1498579" y="1660839"/>
                            </a:cubicBezTo>
                            <a:cubicBezTo>
                              <a:pt x="1343508" y="1665283"/>
                              <a:pt x="1149551" y="1672139"/>
                              <a:pt x="934893" y="1660839"/>
                            </a:cubicBezTo>
                            <a:cubicBezTo>
                              <a:pt x="720235" y="1649539"/>
                              <a:pt x="231647" y="1634054"/>
                              <a:pt x="0" y="1660839"/>
                            </a:cubicBezTo>
                            <a:cubicBezTo>
                              <a:pt x="-14474" y="1441959"/>
                              <a:pt x="-7581" y="1274566"/>
                              <a:pt x="0" y="1090618"/>
                            </a:cubicBezTo>
                            <a:cubicBezTo>
                              <a:pt x="7581" y="906670"/>
                              <a:pt x="-18276" y="796785"/>
                              <a:pt x="0" y="553613"/>
                            </a:cubicBezTo>
                            <a:cubicBezTo>
                              <a:pt x="18276" y="310442"/>
                              <a:pt x="8255" y="112276"/>
                              <a:pt x="0" y="0"/>
                            </a:cubicBezTo>
                            <a:close/>
                          </a:path>
                          <a:path w="6186792" h="1660839" stroke="0" extrusionOk="0">
                            <a:moveTo>
                              <a:pt x="0" y="0"/>
                            </a:moveTo>
                            <a:cubicBezTo>
                              <a:pt x="274685" y="15388"/>
                              <a:pt x="437898" y="30618"/>
                              <a:pt x="687421" y="0"/>
                            </a:cubicBezTo>
                            <a:cubicBezTo>
                              <a:pt x="936944" y="-30618"/>
                              <a:pt x="1154847" y="9707"/>
                              <a:pt x="1436711" y="0"/>
                            </a:cubicBezTo>
                            <a:cubicBezTo>
                              <a:pt x="1718575" y="-9707"/>
                              <a:pt x="1792211" y="13382"/>
                              <a:pt x="2062264" y="0"/>
                            </a:cubicBezTo>
                            <a:cubicBezTo>
                              <a:pt x="2332317" y="-13382"/>
                              <a:pt x="2541101" y="216"/>
                              <a:pt x="2873421" y="0"/>
                            </a:cubicBezTo>
                            <a:cubicBezTo>
                              <a:pt x="3205741" y="-216"/>
                              <a:pt x="3254164" y="26368"/>
                              <a:pt x="3560843" y="0"/>
                            </a:cubicBezTo>
                            <a:cubicBezTo>
                              <a:pt x="3867522" y="-26368"/>
                              <a:pt x="3985970" y="-747"/>
                              <a:pt x="4124528" y="0"/>
                            </a:cubicBezTo>
                            <a:cubicBezTo>
                              <a:pt x="4263087" y="747"/>
                              <a:pt x="4528673" y="22737"/>
                              <a:pt x="4688213" y="0"/>
                            </a:cubicBezTo>
                            <a:cubicBezTo>
                              <a:pt x="4847754" y="-22737"/>
                              <a:pt x="4960140" y="-22538"/>
                              <a:pt x="5190031" y="0"/>
                            </a:cubicBezTo>
                            <a:cubicBezTo>
                              <a:pt x="5419922" y="22538"/>
                              <a:pt x="5934658" y="-21776"/>
                              <a:pt x="6186792" y="0"/>
                            </a:cubicBezTo>
                            <a:cubicBezTo>
                              <a:pt x="6172316" y="143115"/>
                              <a:pt x="6165585" y="356415"/>
                              <a:pt x="6186792" y="553613"/>
                            </a:cubicBezTo>
                            <a:cubicBezTo>
                              <a:pt x="6207999" y="750811"/>
                              <a:pt x="6183200" y="927613"/>
                              <a:pt x="6186792" y="1090618"/>
                            </a:cubicBezTo>
                            <a:cubicBezTo>
                              <a:pt x="6190384" y="1253623"/>
                              <a:pt x="6174781" y="1484750"/>
                              <a:pt x="6186792" y="1660839"/>
                            </a:cubicBezTo>
                            <a:cubicBezTo>
                              <a:pt x="5988753" y="1654184"/>
                              <a:pt x="5867601" y="1653338"/>
                              <a:pt x="5684974" y="1660839"/>
                            </a:cubicBezTo>
                            <a:cubicBezTo>
                              <a:pt x="5502347" y="1668340"/>
                              <a:pt x="5323020" y="1636772"/>
                              <a:pt x="5121289" y="1660839"/>
                            </a:cubicBezTo>
                            <a:cubicBezTo>
                              <a:pt x="4919559" y="1684906"/>
                              <a:pt x="4833956" y="1654675"/>
                              <a:pt x="4619471" y="1660839"/>
                            </a:cubicBezTo>
                            <a:cubicBezTo>
                              <a:pt x="4404986" y="1667003"/>
                              <a:pt x="4175047" y="1633999"/>
                              <a:pt x="3993918" y="1660839"/>
                            </a:cubicBezTo>
                            <a:cubicBezTo>
                              <a:pt x="3812789" y="1687679"/>
                              <a:pt x="3556178" y="1663840"/>
                              <a:pt x="3368365" y="1660839"/>
                            </a:cubicBezTo>
                            <a:cubicBezTo>
                              <a:pt x="3180552" y="1657838"/>
                              <a:pt x="2900576" y="1652920"/>
                              <a:pt x="2557207" y="1660839"/>
                            </a:cubicBezTo>
                            <a:cubicBezTo>
                              <a:pt x="2213838" y="1668758"/>
                              <a:pt x="2198779" y="1674651"/>
                              <a:pt x="2055390" y="1660839"/>
                            </a:cubicBezTo>
                            <a:cubicBezTo>
                              <a:pt x="1912001" y="1647027"/>
                              <a:pt x="1593294" y="1648644"/>
                              <a:pt x="1306101" y="1660839"/>
                            </a:cubicBezTo>
                            <a:cubicBezTo>
                              <a:pt x="1018908" y="1673034"/>
                              <a:pt x="809043" y="1663992"/>
                              <a:pt x="680547" y="1660839"/>
                            </a:cubicBezTo>
                            <a:cubicBezTo>
                              <a:pt x="552051" y="1657686"/>
                              <a:pt x="243816" y="1679180"/>
                              <a:pt x="0" y="1660839"/>
                            </a:cubicBezTo>
                            <a:cubicBezTo>
                              <a:pt x="12385" y="1427095"/>
                              <a:pt x="-26753" y="1321264"/>
                              <a:pt x="0" y="1123834"/>
                            </a:cubicBezTo>
                            <a:cubicBezTo>
                              <a:pt x="26753" y="926405"/>
                              <a:pt x="-15827" y="862247"/>
                              <a:pt x="0" y="603438"/>
                            </a:cubicBezTo>
                            <a:cubicBezTo>
                              <a:pt x="15827" y="344629"/>
                              <a:pt x="27566" y="209703"/>
                              <a:pt x="0" y="0"/>
                            </a:cubicBezTo>
                            <a:close/>
                          </a:path>
                        </a:pathLst>
                      </a:custGeom>
                      <ask:type>
                        <ask:lineSketchFreehand/>
                      </ask:type>
                    </ask:lineSketchStyleProps>
                  </a:ext>
                </a:extLst>
              </a:ln>
            </p:spPr>
            <p:txBody>
              <a:bodyPr wrap="square">
                <a:spAutoFit/>
              </a:bodyPr>
              <a:lstStyle/>
              <a:p>
                <a:pPr>
                  <a:lnSpc>
                    <a:spcPct val="200000"/>
                  </a:lnSpc>
                </a:pPr>
                <a:r>
                  <a:rPr lang="en-US" sz="1800" dirty="0">
                    <a:latin typeface="UTM Avo" panose="02040603050506020204" pitchFamily="18" charset="0"/>
                    <a:ea typeface="Calibri" panose="020F0502020204030204" pitchFamily="34" charset="0"/>
                    <a:cs typeface="Times New Roman" panose="02020603050405020304" pitchFamily="18" charset="0"/>
                  </a:rPr>
                  <a:t> b) </a:t>
                </a:r>
                <a:r>
                  <a:rPr lang="vi-VN" sz="1800" dirty="0">
                    <a:latin typeface="UTM Avo" panose="02040603050506020204" pitchFamily="18" charset="0"/>
                    <a:ea typeface="Calibri" panose="020F0502020204030204" pitchFamily="34" charset="0"/>
                    <a:cs typeface="Times New Roman" panose="02020603050405020304" pitchFamily="18" charset="0"/>
                  </a:rPr>
                  <a:t>             ười không học như               ọc không mài.</a:t>
                </a:r>
              </a:p>
              <a:p>
                <a:pPr>
                  <a:lnSpc>
                    <a:spcPct val="200000"/>
                  </a:lnSpc>
                </a:pPr>
                <a:r>
                  <a:rPr lang="vi-VN" sz="1800" dirty="0">
                    <a:latin typeface="UTM Avo" panose="02040603050506020204" pitchFamily="18" charset="0"/>
                    <a:ea typeface="Calibri" panose="020F0502020204030204" pitchFamily="34" charset="0"/>
                    <a:cs typeface="Times New Roman" panose="02020603050405020304" pitchFamily="18" charset="0"/>
                  </a:rPr>
                  <a:t> c) Mấy cậu bạn đang             ó                 iêng tìm chỗ chơi đá cầu.</a:t>
                </a:r>
              </a:p>
            </p:txBody>
          </p:sp>
          <p:sp>
            <p:nvSpPr>
              <p:cNvPr id="23" name="Rectangle 22">
                <a:extLst>
                  <a:ext uri="{FF2B5EF4-FFF2-40B4-BE49-F238E27FC236}">
                    <a16:creationId xmlns:a16="http://schemas.microsoft.com/office/drawing/2014/main" id="{8D8B878D-4CC6-2E4D-B9FF-844D89CB8179}"/>
                  </a:ext>
                </a:extLst>
              </p:cNvPr>
              <p:cNvSpPr/>
              <p:nvPr/>
            </p:nvSpPr>
            <p:spPr>
              <a:xfrm>
                <a:off x="2658506" y="918596"/>
                <a:ext cx="470065"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Rectangle 23">
                <a:extLst>
                  <a:ext uri="{FF2B5EF4-FFF2-40B4-BE49-F238E27FC236}">
                    <a16:creationId xmlns:a16="http://schemas.microsoft.com/office/drawing/2014/main" id="{E5C49244-AECD-114C-AAE1-39282BE7139B}"/>
                  </a:ext>
                </a:extLst>
              </p:cNvPr>
              <p:cNvSpPr/>
              <p:nvPr/>
            </p:nvSpPr>
            <p:spPr>
              <a:xfrm>
                <a:off x="4858589" y="918596"/>
                <a:ext cx="561347"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20" name="Rectangle 19">
              <a:extLst>
                <a:ext uri="{FF2B5EF4-FFF2-40B4-BE49-F238E27FC236}">
                  <a16:creationId xmlns:a16="http://schemas.microsoft.com/office/drawing/2014/main" id="{29C88063-8E44-7042-99C5-A8168F309391}"/>
                </a:ext>
              </a:extLst>
            </p:cNvPr>
            <p:cNvSpPr/>
            <p:nvPr/>
          </p:nvSpPr>
          <p:spPr>
            <a:xfrm>
              <a:off x="3098045" y="3634151"/>
              <a:ext cx="671162"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Rectangle 20">
              <a:extLst>
                <a:ext uri="{FF2B5EF4-FFF2-40B4-BE49-F238E27FC236}">
                  <a16:creationId xmlns:a16="http://schemas.microsoft.com/office/drawing/2014/main" id="{116B410E-3ED3-ED4A-8BB0-B0E615692168}"/>
                </a:ext>
              </a:extLst>
            </p:cNvPr>
            <p:cNvSpPr/>
            <p:nvPr/>
          </p:nvSpPr>
          <p:spPr>
            <a:xfrm>
              <a:off x="4150333" y="3646705"/>
              <a:ext cx="813103"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5891" y="265125"/>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725403" y="201893"/>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t>
            </a:r>
            <a:r>
              <a:rPr lang="vi-VN" sz="1800" b="1" dirty="0">
                <a:solidFill>
                  <a:srgbClr val="FF0000"/>
                </a:solidFill>
                <a:latin typeface="UTM Avo" panose="02040603050506020204" pitchFamily="18" charset="0"/>
              </a:rPr>
              <a:t>ng </a:t>
            </a:r>
            <a:r>
              <a:rPr lang="vi-VN" sz="1800" b="1" dirty="0">
                <a:solidFill>
                  <a:srgbClr val="17479D"/>
                </a:solidFill>
                <a:latin typeface="UTM Avo" panose="02040603050506020204" pitchFamily="18" charset="0"/>
              </a:rPr>
              <a:t>hoặc </a:t>
            </a:r>
            <a:r>
              <a:rPr lang="vi-VN" sz="1800" b="1" dirty="0">
                <a:solidFill>
                  <a:srgbClr val="FF0000"/>
                </a:solidFill>
                <a:latin typeface="UTM Avo" panose="02040603050506020204" pitchFamily="18" charset="0"/>
              </a:rPr>
              <a:t>ngh</a:t>
            </a:r>
            <a:r>
              <a:rPr lang="vi-VN" sz="1800" b="1" dirty="0">
                <a:solidFill>
                  <a:srgbClr val="17479D"/>
                </a:solidFill>
                <a:latin typeface="UTM Avo" panose="02040603050506020204" pitchFamily="18" charset="0"/>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1132801" y="951243"/>
            <a:ext cx="4450877" cy="1668342"/>
            <a:chOff x="167951" y="1546714"/>
            <a:chExt cx="4450877" cy="1668342"/>
          </a:xfrm>
        </p:grpSpPr>
        <p:sp>
          <p:nvSpPr>
            <p:cNvPr id="5" name="Rectangle 4">
              <a:extLst>
                <a:ext uri="{FF2B5EF4-FFF2-40B4-BE49-F238E27FC236}">
                  <a16:creationId xmlns:a16="http://schemas.microsoft.com/office/drawing/2014/main" id="{F3A00893-BE8B-5B41-BEEC-11F2E7ED6F7E}"/>
                </a:ext>
              </a:extLst>
            </p:cNvPr>
            <p:cNvSpPr/>
            <p:nvPr/>
          </p:nvSpPr>
          <p:spPr>
            <a:xfrm>
              <a:off x="167951" y="1546714"/>
              <a:ext cx="4450877" cy="1668342"/>
            </a:xfrm>
            <a:prstGeom prst="rect">
              <a:avLst/>
            </a:prstGeom>
            <a:solidFill>
              <a:schemeClr val="bg2">
                <a:lumMod val="40000"/>
                <a:lumOff val="60000"/>
              </a:schemeClr>
            </a:solidFill>
            <a:ln w="19050">
              <a:solidFill>
                <a:schemeClr val="tx1"/>
              </a:solidFill>
              <a:extLst>
                <a:ext uri="{C807C97D-BFC1-408E-A445-0C87EB9F89A2}">
                  <ask:lineSketchStyleProps xmlns:ask="http://schemas.microsoft.com/office/drawing/2018/sketchyshapes" sd="86837363">
                    <a:custGeom>
                      <a:avLst/>
                      <a:gdLst>
                        <a:gd name="connsiteX0" fmla="*/ 0 w 4450877"/>
                        <a:gd name="connsiteY0" fmla="*/ 0 h 1668342"/>
                        <a:gd name="connsiteX1" fmla="*/ 4450877 w 4450877"/>
                        <a:gd name="connsiteY1" fmla="*/ 0 h 1668342"/>
                        <a:gd name="connsiteX2" fmla="*/ 4450877 w 4450877"/>
                        <a:gd name="connsiteY2" fmla="*/ 1668342 h 1668342"/>
                        <a:gd name="connsiteX3" fmla="*/ 0 w 4450877"/>
                        <a:gd name="connsiteY3" fmla="*/ 1668342 h 1668342"/>
                        <a:gd name="connsiteX4" fmla="*/ 0 w 4450877"/>
                        <a:gd name="connsiteY4" fmla="*/ 0 h 166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877" h="1668342" fill="none" extrusionOk="0">
                          <a:moveTo>
                            <a:pt x="0" y="0"/>
                          </a:moveTo>
                          <a:cubicBezTo>
                            <a:pt x="2222464" y="106216"/>
                            <a:pt x="2526460" y="-142119"/>
                            <a:pt x="4450877" y="0"/>
                          </a:cubicBezTo>
                          <a:cubicBezTo>
                            <a:pt x="4313445" y="419868"/>
                            <a:pt x="4304515" y="852997"/>
                            <a:pt x="4450877" y="1668342"/>
                          </a:cubicBezTo>
                          <a:cubicBezTo>
                            <a:pt x="3575282" y="1639114"/>
                            <a:pt x="1286064" y="1652648"/>
                            <a:pt x="0" y="1668342"/>
                          </a:cubicBezTo>
                          <a:cubicBezTo>
                            <a:pt x="139583" y="1445441"/>
                            <a:pt x="44126" y="521199"/>
                            <a:pt x="0" y="0"/>
                          </a:cubicBezTo>
                          <a:close/>
                        </a:path>
                        <a:path w="4450877" h="1668342" stroke="0" extrusionOk="0">
                          <a:moveTo>
                            <a:pt x="0" y="0"/>
                          </a:moveTo>
                          <a:cubicBezTo>
                            <a:pt x="1400622" y="-71603"/>
                            <a:pt x="2418072" y="126493"/>
                            <a:pt x="4450877" y="0"/>
                          </a:cubicBezTo>
                          <a:cubicBezTo>
                            <a:pt x="4380993" y="394133"/>
                            <a:pt x="4481575" y="1444975"/>
                            <a:pt x="4450877" y="1668342"/>
                          </a:cubicBezTo>
                          <a:cubicBezTo>
                            <a:pt x="3311904" y="1713186"/>
                            <a:pt x="1603785" y="1511455"/>
                            <a:pt x="0" y="1668342"/>
                          </a:cubicBezTo>
                          <a:cubicBezTo>
                            <a:pt x="-34281" y="1258789"/>
                            <a:pt x="74771" y="591162"/>
                            <a:pt x="0" y="0"/>
                          </a:cubicBezTo>
                          <a:close/>
                        </a:path>
                      </a:pathLst>
                    </a:custGeom>
                    <ask:type>
                      <ask:lineSketchCurved/>
                    </ask:type>
                  </ask:lineSketchStyleProps>
                </a:ext>
              </a:extLst>
            </a:ln>
          </p:spPr>
          <p:txBody>
            <a:bodyPr wrap="square" anchor="b">
              <a:spAutoFit/>
            </a:bodyPr>
            <a:lstStyle/>
            <a:p>
              <a:pPr lvl="0" algn="just">
                <a:lnSpc>
                  <a:spcPct val="200000"/>
                </a:lnSpc>
              </a:pPr>
              <a:r>
                <a:rPr lang="en-US" sz="1800" dirty="0">
                  <a:latin typeface="UTM Avo" panose="02040603050506020204" pitchFamily="18" charset="0"/>
                  <a:ea typeface="Calibri" panose="020F0502020204030204" pitchFamily="34" charset="0"/>
                  <a:cs typeface="Times New Roman" panose="02020603050405020304" pitchFamily="18" charset="0"/>
                </a:rPr>
                <a:t>a) </a:t>
              </a:r>
              <a:r>
                <a:rPr lang="vi-VN" sz="1800" dirty="0">
                  <a:latin typeface="UTM Avo" panose="02040603050506020204" pitchFamily="18" charset="0"/>
                  <a:ea typeface="Calibri" panose="020F0502020204030204" pitchFamily="34" charset="0"/>
                  <a:cs typeface="Times New Roman" panose="02020603050405020304" pitchFamily="18" charset="0"/>
                </a:rPr>
                <a:t>Dù ai nói               ả nói               iêng</a:t>
              </a:r>
            </a:p>
            <a:p>
              <a:pPr lvl="0" algn="just">
                <a:lnSpc>
                  <a:spcPct val="200000"/>
                </a:lnSpc>
              </a:pPr>
              <a:r>
                <a:rPr lang="vi-VN" sz="1800" dirty="0">
                  <a:latin typeface="UTM Avo" panose="02040603050506020204" pitchFamily="18" charset="0"/>
                  <a:ea typeface="Calibri" panose="020F0502020204030204" pitchFamily="34" charset="0"/>
                  <a:cs typeface="Times New Roman" panose="02020603050405020304" pitchFamily="18" charset="0"/>
                </a:rPr>
                <a:t>Lòng ta vẫn vững như kiềng ba chân.</a:t>
              </a:r>
            </a:p>
            <a:p>
              <a:pPr lvl="0" algn="just">
                <a:lnSpc>
                  <a:spcPct val="200000"/>
                </a:lnSpc>
              </a:pPr>
              <a:endParaRPr lang="en-VN" sz="1800" dirty="0"/>
            </a:p>
          </p:txBody>
        </p:sp>
        <p:sp>
          <p:nvSpPr>
            <p:cNvPr id="8" name="Rectangle 7">
              <a:extLst>
                <a:ext uri="{FF2B5EF4-FFF2-40B4-BE49-F238E27FC236}">
                  <a16:creationId xmlns:a16="http://schemas.microsoft.com/office/drawing/2014/main" id="{1FFB1E92-CFF9-E147-B911-E623B6E48522}"/>
                </a:ext>
              </a:extLst>
            </p:cNvPr>
            <p:cNvSpPr/>
            <p:nvPr/>
          </p:nvSpPr>
          <p:spPr>
            <a:xfrm>
              <a:off x="1716742" y="1720044"/>
              <a:ext cx="728619"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2" name="Rectangle 21">
              <a:extLst>
                <a:ext uri="{FF2B5EF4-FFF2-40B4-BE49-F238E27FC236}">
                  <a16:creationId xmlns:a16="http://schemas.microsoft.com/office/drawing/2014/main" id="{B8600C9E-429F-0547-A61E-1698C59A51EA}"/>
                </a:ext>
              </a:extLst>
            </p:cNvPr>
            <p:cNvSpPr/>
            <p:nvPr/>
          </p:nvSpPr>
          <p:spPr>
            <a:xfrm>
              <a:off x="3219748" y="1718219"/>
              <a:ext cx="728619"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14" name="Rectangle 13">
            <a:extLst>
              <a:ext uri="{FF2B5EF4-FFF2-40B4-BE49-F238E27FC236}">
                <a16:creationId xmlns:a16="http://schemas.microsoft.com/office/drawing/2014/main" id="{0575EFEA-A3F3-C84B-B2F5-8FEE838EED2B}"/>
              </a:ext>
            </a:extLst>
          </p:cNvPr>
          <p:cNvSpPr/>
          <p:nvPr/>
        </p:nvSpPr>
        <p:spPr>
          <a:xfrm>
            <a:off x="2779234" y="1081156"/>
            <a:ext cx="579005" cy="461665"/>
          </a:xfrm>
          <a:prstGeom prst="rect">
            <a:avLst/>
          </a:prstGeom>
        </p:spPr>
        <p:txBody>
          <a:bodyPr wrap="square">
            <a:spAutoFit/>
          </a:bodyPr>
          <a:lstStyle/>
          <a:p>
            <a:r>
              <a:rPr lang="vi-VN" sz="2400" dirty="0">
                <a:solidFill>
                  <a:srgbClr val="FF0000"/>
                </a:solidFill>
                <a:latin typeface="UTM Avo" panose="02040603050506020204" pitchFamily="18" charset="0"/>
              </a:rPr>
              <a:t>ng</a:t>
            </a:r>
            <a:endParaRPr lang="en-VN" sz="2400" dirty="0">
              <a:latin typeface="UTM Avo" panose="02040603050506020204" pitchFamily="18" charset="0"/>
            </a:endParaRPr>
          </a:p>
        </p:txBody>
      </p:sp>
      <p:sp>
        <p:nvSpPr>
          <p:cNvPr id="26" name="Rectangle 25">
            <a:extLst>
              <a:ext uri="{FF2B5EF4-FFF2-40B4-BE49-F238E27FC236}">
                <a16:creationId xmlns:a16="http://schemas.microsoft.com/office/drawing/2014/main" id="{F0764737-0A8E-7740-B92E-A5CA1D85AC22}"/>
              </a:ext>
            </a:extLst>
          </p:cNvPr>
          <p:cNvSpPr/>
          <p:nvPr/>
        </p:nvSpPr>
        <p:spPr>
          <a:xfrm>
            <a:off x="4184598" y="1073862"/>
            <a:ext cx="766557" cy="461665"/>
          </a:xfrm>
          <a:prstGeom prst="rect">
            <a:avLst/>
          </a:prstGeom>
        </p:spPr>
        <p:txBody>
          <a:bodyPr wrap="none">
            <a:spAutoFit/>
          </a:bodyPr>
          <a:lstStyle/>
          <a:p>
            <a:r>
              <a:rPr lang="en-VN" sz="2400" dirty="0">
                <a:solidFill>
                  <a:srgbClr val="FF0000"/>
                </a:solidFill>
                <a:latin typeface="UTM Avo" panose="02040603050506020204" pitchFamily="18" charset="0"/>
              </a:rPr>
              <a:t>ngh</a:t>
            </a:r>
          </a:p>
        </p:txBody>
      </p:sp>
      <p:sp>
        <p:nvSpPr>
          <p:cNvPr id="27" name="Rectangle 26">
            <a:extLst>
              <a:ext uri="{FF2B5EF4-FFF2-40B4-BE49-F238E27FC236}">
                <a16:creationId xmlns:a16="http://schemas.microsoft.com/office/drawing/2014/main" id="{D86B56D7-7B1E-5249-B11D-3B4FCDC05BC2}"/>
              </a:ext>
            </a:extLst>
          </p:cNvPr>
          <p:cNvSpPr/>
          <p:nvPr/>
        </p:nvSpPr>
        <p:spPr>
          <a:xfrm>
            <a:off x="3997535" y="3019372"/>
            <a:ext cx="579005" cy="461665"/>
          </a:xfrm>
          <a:prstGeom prst="rect">
            <a:avLst/>
          </a:prstGeom>
        </p:spPr>
        <p:txBody>
          <a:bodyPr wrap="none">
            <a:spAutoFit/>
          </a:bodyPr>
          <a:lstStyle/>
          <a:p>
            <a:r>
              <a:rPr lang="en-VN" sz="2400" dirty="0">
                <a:solidFill>
                  <a:srgbClr val="FF0000"/>
                </a:solidFill>
                <a:latin typeface="UTM Avo" panose="02040603050506020204" pitchFamily="18" charset="0"/>
              </a:rPr>
              <a:t>ng</a:t>
            </a:r>
          </a:p>
        </p:txBody>
      </p:sp>
      <p:sp>
        <p:nvSpPr>
          <p:cNvPr id="28" name="Rectangle 27">
            <a:extLst>
              <a:ext uri="{FF2B5EF4-FFF2-40B4-BE49-F238E27FC236}">
                <a16:creationId xmlns:a16="http://schemas.microsoft.com/office/drawing/2014/main" id="{EADFBBF2-6BC8-A54E-8852-91782B064ADB}"/>
              </a:ext>
            </a:extLst>
          </p:cNvPr>
          <p:cNvSpPr/>
          <p:nvPr/>
        </p:nvSpPr>
        <p:spPr>
          <a:xfrm>
            <a:off x="976744" y="3019372"/>
            <a:ext cx="619080" cy="461665"/>
          </a:xfrm>
          <a:prstGeom prst="rect">
            <a:avLst/>
          </a:prstGeom>
        </p:spPr>
        <p:txBody>
          <a:bodyPr wrap="none">
            <a:spAutoFit/>
          </a:bodyPr>
          <a:lstStyle/>
          <a:p>
            <a:r>
              <a:rPr lang="en-VN" sz="2400" dirty="0">
                <a:solidFill>
                  <a:srgbClr val="FF0000"/>
                </a:solidFill>
                <a:latin typeface="UTM Avo" panose="02040603050506020204" pitchFamily="18" charset="0"/>
              </a:rPr>
              <a:t>Ng</a:t>
            </a:r>
          </a:p>
        </p:txBody>
      </p:sp>
      <p:sp>
        <p:nvSpPr>
          <p:cNvPr id="30" name="Rectangle 29">
            <a:extLst>
              <a:ext uri="{FF2B5EF4-FFF2-40B4-BE49-F238E27FC236}">
                <a16:creationId xmlns:a16="http://schemas.microsoft.com/office/drawing/2014/main" id="{1BC7006F-B492-9340-8F98-571A9C9B0B9C}"/>
              </a:ext>
            </a:extLst>
          </p:cNvPr>
          <p:cNvSpPr/>
          <p:nvPr/>
        </p:nvSpPr>
        <p:spPr>
          <a:xfrm>
            <a:off x="3190202" y="3570643"/>
            <a:ext cx="579005" cy="461665"/>
          </a:xfrm>
          <a:prstGeom prst="rect">
            <a:avLst/>
          </a:prstGeom>
        </p:spPr>
        <p:txBody>
          <a:bodyPr wrap="none">
            <a:spAutoFit/>
          </a:bodyPr>
          <a:lstStyle/>
          <a:p>
            <a:r>
              <a:rPr lang="en-VN" sz="2400" dirty="0">
                <a:solidFill>
                  <a:srgbClr val="FF0000"/>
                </a:solidFill>
                <a:latin typeface="UTM Avo" panose="02040603050506020204" pitchFamily="18" charset="0"/>
              </a:rPr>
              <a:t>ng</a:t>
            </a:r>
          </a:p>
        </p:txBody>
      </p:sp>
      <p:sp>
        <p:nvSpPr>
          <p:cNvPr id="29" name="Rectangle 28">
            <a:extLst>
              <a:ext uri="{FF2B5EF4-FFF2-40B4-BE49-F238E27FC236}">
                <a16:creationId xmlns:a16="http://schemas.microsoft.com/office/drawing/2014/main" id="{C4EB83D5-EFDF-0F41-A6DD-D1F54FD83325}"/>
              </a:ext>
            </a:extLst>
          </p:cNvPr>
          <p:cNvSpPr/>
          <p:nvPr/>
        </p:nvSpPr>
        <p:spPr>
          <a:xfrm>
            <a:off x="4257853" y="3585265"/>
            <a:ext cx="766557" cy="461665"/>
          </a:xfrm>
          <a:prstGeom prst="rect">
            <a:avLst/>
          </a:prstGeom>
        </p:spPr>
        <p:txBody>
          <a:bodyPr wrap="none">
            <a:spAutoFit/>
          </a:bodyPr>
          <a:lstStyle/>
          <a:p>
            <a:r>
              <a:rPr lang="en-VN" sz="2400" dirty="0">
                <a:solidFill>
                  <a:srgbClr val="FF0000"/>
                </a:solidFill>
                <a:latin typeface="UTM Avo" panose="02040603050506020204" pitchFamily="18" charset="0"/>
              </a:rPr>
              <a:t>ngh</a:t>
            </a:r>
          </a:p>
        </p:txBody>
      </p:sp>
    </p:spTree>
    <p:extLst>
      <p:ext uri="{BB962C8B-B14F-4D97-AF65-F5344CB8AC3E}">
        <p14:creationId xmlns:p14="http://schemas.microsoft.com/office/powerpoint/2010/main" val="27176524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50000">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14:bounceEnd="50000">
                                          <p:cBhvr additive="base">
                                            <p:cTn id="14" dur="15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5" dur="1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14:presetBounceEnd="50000">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14:bounceEnd="50000">
                                          <p:cBhvr additive="base">
                                            <p:cTn id="18" dur="1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P spid="27" grpId="0"/>
          <p:bldP spid="28" grpId="0"/>
          <p:bldP spid="30"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0-#ppt_w/2"/>
                                              </p:val>
                                            </p:tav>
                                            <p:tav tm="100000">
                                              <p:val>
                                                <p:strVal val="#ppt_x"/>
                                              </p:val>
                                            </p:tav>
                                          </p:tavLst>
                                        </p:anim>
                                        <p:anim calcmode="lin" valueType="num">
                                          <p:cBhvr additive="base">
                                            <p:cTn id="15" dur="1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500" fill="hold"/>
                                            <p:tgtEl>
                                              <p:spTgt spid="4"/>
                                            </p:tgtEl>
                                            <p:attrNameLst>
                                              <p:attrName>ppt_x</p:attrName>
                                            </p:attrNameLst>
                                          </p:cBhvr>
                                          <p:tavLst>
                                            <p:tav tm="0">
                                              <p:val>
                                                <p:strVal val="1+#ppt_w/2"/>
                                              </p:val>
                                            </p:tav>
                                            <p:tav tm="100000">
                                              <p:val>
                                                <p:strVal val="#ppt_x"/>
                                              </p:val>
                                            </p:tav>
                                          </p:tavLst>
                                        </p:anim>
                                        <p:anim calcmode="lin" valueType="num">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P spid="27" grpId="0"/>
          <p:bldP spid="28" grpId="0"/>
          <p:bldP spid="30" grpId="0"/>
          <p:bldP spid="2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C3E9333-7E44-B643-B007-74ACF73F7778}"/>
              </a:ext>
            </a:extLst>
          </p:cNvPr>
          <p:cNvGrpSpPr/>
          <p:nvPr/>
        </p:nvGrpSpPr>
        <p:grpSpPr>
          <a:xfrm>
            <a:off x="684737" y="3024759"/>
            <a:ext cx="3877985" cy="1660839"/>
            <a:chOff x="684737" y="3024759"/>
            <a:chExt cx="3877985" cy="1660839"/>
          </a:xfrm>
        </p:grpSpPr>
        <p:grpSp>
          <p:nvGrpSpPr>
            <p:cNvPr id="12" name="Group 11">
              <a:extLst>
                <a:ext uri="{FF2B5EF4-FFF2-40B4-BE49-F238E27FC236}">
                  <a16:creationId xmlns:a16="http://schemas.microsoft.com/office/drawing/2014/main" id="{471F2E04-AEE4-8743-8313-8598553E50A0}"/>
                </a:ext>
              </a:extLst>
            </p:cNvPr>
            <p:cNvGrpSpPr/>
            <p:nvPr/>
          </p:nvGrpSpPr>
          <p:grpSpPr>
            <a:xfrm>
              <a:off x="684737" y="3024759"/>
              <a:ext cx="3877985" cy="1660839"/>
              <a:chOff x="684737" y="3024759"/>
              <a:chExt cx="3877985" cy="1660839"/>
            </a:xfrm>
          </p:grpSpPr>
          <p:sp>
            <p:nvSpPr>
              <p:cNvPr id="32" name="TextBox 31">
                <a:extLst>
                  <a:ext uri="{FF2B5EF4-FFF2-40B4-BE49-F238E27FC236}">
                    <a16:creationId xmlns:a16="http://schemas.microsoft.com/office/drawing/2014/main" id="{3A69E6BE-A952-4047-B7B0-CBF19848D7D7}"/>
                  </a:ext>
                </a:extLst>
              </p:cNvPr>
              <p:cNvSpPr txBox="1"/>
              <p:nvPr/>
            </p:nvSpPr>
            <p:spPr>
              <a:xfrm>
                <a:off x="684737" y="3024759"/>
                <a:ext cx="3877985" cy="1660839"/>
              </a:xfrm>
              <a:prstGeom prst="rect">
                <a:avLst/>
              </a:prstGeom>
              <a:noFill/>
            </p:spPr>
            <p:txBody>
              <a:bodyPr wrap="none" rtlCol="0">
                <a:spAutoFit/>
              </a:bodyPr>
              <a:lstStyle/>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r>
                  <a:rPr lang="en-US" sz="1800" dirty="0" err="1">
                    <a:latin typeface="UTM Avo" panose="02040603050506020204" pitchFamily="18" charset="0"/>
                  </a:rPr>
                  <a:t>gió</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c               </a:t>
                </a:r>
                <a:r>
                  <a:rPr lang="en-US" sz="1800" dirty="0" err="1">
                    <a:latin typeface="UTM Avo" panose="02040603050506020204" pitchFamily="18" charset="0"/>
                  </a:rPr>
                  <a:t>chỉ</a:t>
                </a:r>
                <a:endParaRPr lang="en-US" sz="1800" dirty="0">
                  <a:latin typeface="UTM Avo" panose="02040603050506020204" pitchFamily="18" charset="0"/>
                </a:endParaRPr>
              </a:p>
            </p:txBody>
          </p:sp>
          <p:sp>
            <p:nvSpPr>
              <p:cNvPr id="33" name="Rectangle 32">
                <a:extLst>
                  <a:ext uri="{FF2B5EF4-FFF2-40B4-BE49-F238E27FC236}">
                    <a16:creationId xmlns:a16="http://schemas.microsoft.com/office/drawing/2014/main" id="{808C811B-6F13-9D46-A607-E2DCAB205B43}"/>
                  </a:ext>
                </a:extLst>
              </p:cNvPr>
              <p:cNvSpPr/>
              <p:nvPr/>
            </p:nvSpPr>
            <p:spPr>
              <a:xfrm>
                <a:off x="1189808" y="3163272"/>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35" name="Rectangle 34">
              <a:extLst>
                <a:ext uri="{FF2B5EF4-FFF2-40B4-BE49-F238E27FC236}">
                  <a16:creationId xmlns:a16="http://schemas.microsoft.com/office/drawing/2014/main" id="{357B2E5A-749A-3C40-9173-11557513DF2D}"/>
                </a:ext>
              </a:extLst>
            </p:cNvPr>
            <p:cNvSpPr/>
            <p:nvPr/>
          </p:nvSpPr>
          <p:spPr>
            <a:xfrm>
              <a:off x="1199538" y="3757967"/>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36" name="Rectangle 35">
              <a:extLst>
                <a:ext uri="{FF2B5EF4-FFF2-40B4-BE49-F238E27FC236}">
                  <a16:creationId xmlns:a16="http://schemas.microsoft.com/office/drawing/2014/main" id="{A76B8DEF-5FD5-BB40-849D-647243832727}"/>
                </a:ext>
              </a:extLst>
            </p:cNvPr>
            <p:cNvSpPr/>
            <p:nvPr/>
          </p:nvSpPr>
          <p:spPr>
            <a:xfrm>
              <a:off x="2430310" y="3757967"/>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37" name="Rectangle 36">
              <a:extLst>
                <a:ext uri="{FF2B5EF4-FFF2-40B4-BE49-F238E27FC236}">
                  <a16:creationId xmlns:a16="http://schemas.microsoft.com/office/drawing/2014/main" id="{862C5580-1234-824C-86B0-3A7564F51021}"/>
                </a:ext>
              </a:extLst>
            </p:cNvPr>
            <p:cNvSpPr/>
            <p:nvPr/>
          </p:nvSpPr>
          <p:spPr>
            <a:xfrm>
              <a:off x="1017062" y="4291333"/>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453009"/>
          </a:xfrm>
          <a:prstGeom prst="rect">
            <a:avLst/>
          </a:prstGeom>
          <a:noFill/>
        </p:spPr>
        <p:txBody>
          <a:bodyPr wrap="square" rtlCol="0">
            <a:spAutoFit/>
          </a:bodyPr>
          <a:lstStyle/>
          <a:p>
            <a:pPr lvl="0"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ch</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tr</a:t>
            </a:r>
            <a:r>
              <a:rPr lang="vi-VN" sz="1800" dirty="0">
                <a:latin typeface="UTM Avo" panose="02040603050506020204" pitchFamily="18" charset="0"/>
              </a:rPr>
              <a:t> thay cho ô vuông</a:t>
            </a:r>
          </a:p>
        </p:txBody>
      </p:sp>
      <p:sp>
        <p:nvSpPr>
          <p:cNvPr id="9" name="TextBox 8">
            <a:extLst>
              <a:ext uri="{FF2B5EF4-FFF2-40B4-BE49-F238E27FC236}">
                <a16:creationId xmlns:a16="http://schemas.microsoft.com/office/drawing/2014/main" id="{DA5991B2-32D7-2D4C-B927-082A670A87A4}"/>
              </a:ext>
            </a:extLst>
          </p:cNvPr>
          <p:cNvSpPr txBox="1"/>
          <p:nvPr/>
        </p:nvSpPr>
        <p:spPr>
          <a:xfrm>
            <a:off x="684737" y="2571750"/>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uôn</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uông</a:t>
            </a:r>
            <a:r>
              <a:rPr lang="vi-VN" sz="1800" dirty="0">
                <a:latin typeface="UTM Avo" panose="02040603050506020204" pitchFamily="18" charset="0"/>
              </a:rPr>
              <a:t> thay cho ô vuông</a:t>
            </a:r>
          </a:p>
        </p:txBody>
      </p:sp>
      <p:grpSp>
        <p:nvGrpSpPr>
          <p:cNvPr id="14" name="Group 13">
            <a:extLst>
              <a:ext uri="{FF2B5EF4-FFF2-40B4-BE49-F238E27FC236}">
                <a16:creationId xmlns:a16="http://schemas.microsoft.com/office/drawing/2014/main" id="{2F0B341E-0A88-BC45-ADB1-BA895D14E010}"/>
              </a:ext>
            </a:extLst>
          </p:cNvPr>
          <p:cNvGrpSpPr/>
          <p:nvPr/>
        </p:nvGrpSpPr>
        <p:grpSpPr>
          <a:xfrm>
            <a:off x="761408" y="1277593"/>
            <a:ext cx="6707595" cy="1106841"/>
            <a:chOff x="761408" y="1277593"/>
            <a:chExt cx="6707595" cy="1106841"/>
          </a:xfrm>
        </p:grpSpPr>
        <p:sp>
          <p:nvSpPr>
            <p:cNvPr id="7" name="TextBox 6">
              <a:extLst>
                <a:ext uri="{FF2B5EF4-FFF2-40B4-BE49-F238E27FC236}">
                  <a16:creationId xmlns:a16="http://schemas.microsoft.com/office/drawing/2014/main" id="{D771B787-49B6-6147-96C7-1BC638A3CD47}"/>
                </a:ext>
              </a:extLst>
            </p:cNvPr>
            <p:cNvSpPr txBox="1"/>
            <p:nvPr/>
          </p:nvSpPr>
          <p:spPr>
            <a:xfrm>
              <a:off x="821029" y="1277593"/>
              <a:ext cx="6647974" cy="1106841"/>
            </a:xfrm>
            <a:prstGeom prst="rect">
              <a:avLst/>
            </a:prstGeom>
            <a:noFill/>
          </p:spPr>
          <p:txBody>
            <a:bodyPr wrap="none" rtlCol="0">
              <a:spAutoFit/>
            </a:bodyPr>
            <a:lstStyle/>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ung</a:t>
              </a:r>
              <a:r>
                <a:rPr lang="en-US" sz="1800" dirty="0">
                  <a:latin typeface="UTM Avo" panose="02040603050506020204" pitchFamily="18" charset="0"/>
                </a:rPr>
                <a:t> </a:t>
              </a:r>
              <a:r>
                <a:rPr lang="en-US" sz="1800" dirty="0" err="1">
                  <a:latin typeface="UTM Avo" panose="02040603050506020204" pitchFamily="18" charset="0"/>
                </a:rPr>
                <a:t>thu</a:t>
              </a:r>
              <a:r>
                <a:rPr lang="en-US" sz="1800" dirty="0">
                  <a:latin typeface="UTM Avo" panose="02040603050506020204" pitchFamily="18" charset="0"/>
                </a:rPr>
                <a:t>		                  </a:t>
              </a:r>
              <a:r>
                <a:rPr lang="en-US" sz="1800" dirty="0" err="1">
                  <a:latin typeface="UTM Avo" panose="02040603050506020204" pitchFamily="18" charset="0"/>
                </a:rPr>
                <a:t>ung</a:t>
              </a:r>
              <a:r>
                <a:rPr lang="en-US" sz="1800" dirty="0">
                  <a:latin typeface="UTM Avo" panose="02040603050506020204" pitchFamily="18" charset="0"/>
                </a:rPr>
                <a:t> </a:t>
              </a:r>
              <a:r>
                <a:rPr lang="en-US" sz="1800" dirty="0" err="1">
                  <a:latin typeface="UTM Avo" panose="02040603050506020204" pitchFamily="18" charset="0"/>
                </a:rPr>
                <a:t>sức</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ong</a:t>
              </a:r>
              <a:r>
                <a:rPr lang="en-US" sz="1800" dirty="0">
                  <a:latin typeface="UTM Avo" panose="02040603050506020204" pitchFamily="18" charset="0"/>
                </a:rPr>
                <a:t>           </a:t>
              </a:r>
              <a:r>
                <a:rPr lang="en-US" sz="1800" dirty="0" err="1">
                  <a:latin typeface="UTM Avo" panose="02040603050506020204" pitchFamily="18" charset="0"/>
                </a:rPr>
                <a:t>óng</a:t>
              </a:r>
              <a:r>
                <a:rPr lang="en-US" sz="1800" dirty="0">
                  <a:latin typeface="UTM Avo" panose="02040603050506020204" pitchFamily="18" charset="0"/>
                </a:rPr>
                <a:t>		    </a:t>
              </a:r>
              <a:r>
                <a:rPr lang="en-US" sz="1800" dirty="0" err="1">
                  <a:latin typeface="UTM Avo" panose="02040603050506020204" pitchFamily="18" charset="0"/>
                </a:rPr>
                <a:t>ong</a:t>
              </a:r>
              <a:r>
                <a:rPr lang="en-US" sz="1800" dirty="0">
                  <a:latin typeface="UTM Avo" panose="02040603050506020204" pitchFamily="18" charset="0"/>
                </a:rPr>
                <a:t> </a:t>
              </a:r>
              <a:r>
                <a:rPr lang="en-US" sz="1800" dirty="0" err="1">
                  <a:latin typeface="UTM Avo" panose="02040603050506020204" pitchFamily="18" charset="0"/>
                </a:rPr>
                <a:t>xanh</a:t>
              </a:r>
              <a:endParaRPr lang="en-VN" sz="1800" dirty="0">
                <a:latin typeface="UTM Avo" panose="02040603050506020204" pitchFamily="18" charset="0"/>
              </a:endParaRPr>
            </a:p>
          </p:txBody>
        </p:sp>
        <p:sp>
          <p:nvSpPr>
            <p:cNvPr id="17" name="Rectangle 16">
              <a:extLst>
                <a:ext uri="{FF2B5EF4-FFF2-40B4-BE49-F238E27FC236}">
                  <a16:creationId xmlns:a16="http://schemas.microsoft.com/office/drawing/2014/main" id="{5128A25C-AB44-C04A-877D-8D23C69F6E2A}"/>
                </a:ext>
              </a:extLst>
            </p:cNvPr>
            <p:cNvSpPr/>
            <p:nvPr/>
          </p:nvSpPr>
          <p:spPr>
            <a:xfrm>
              <a:off x="761408" y="1456703"/>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8" name="Rectangle 17">
              <a:extLst>
                <a:ext uri="{FF2B5EF4-FFF2-40B4-BE49-F238E27FC236}">
                  <a16:creationId xmlns:a16="http://schemas.microsoft.com/office/drawing/2014/main" id="{02160E9F-D77E-274C-BD73-BB713598E4A1}"/>
                </a:ext>
              </a:extLst>
            </p:cNvPr>
            <p:cNvSpPr/>
            <p:nvPr/>
          </p:nvSpPr>
          <p:spPr>
            <a:xfrm>
              <a:off x="766155" y="2007085"/>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9" name="Rectangle 18">
              <a:extLst>
                <a:ext uri="{FF2B5EF4-FFF2-40B4-BE49-F238E27FC236}">
                  <a16:creationId xmlns:a16="http://schemas.microsoft.com/office/drawing/2014/main" id="{9E63E0D8-0FB1-6F49-828C-48331046F634}"/>
                </a:ext>
              </a:extLst>
            </p:cNvPr>
            <p:cNvSpPr/>
            <p:nvPr/>
          </p:nvSpPr>
          <p:spPr>
            <a:xfrm>
              <a:off x="1910996" y="2007085"/>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0" name="Rectangle 19">
              <a:extLst>
                <a:ext uri="{FF2B5EF4-FFF2-40B4-BE49-F238E27FC236}">
                  <a16:creationId xmlns:a16="http://schemas.microsoft.com/office/drawing/2014/main" id="{E9BFAEAB-97A6-3246-B06C-316704370FCA}"/>
                </a:ext>
              </a:extLst>
            </p:cNvPr>
            <p:cNvSpPr/>
            <p:nvPr/>
          </p:nvSpPr>
          <p:spPr>
            <a:xfrm>
              <a:off x="4217984" y="1438514"/>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3" name="Rectangle 22">
              <a:extLst>
                <a:ext uri="{FF2B5EF4-FFF2-40B4-BE49-F238E27FC236}">
                  <a16:creationId xmlns:a16="http://schemas.microsoft.com/office/drawing/2014/main" id="{738B6BD5-0A54-1C42-B337-25711FF80703}"/>
                </a:ext>
              </a:extLst>
            </p:cNvPr>
            <p:cNvSpPr/>
            <p:nvPr/>
          </p:nvSpPr>
          <p:spPr>
            <a:xfrm>
              <a:off x="4217983" y="2019680"/>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4" name="Rectangle 3">
            <a:extLst>
              <a:ext uri="{FF2B5EF4-FFF2-40B4-BE49-F238E27FC236}">
                <a16:creationId xmlns:a16="http://schemas.microsoft.com/office/drawing/2014/main" id="{5A2D3542-ED56-DD4D-8F50-623E43BFBFE7}"/>
              </a:ext>
            </a:extLst>
          </p:cNvPr>
          <p:cNvSpPr/>
          <p:nvPr/>
        </p:nvSpPr>
        <p:spPr>
          <a:xfrm>
            <a:off x="811301" y="1430880"/>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BCD2CECA-BB08-5941-8E82-9FE09A341BAC}"/>
              </a:ext>
            </a:extLst>
          </p:cNvPr>
          <p:cNvSpPr/>
          <p:nvPr/>
        </p:nvSpPr>
        <p:spPr>
          <a:xfrm>
            <a:off x="4186724" y="1416914"/>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71BE843F-668E-CC49-B8C9-9751E8CDEC21}"/>
              </a:ext>
            </a:extLst>
          </p:cNvPr>
          <p:cNvSpPr/>
          <p:nvPr/>
        </p:nvSpPr>
        <p:spPr>
          <a:xfrm>
            <a:off x="749794" y="1997699"/>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2EF4208E-142E-0E46-B958-F8EE8288882A}"/>
              </a:ext>
            </a:extLst>
          </p:cNvPr>
          <p:cNvSpPr/>
          <p:nvPr/>
        </p:nvSpPr>
        <p:spPr>
          <a:xfrm>
            <a:off x="1898646" y="1990557"/>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C6A90D3C-7B45-A644-8A71-7D0D24548607}"/>
              </a:ext>
            </a:extLst>
          </p:cNvPr>
          <p:cNvSpPr/>
          <p:nvPr/>
        </p:nvSpPr>
        <p:spPr>
          <a:xfrm>
            <a:off x="4264544" y="2007426"/>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7EA25D37-FAE0-884B-9BF4-A03AD57D5331}"/>
              </a:ext>
            </a:extLst>
          </p:cNvPr>
          <p:cNvSpPr/>
          <p:nvPr/>
        </p:nvSpPr>
        <p:spPr>
          <a:xfrm>
            <a:off x="2381189" y="3752216"/>
            <a:ext cx="728405"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uồn</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C8C84888-7C7B-E643-A989-2E1BAF615D96}"/>
              </a:ext>
            </a:extLst>
          </p:cNvPr>
          <p:cNvSpPr/>
          <p:nvPr/>
        </p:nvSpPr>
        <p:spPr>
          <a:xfrm>
            <a:off x="1129092" y="3752216"/>
            <a:ext cx="728405"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uồn</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A8A498BC-3C01-B64A-BA19-49EB549B3F51}"/>
              </a:ext>
            </a:extLst>
          </p:cNvPr>
          <p:cNvSpPr/>
          <p:nvPr/>
        </p:nvSpPr>
        <p:spPr>
          <a:xfrm>
            <a:off x="977689" y="4290746"/>
            <a:ext cx="728405"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uộn</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BC92C402-3557-724E-8E10-6372ED8C5FC2}"/>
              </a:ext>
            </a:extLst>
          </p:cNvPr>
          <p:cNvSpPr/>
          <p:nvPr/>
        </p:nvSpPr>
        <p:spPr>
          <a:xfrm>
            <a:off x="1108409" y="3193643"/>
            <a:ext cx="906338"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uông</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7F1F1129-45B7-E34A-8D26-81B88A888BD1}"/>
              </a:ext>
            </a:extLst>
          </p:cNvPr>
          <p:cNvGrpSpPr/>
          <p:nvPr/>
        </p:nvGrpSpPr>
        <p:grpSpPr>
          <a:xfrm>
            <a:off x="4343374" y="2855287"/>
            <a:ext cx="2027448" cy="1360520"/>
            <a:chOff x="4054378" y="2876440"/>
            <a:chExt cx="2027448" cy="1360520"/>
          </a:xfrm>
        </p:grpSpPr>
        <p:pic>
          <p:nvPicPr>
            <p:cNvPr id="2050" name="Picture 2" descr="Hình ảnh Vẽ Tay Cá Nhỏ Bằng Chuông Gió Minh Họa Chuông Gió đẹp Cá, Tay,  Sống, Phim miễn phí tải tập tin PNG PSDComment và Vector">
              <a:extLst>
                <a:ext uri="{FF2B5EF4-FFF2-40B4-BE49-F238E27FC236}">
                  <a16:creationId xmlns:a16="http://schemas.microsoft.com/office/drawing/2014/main" id="{377E0FEA-38DD-A744-A6AB-7874BD6B4D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71" b="96488" l="10000" r="90000">
                          <a14:foregroundMark x1="47833" y1="7358" x2="47833" y2="1171"/>
                          <a14:foregroundMark x1="47667" y1="7943" x2="47667" y2="31355"/>
                          <a14:foregroundMark x1="47500" y1="72074" x2="50750" y2="95318"/>
                          <a14:foregroundMark x1="50750" y1="95318" x2="51833" y2="96488"/>
                        </a14:backgroundRemoval>
                      </a14:imgEffect>
                    </a14:imgLayer>
                  </a14:imgProps>
                </a:ext>
                <a:ext uri="{28A0092B-C50C-407E-A947-70E740481C1C}">
                  <a14:useLocalDpi xmlns:a14="http://schemas.microsoft.com/office/drawing/2010/main" val="0"/>
                </a:ext>
              </a:extLst>
            </a:blip>
            <a:srcRect/>
            <a:stretch>
              <a:fillRect/>
            </a:stretch>
          </p:blipFill>
          <p:spPr bwMode="auto">
            <a:xfrm>
              <a:off x="4750020" y="2909661"/>
              <a:ext cx="1331806" cy="1327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Phim Hoạt Hình Chuông Gió Chuông Gió Vẽ Tay Chuông Gió Phong Cách  Nhật Bản Chuông Gió Chúc Phúc, Chuông, Lục Lạc, Phim Hoạt Hình Chuông Gió  miễn phí tải">
              <a:extLst>
                <a:ext uri="{FF2B5EF4-FFF2-40B4-BE49-F238E27FC236}">
                  <a16:creationId xmlns:a16="http://schemas.microsoft.com/office/drawing/2014/main" id="{EED8D1D8-F6E9-784A-84B8-A650FBFBADD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000" b="90750" l="10000" r="90000">
                          <a14:foregroundMark x1="51583" y1="8667" x2="51583" y2="8667"/>
                          <a14:foregroundMark x1="58417" y1="5083" x2="58417" y2="5083"/>
                          <a14:foregroundMark x1="62917" y1="14167" x2="62917" y2="14167"/>
                          <a14:foregroundMark x1="53500" y1="90750" x2="53500" y2="90250"/>
                        </a14:backgroundRemoval>
                      </a14:imgEffect>
                    </a14:imgLayer>
                  </a14:imgProps>
                </a:ext>
                <a:ext uri="{28A0092B-C50C-407E-A947-70E740481C1C}">
                  <a14:useLocalDpi xmlns:a14="http://schemas.microsoft.com/office/drawing/2010/main" val="0"/>
                </a:ext>
              </a:extLst>
            </a:blip>
            <a:srcRect/>
            <a:stretch>
              <a:fillRect/>
            </a:stretch>
          </p:blipFill>
          <p:spPr bwMode="auto">
            <a:xfrm>
              <a:off x="4054378" y="2876440"/>
              <a:ext cx="1245422" cy="1245422"/>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Hình ảnh Chuồn Chuồn đẹp Thân Màu Vàng Cánh Xanh Cánh, Chuồn Chuồn, Chuồn  Chuồn đẹp, Cơ Thể Màu Vàng miễn phí tải tập tin PNG PSDComment và Vector">
            <a:extLst>
              <a:ext uri="{FF2B5EF4-FFF2-40B4-BE49-F238E27FC236}">
                <a16:creationId xmlns:a16="http://schemas.microsoft.com/office/drawing/2014/main" id="{404371F3-F883-4243-B07A-2A6E8113111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958" b="89958" l="6500" r="98333">
                        <a14:foregroundMark x1="6583" y1="55612" x2="6583" y2="55612"/>
                        <a14:foregroundMark x1="98333" y1="73924" x2="98333" y2="73924"/>
                        <a14:foregroundMark x1="69500" y1="33249" x2="69500" y2="33249"/>
                        <a14:foregroundMark x1="78083" y1="43882" x2="78083" y2="43882"/>
                      </a14:backgroundRemoval>
                    </a14:imgEffect>
                  </a14:imgLayer>
                </a14:imgProps>
              </a:ext>
              <a:ext uri="{28A0092B-C50C-407E-A947-70E740481C1C}">
                <a14:useLocalDpi xmlns:a14="http://schemas.microsoft.com/office/drawing/2010/main" val="0"/>
              </a:ext>
            </a:extLst>
          </a:blip>
          <a:srcRect/>
          <a:stretch>
            <a:fillRect/>
          </a:stretch>
        </p:blipFill>
        <p:spPr bwMode="auto">
          <a:xfrm rot="1138663" flipH="1">
            <a:off x="3543332" y="3006100"/>
            <a:ext cx="1293760" cy="12775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ressmaking Pins Stock Illustrations – 616 Dressmaking Pins Stock  Illustrations, Vectors &amp;amp; Clipart - Dreamstime">
            <a:extLst>
              <a:ext uri="{FF2B5EF4-FFF2-40B4-BE49-F238E27FC236}">
                <a16:creationId xmlns:a16="http://schemas.microsoft.com/office/drawing/2014/main" id="{FB39F49C-AB5C-F04B-8496-53D5D00A295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845" b="89983" l="2000" r="90000">
                        <a14:foregroundMark x1="1250" y1="47150" x2="7125" y2="54577"/>
                        <a14:foregroundMark x1="7125" y1="54577" x2="7250" y2="66149"/>
                        <a14:foregroundMark x1="7250" y1="65976" x2="2000" y2="66149"/>
                        <a14:backgroundMark x1="68125" y1="31952" x2="68625" y2="55095"/>
                        <a14:backgroundMark x1="68625" y1="55095" x2="70375" y2="60449"/>
                        <a14:backgroundMark x1="70375" y1="60967" x2="70375" y2="60967"/>
                        <a14:backgroundMark x1="70375" y1="61313" x2="70375" y2="65285"/>
                        <a14:backgroundMark x1="70125" y1="68566" x2="78250" y2="65285"/>
                      </a14:backgroundRemoval>
                    </a14:imgEffect>
                  </a14:imgLayer>
                </a14:imgProps>
              </a:ext>
              <a:ext uri="{28A0092B-C50C-407E-A947-70E740481C1C}">
                <a14:useLocalDpi xmlns:a14="http://schemas.microsoft.com/office/drawing/2010/main" val="0"/>
              </a:ext>
            </a:extLst>
          </a:blip>
          <a:srcRect/>
          <a:stretch>
            <a:fillRect/>
          </a:stretch>
        </p:blipFill>
        <p:spPr bwMode="auto">
          <a:xfrm>
            <a:off x="2660312" y="3865907"/>
            <a:ext cx="1640734" cy="118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heckerboard(across)">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054"/>
                                        </p:tgtEl>
                                        <p:attrNameLst>
                                          <p:attrName>style.visibility</p:attrName>
                                        </p:attrNameLst>
                                      </p:cBhvr>
                                      <p:to>
                                        <p:strVal val="visible"/>
                                      </p:to>
                                    </p:set>
                                    <p:animEffect transition="in" filter="fade">
                                      <p:cBhvr>
                                        <p:cTn id="69" dur="1000"/>
                                        <p:tgtEl>
                                          <p:spTgt spid="2054"/>
                                        </p:tgtEl>
                                      </p:cBhvr>
                                    </p:animEffect>
                                    <p:anim calcmode="lin" valueType="num">
                                      <p:cBhvr>
                                        <p:cTn id="70" dur="1000" fill="hold"/>
                                        <p:tgtEl>
                                          <p:spTgt spid="2054"/>
                                        </p:tgtEl>
                                        <p:attrNameLst>
                                          <p:attrName>ppt_x</p:attrName>
                                        </p:attrNameLst>
                                      </p:cBhvr>
                                      <p:tavLst>
                                        <p:tav tm="0">
                                          <p:val>
                                            <p:strVal val="#ppt_x"/>
                                          </p:val>
                                        </p:tav>
                                        <p:tav tm="100000">
                                          <p:val>
                                            <p:strVal val="#ppt_x"/>
                                          </p:val>
                                        </p:tav>
                                      </p:tavLst>
                                    </p:anim>
                                    <p:anim calcmode="lin" valueType="num">
                                      <p:cBhvr>
                                        <p:cTn id="71"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2058"/>
                                        </p:tgtEl>
                                        <p:attrNameLst>
                                          <p:attrName>style.visibility</p:attrName>
                                        </p:attrNameLst>
                                      </p:cBhvr>
                                      <p:to>
                                        <p:strVal val="visible"/>
                                      </p:to>
                                    </p:set>
                                    <p:animEffect transition="in" filter="fade">
                                      <p:cBhvr>
                                        <p:cTn id="80" dur="1000"/>
                                        <p:tgtEl>
                                          <p:spTgt spid="2058"/>
                                        </p:tgtEl>
                                      </p:cBhvr>
                                    </p:animEffect>
                                    <p:anim calcmode="lin" valueType="num">
                                      <p:cBhvr>
                                        <p:cTn id="81" dur="1000" fill="hold"/>
                                        <p:tgtEl>
                                          <p:spTgt spid="2058"/>
                                        </p:tgtEl>
                                        <p:attrNameLst>
                                          <p:attrName>ppt_x</p:attrName>
                                        </p:attrNameLst>
                                      </p:cBhvr>
                                      <p:tavLst>
                                        <p:tav tm="0">
                                          <p:val>
                                            <p:strVal val="#ppt_x"/>
                                          </p:val>
                                        </p:tav>
                                        <p:tav tm="100000">
                                          <p:val>
                                            <p:strVal val="#ppt_x"/>
                                          </p:val>
                                        </p:tav>
                                      </p:tavLst>
                                    </p:anim>
                                    <p:anim calcmode="lin" valueType="num">
                                      <p:cBhvr>
                                        <p:cTn id="82" dur="900" decel="100000" fill="hold"/>
                                        <p:tgtEl>
                                          <p:spTgt spid="2058"/>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20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9" grpId="0"/>
      <p:bldP spid="4" grpId="0"/>
      <p:bldP spid="25" grpId="0"/>
      <p:bldP spid="26" grpId="0"/>
      <p:bldP spid="27" grpId="0"/>
      <p:bldP spid="31" grpId="0"/>
      <p:bldP spid="40"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307173" y="670417"/>
            <a:ext cx="1623074" cy="631245"/>
            <a:chOff x="315851" y="629196"/>
            <a:chExt cx="1623074" cy="631245"/>
          </a:xfrm>
        </p:grpSpPr>
        <p:sp>
          <p:nvSpPr>
            <p:cNvPr id="5" name="TextBox 4">
              <a:extLst>
                <a:ext uri="{FF2B5EF4-FFF2-40B4-BE49-F238E27FC236}">
                  <a16:creationId xmlns:a16="http://schemas.microsoft.com/office/drawing/2014/main" id="{6A553182-F3C1-4121-8FDA-73CEE8D72B2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22</a:t>
              </a:r>
            </a:p>
          </p:txBody>
        </p:sp>
        <p:sp>
          <p:nvSpPr>
            <p:cNvPr id="6" name="TextBox 5">
              <a:extLst>
                <a:ext uri="{FF2B5EF4-FFF2-40B4-BE49-F238E27FC236}">
                  <a16:creationId xmlns:a16="http://schemas.microsoft.com/office/drawing/2014/main" id="{31A601FE-6892-4EC6-ACDD-75D395FCC956}"/>
                </a:ext>
              </a:extLst>
            </p:cNvPr>
            <p:cNvSpPr txBox="1"/>
            <p:nvPr/>
          </p:nvSpPr>
          <p:spPr>
            <a:xfrm>
              <a:off x="315851" y="675666"/>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22</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562132" y="1387766"/>
            <a:ext cx="4752815"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Nói tên một số đồ chơi của em?</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
        <p:nvSpPr>
          <p:cNvPr id="13" name="TextBox 12">
            <a:extLst>
              <a:ext uri="{FF2B5EF4-FFF2-40B4-BE49-F238E27FC236}">
                <a16:creationId xmlns:a16="http://schemas.microsoft.com/office/drawing/2014/main" id="{0697A019-A5C4-F14D-8BEB-AF6B8777EB8C}"/>
              </a:ext>
            </a:extLst>
          </p:cNvPr>
          <p:cNvSpPr txBox="1"/>
          <p:nvPr/>
        </p:nvSpPr>
        <p:spPr>
          <a:xfrm>
            <a:off x="1562132" y="1390894"/>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Em thích đồ chơi nào nhất?</a:t>
            </a:r>
            <a:endParaRPr lang="en-US" sz="1500" b="1" dirty="0">
              <a:latin typeface="UTM Avo" panose="02040603050506020204" pitchFamily="18" charset="0"/>
            </a:endParaRPr>
          </a:p>
        </p:txBody>
      </p:sp>
      <p:pic>
        <p:nvPicPr>
          <p:cNvPr id="3" name="Picture 2">
            <a:extLst>
              <a:ext uri="{FF2B5EF4-FFF2-40B4-BE49-F238E27FC236}">
                <a16:creationId xmlns:a16="http://schemas.microsoft.com/office/drawing/2014/main" id="{E1803FE0-94DE-F948-B5DD-120E2E943BA6}"/>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tretch>
            <a:fillRect/>
          </a:stretch>
        </p:blipFill>
        <p:spPr>
          <a:xfrm>
            <a:off x="307173" y="1812941"/>
            <a:ext cx="6274023" cy="3072977"/>
          </a:xfrm>
          <a:prstGeom prst="round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7C9DB789-60E6-214E-8502-4B5EA5CB5F61}"/>
              </a:ext>
            </a:extLst>
          </p:cNvPr>
          <p:cNvGrpSpPr/>
          <p:nvPr/>
        </p:nvGrpSpPr>
        <p:grpSpPr>
          <a:xfrm>
            <a:off x="307173" y="670417"/>
            <a:ext cx="1623074" cy="631245"/>
            <a:chOff x="315851" y="629196"/>
            <a:chExt cx="1623074" cy="631245"/>
          </a:xfrm>
        </p:grpSpPr>
        <p:sp>
          <p:nvSpPr>
            <p:cNvPr id="20" name="TextBox 19">
              <a:extLst>
                <a:ext uri="{FF2B5EF4-FFF2-40B4-BE49-F238E27FC236}">
                  <a16:creationId xmlns:a16="http://schemas.microsoft.com/office/drawing/2014/main" id="{70C6442E-6AE0-214D-8FDD-6CB0882E8F6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22</a:t>
              </a:r>
            </a:p>
          </p:txBody>
        </p:sp>
        <p:sp>
          <p:nvSpPr>
            <p:cNvPr id="21" name="TextBox 20">
              <a:extLst>
                <a:ext uri="{FF2B5EF4-FFF2-40B4-BE49-F238E27FC236}">
                  <a16:creationId xmlns:a16="http://schemas.microsoft.com/office/drawing/2014/main" id="{DA63DA37-6B5E-AA4F-A9EB-444B95B7BFFD}"/>
                </a:ext>
              </a:extLst>
            </p:cNvPr>
            <p:cNvSpPr txBox="1"/>
            <p:nvPr/>
          </p:nvSpPr>
          <p:spPr>
            <a:xfrm>
              <a:off x="315851" y="675666"/>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22</a:t>
              </a:r>
            </a:p>
          </p:txBody>
        </p:sp>
      </p:grpSp>
      <p:sp>
        <p:nvSpPr>
          <p:cNvPr id="22" name="TextBox 21">
            <a:extLst>
              <a:ext uri="{FF2B5EF4-FFF2-40B4-BE49-F238E27FC236}">
                <a16:creationId xmlns:a16="http://schemas.microsoft.com/office/drawing/2014/main" id="{7953BCF3-8A61-F84F-95B3-25EE17E514F3}"/>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1488333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50C902B-43A1-4FFF-8147-8E8C5CEBAFB1}"/>
              </a:ext>
            </a:extLst>
          </p:cNvPr>
          <p:cNvSpPr txBox="1"/>
          <p:nvPr/>
        </p:nvSpPr>
        <p:spPr>
          <a:xfrm>
            <a:off x="267279" y="87158"/>
            <a:ext cx="6279436" cy="955774"/>
          </a:xfrm>
          <a:prstGeom prst="rect">
            <a:avLst/>
          </a:prstGeom>
          <a:noFill/>
        </p:spPr>
        <p:txBody>
          <a:bodyPr wrap="square" rtlCol="0">
            <a:spAutoFit/>
          </a:bodyPr>
          <a:lstStyle/>
          <a:p>
            <a:pPr>
              <a:lnSpc>
                <a:spcPct val="150000"/>
              </a:lnSpc>
            </a:pPr>
            <a:r>
              <a:rPr lang="en-US" sz="2000" b="1" dirty="0">
                <a:solidFill>
                  <a:schemeClr val="accent4">
                    <a:lumMod val="50000"/>
                  </a:schemeClr>
                </a:solidFill>
                <a:latin typeface="UTM Avo" panose="02040603050506020204" pitchFamily="18" charset="0"/>
              </a:rPr>
              <a:t>1. </a:t>
            </a:r>
            <a:r>
              <a:rPr lang="vi-VN" sz="2000" b="1" dirty="0">
                <a:solidFill>
                  <a:schemeClr val="accent4">
                    <a:lumMod val="50000"/>
                  </a:schemeClr>
                </a:solidFill>
                <a:latin typeface="UTM Avo" panose="02040603050506020204" pitchFamily="18" charset="0"/>
              </a:rPr>
              <a:t>Tìm từ ngữ gọi tên các đồ chơi có trong bức tranh dưới đây</a:t>
            </a:r>
            <a:r>
              <a:rPr lang="en-US" sz="2000" b="1" dirty="0">
                <a:solidFill>
                  <a:schemeClr val="accent4">
                    <a:lumMod val="50000"/>
                  </a:schemeClr>
                </a:solidFill>
                <a:latin typeface="UTM Avo" panose="02040603050506020204" pitchFamily="18" charset="0"/>
              </a:rPr>
              <a:t>.</a:t>
            </a:r>
          </a:p>
        </p:txBody>
      </p:sp>
      <p:pic>
        <p:nvPicPr>
          <p:cNvPr id="3" name="Picture 2">
            <a:extLst>
              <a:ext uri="{FF2B5EF4-FFF2-40B4-BE49-F238E27FC236}">
                <a16:creationId xmlns:a16="http://schemas.microsoft.com/office/drawing/2014/main" id="{11733700-3AAE-EA48-A5A7-BC3EFDDEF93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2000"/>
                    </a14:imgEffect>
                    <a14:imgEffect>
                      <a14:colorTemperature colorTemp="7200"/>
                    </a14:imgEffect>
                    <a14:imgEffect>
                      <a14:saturation sat="200000"/>
                    </a14:imgEffect>
                  </a14:imgLayer>
                </a14:imgProps>
              </a:ext>
            </a:extLst>
          </a:blip>
          <a:stretch>
            <a:fillRect/>
          </a:stretch>
        </p:blipFill>
        <p:spPr>
          <a:xfrm>
            <a:off x="267279" y="1001269"/>
            <a:ext cx="6196519" cy="3140961"/>
          </a:xfrm>
          <a:prstGeom prst="rect">
            <a:avLst/>
          </a:prstGeom>
        </p:spPr>
      </p:pic>
      <p:sp>
        <p:nvSpPr>
          <p:cNvPr id="15" name="Oval 14">
            <a:extLst>
              <a:ext uri="{FF2B5EF4-FFF2-40B4-BE49-F238E27FC236}">
                <a16:creationId xmlns:a16="http://schemas.microsoft.com/office/drawing/2014/main" id="{58464BFB-6853-BB4B-9914-AD8A084B1026}"/>
              </a:ext>
            </a:extLst>
          </p:cNvPr>
          <p:cNvSpPr/>
          <p:nvPr/>
        </p:nvSpPr>
        <p:spPr>
          <a:xfrm>
            <a:off x="1070043" y="1254868"/>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7" name="Oval 26">
            <a:extLst>
              <a:ext uri="{FF2B5EF4-FFF2-40B4-BE49-F238E27FC236}">
                <a16:creationId xmlns:a16="http://schemas.microsoft.com/office/drawing/2014/main" id="{605B7770-B183-DF46-BA97-3C0C32A9B656}"/>
              </a:ext>
            </a:extLst>
          </p:cNvPr>
          <p:cNvSpPr/>
          <p:nvPr/>
        </p:nvSpPr>
        <p:spPr>
          <a:xfrm>
            <a:off x="1021404" y="2049294"/>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Oval 27">
            <a:extLst>
              <a:ext uri="{FF2B5EF4-FFF2-40B4-BE49-F238E27FC236}">
                <a16:creationId xmlns:a16="http://schemas.microsoft.com/office/drawing/2014/main" id="{72223816-581C-D241-957D-AE23AF4C8D57}"/>
              </a:ext>
            </a:extLst>
          </p:cNvPr>
          <p:cNvSpPr/>
          <p:nvPr/>
        </p:nvSpPr>
        <p:spPr>
          <a:xfrm>
            <a:off x="1901991" y="1314138"/>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9" name="Oval 28">
            <a:extLst>
              <a:ext uri="{FF2B5EF4-FFF2-40B4-BE49-F238E27FC236}">
                <a16:creationId xmlns:a16="http://schemas.microsoft.com/office/drawing/2014/main" id="{C6355871-CF11-1746-B88A-15D766982508}"/>
              </a:ext>
            </a:extLst>
          </p:cNvPr>
          <p:cNvSpPr/>
          <p:nvPr/>
        </p:nvSpPr>
        <p:spPr>
          <a:xfrm>
            <a:off x="3135090" y="1254867"/>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0" name="Oval 29">
            <a:extLst>
              <a:ext uri="{FF2B5EF4-FFF2-40B4-BE49-F238E27FC236}">
                <a16:creationId xmlns:a16="http://schemas.microsoft.com/office/drawing/2014/main" id="{5E8CC265-562B-5B46-A570-62D7826D7C6C}"/>
              </a:ext>
            </a:extLst>
          </p:cNvPr>
          <p:cNvSpPr/>
          <p:nvPr/>
        </p:nvSpPr>
        <p:spPr>
          <a:xfrm>
            <a:off x="4368189" y="1314138"/>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Oval 30">
            <a:extLst>
              <a:ext uri="{FF2B5EF4-FFF2-40B4-BE49-F238E27FC236}">
                <a16:creationId xmlns:a16="http://schemas.microsoft.com/office/drawing/2014/main" id="{AEBDFF3A-3BBA-D147-9C9E-CDD472E3AE6B}"/>
              </a:ext>
            </a:extLst>
          </p:cNvPr>
          <p:cNvSpPr/>
          <p:nvPr/>
        </p:nvSpPr>
        <p:spPr>
          <a:xfrm>
            <a:off x="5255956" y="1254866"/>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2" name="Oval 31">
            <a:extLst>
              <a:ext uri="{FF2B5EF4-FFF2-40B4-BE49-F238E27FC236}">
                <a16:creationId xmlns:a16="http://schemas.microsoft.com/office/drawing/2014/main" id="{06FE6181-9A06-7B47-AEBE-7E7258ED316B}"/>
              </a:ext>
            </a:extLst>
          </p:cNvPr>
          <p:cNvSpPr/>
          <p:nvPr/>
        </p:nvSpPr>
        <p:spPr>
          <a:xfrm>
            <a:off x="5234889" y="2085357"/>
            <a:ext cx="690663" cy="657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3" name="Oval 32">
            <a:extLst>
              <a:ext uri="{FF2B5EF4-FFF2-40B4-BE49-F238E27FC236}">
                <a16:creationId xmlns:a16="http://schemas.microsoft.com/office/drawing/2014/main" id="{13A6FED3-03C6-8B47-99DF-77B069EC96E7}"/>
              </a:ext>
            </a:extLst>
          </p:cNvPr>
          <p:cNvSpPr/>
          <p:nvPr/>
        </p:nvSpPr>
        <p:spPr>
          <a:xfrm>
            <a:off x="4132421" y="3172780"/>
            <a:ext cx="1597170" cy="753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0" name="TextBox 19">
            <a:extLst>
              <a:ext uri="{FF2B5EF4-FFF2-40B4-BE49-F238E27FC236}">
                <a16:creationId xmlns:a16="http://schemas.microsoft.com/office/drawing/2014/main" id="{7543C13A-0B1D-AC4B-BB4E-2220AB70E0BB}"/>
              </a:ext>
            </a:extLst>
          </p:cNvPr>
          <p:cNvSpPr txBox="1"/>
          <p:nvPr/>
        </p:nvSpPr>
        <p:spPr>
          <a:xfrm>
            <a:off x="601489" y="4142230"/>
            <a:ext cx="1435008" cy="369332"/>
          </a:xfrm>
          <a:prstGeom prst="rect">
            <a:avLst/>
          </a:prstGeom>
          <a:noFill/>
        </p:spPr>
        <p:txBody>
          <a:bodyPr wrap="none" rtlCol="0">
            <a:spAutoFit/>
          </a:bodyPr>
          <a:lstStyle/>
          <a:p>
            <a:r>
              <a:rPr lang="en-VN" sz="1800" dirty="0">
                <a:solidFill>
                  <a:srgbClr val="FF0000"/>
                </a:solidFill>
                <a:latin typeface="UTM Avo" panose="02040603050506020204" pitchFamily="18" charset="0"/>
              </a:rPr>
              <a:t>gấu bông, </a:t>
            </a:r>
          </a:p>
        </p:txBody>
      </p:sp>
      <p:sp>
        <p:nvSpPr>
          <p:cNvPr id="34" name="TextBox 33">
            <a:extLst>
              <a:ext uri="{FF2B5EF4-FFF2-40B4-BE49-F238E27FC236}">
                <a16:creationId xmlns:a16="http://schemas.microsoft.com/office/drawing/2014/main" id="{7A6A7299-40E2-AF42-9ACC-C13964E93782}"/>
              </a:ext>
            </a:extLst>
          </p:cNvPr>
          <p:cNvSpPr txBox="1"/>
          <p:nvPr/>
        </p:nvSpPr>
        <p:spPr>
          <a:xfrm>
            <a:off x="1853114" y="4142230"/>
            <a:ext cx="1140056"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búp</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bê</a:t>
            </a:r>
            <a:r>
              <a:rPr lang="en-VN" sz="1800" dirty="0">
                <a:solidFill>
                  <a:srgbClr val="FF0000"/>
                </a:solidFill>
                <a:latin typeface="UTM Avo" panose="02040603050506020204" pitchFamily="18" charset="0"/>
              </a:rPr>
              <a:t>, </a:t>
            </a:r>
          </a:p>
        </p:txBody>
      </p:sp>
      <p:sp>
        <p:nvSpPr>
          <p:cNvPr id="35" name="TextBox 34">
            <a:extLst>
              <a:ext uri="{FF2B5EF4-FFF2-40B4-BE49-F238E27FC236}">
                <a16:creationId xmlns:a16="http://schemas.microsoft.com/office/drawing/2014/main" id="{5AD67D58-6158-124A-98B0-179DBA095582}"/>
              </a:ext>
            </a:extLst>
          </p:cNvPr>
          <p:cNvSpPr txBox="1"/>
          <p:nvPr/>
        </p:nvSpPr>
        <p:spPr>
          <a:xfrm>
            <a:off x="2826123" y="4142230"/>
            <a:ext cx="1311578"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máy</a:t>
            </a:r>
            <a:r>
              <a:rPr lang="en-US" sz="1800" dirty="0">
                <a:solidFill>
                  <a:srgbClr val="FF0000"/>
                </a:solidFill>
                <a:latin typeface="UTM Avo" panose="02040603050506020204" pitchFamily="18" charset="0"/>
              </a:rPr>
              <a:t> bay</a:t>
            </a:r>
            <a:r>
              <a:rPr lang="en-VN" sz="1800" dirty="0">
                <a:solidFill>
                  <a:srgbClr val="FF0000"/>
                </a:solidFill>
                <a:latin typeface="UTM Avo" panose="02040603050506020204" pitchFamily="18" charset="0"/>
              </a:rPr>
              <a:t>, </a:t>
            </a:r>
          </a:p>
        </p:txBody>
      </p:sp>
      <p:sp>
        <p:nvSpPr>
          <p:cNvPr id="36" name="TextBox 35">
            <a:extLst>
              <a:ext uri="{FF2B5EF4-FFF2-40B4-BE49-F238E27FC236}">
                <a16:creationId xmlns:a16="http://schemas.microsoft.com/office/drawing/2014/main" id="{4A300BF0-87B5-AE4A-BACE-CBED963028A6}"/>
              </a:ext>
            </a:extLst>
          </p:cNvPr>
          <p:cNvSpPr txBox="1"/>
          <p:nvPr/>
        </p:nvSpPr>
        <p:spPr>
          <a:xfrm>
            <a:off x="3945869" y="4134809"/>
            <a:ext cx="995785"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ro</a:t>
            </a:r>
            <a:r>
              <a:rPr lang="en-US" sz="1800" dirty="0">
                <a:solidFill>
                  <a:srgbClr val="FF0000"/>
                </a:solidFill>
                <a:latin typeface="UTM Avo" panose="02040603050506020204" pitchFamily="18" charset="0"/>
              </a:rPr>
              <a:t>-bot</a:t>
            </a:r>
            <a:r>
              <a:rPr lang="en-VN" sz="1800" dirty="0">
                <a:solidFill>
                  <a:srgbClr val="FF0000"/>
                </a:solidFill>
                <a:latin typeface="UTM Avo" panose="02040603050506020204" pitchFamily="18" charset="0"/>
              </a:rPr>
              <a:t>, </a:t>
            </a:r>
          </a:p>
        </p:txBody>
      </p:sp>
      <p:sp>
        <p:nvSpPr>
          <p:cNvPr id="37" name="TextBox 36">
            <a:extLst>
              <a:ext uri="{FF2B5EF4-FFF2-40B4-BE49-F238E27FC236}">
                <a16:creationId xmlns:a16="http://schemas.microsoft.com/office/drawing/2014/main" id="{C480C77C-C439-5E45-AB52-86B187447AE0}"/>
              </a:ext>
            </a:extLst>
          </p:cNvPr>
          <p:cNvSpPr txBox="1"/>
          <p:nvPr/>
        </p:nvSpPr>
        <p:spPr>
          <a:xfrm>
            <a:off x="4759554" y="4138569"/>
            <a:ext cx="756938"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ô</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tô</a:t>
            </a:r>
            <a:r>
              <a:rPr lang="en-VN" sz="1800" dirty="0">
                <a:solidFill>
                  <a:srgbClr val="FF0000"/>
                </a:solidFill>
                <a:latin typeface="UTM Avo" panose="02040603050506020204" pitchFamily="18" charset="0"/>
              </a:rPr>
              <a:t>, </a:t>
            </a:r>
          </a:p>
        </p:txBody>
      </p:sp>
      <p:sp>
        <p:nvSpPr>
          <p:cNvPr id="38" name="TextBox 37">
            <a:extLst>
              <a:ext uri="{FF2B5EF4-FFF2-40B4-BE49-F238E27FC236}">
                <a16:creationId xmlns:a16="http://schemas.microsoft.com/office/drawing/2014/main" id="{C65746EB-50F6-9F42-A3BA-A39B2803EF84}"/>
              </a:ext>
            </a:extLst>
          </p:cNvPr>
          <p:cNvSpPr txBox="1"/>
          <p:nvPr/>
        </p:nvSpPr>
        <p:spPr>
          <a:xfrm>
            <a:off x="5349941" y="4127026"/>
            <a:ext cx="981359"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bóng</a:t>
            </a:r>
            <a:r>
              <a:rPr lang="en-US" sz="1800" dirty="0">
                <a:solidFill>
                  <a:srgbClr val="FF0000"/>
                </a:solidFill>
                <a:latin typeface="UTM Avo" panose="02040603050506020204" pitchFamily="18" charset="0"/>
              </a:rPr>
              <a:t> </a:t>
            </a:r>
            <a:r>
              <a:rPr lang="en-VN" sz="1800" dirty="0">
                <a:solidFill>
                  <a:srgbClr val="FF0000"/>
                </a:solidFill>
                <a:latin typeface="UTM Avo" panose="02040603050506020204" pitchFamily="18" charset="0"/>
              </a:rPr>
              <a:t>, </a:t>
            </a:r>
          </a:p>
        </p:txBody>
      </p:sp>
      <p:sp>
        <p:nvSpPr>
          <p:cNvPr id="39" name="TextBox 38">
            <a:extLst>
              <a:ext uri="{FF2B5EF4-FFF2-40B4-BE49-F238E27FC236}">
                <a16:creationId xmlns:a16="http://schemas.microsoft.com/office/drawing/2014/main" id="{66A0B8E3-F9A2-3840-873B-9B0E6D70C98E}"/>
              </a:ext>
            </a:extLst>
          </p:cNvPr>
          <p:cNvSpPr txBox="1"/>
          <p:nvPr/>
        </p:nvSpPr>
        <p:spPr>
          <a:xfrm>
            <a:off x="626038" y="4594168"/>
            <a:ext cx="1705916"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cờ</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cá</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ngựa</a:t>
            </a:r>
            <a:r>
              <a:rPr lang="en-US" sz="1800" dirty="0">
                <a:solidFill>
                  <a:srgbClr val="FF0000"/>
                </a:solidFill>
                <a:latin typeface="UTM Avo" panose="02040603050506020204" pitchFamily="18" charset="0"/>
              </a:rPr>
              <a:t> </a:t>
            </a:r>
            <a:r>
              <a:rPr lang="en-VN" sz="1800" dirty="0">
                <a:solidFill>
                  <a:srgbClr val="FF0000"/>
                </a:solidFill>
                <a:latin typeface="UTM Avo" panose="02040603050506020204" pitchFamily="18" charset="0"/>
              </a:rPr>
              <a:t>, </a:t>
            </a:r>
          </a:p>
        </p:txBody>
      </p:sp>
      <p:sp>
        <p:nvSpPr>
          <p:cNvPr id="40" name="TextBox 39">
            <a:extLst>
              <a:ext uri="{FF2B5EF4-FFF2-40B4-BE49-F238E27FC236}">
                <a16:creationId xmlns:a16="http://schemas.microsoft.com/office/drawing/2014/main" id="{7321E564-3ECA-A94A-9997-200CC8C0EF29}"/>
              </a:ext>
            </a:extLst>
          </p:cNvPr>
          <p:cNvSpPr txBox="1"/>
          <p:nvPr/>
        </p:nvSpPr>
        <p:spPr>
          <a:xfrm>
            <a:off x="2135460" y="4590458"/>
            <a:ext cx="1316386" cy="369332"/>
          </a:xfrm>
          <a:prstGeom prst="rect">
            <a:avLst/>
          </a:prstGeom>
          <a:noFill/>
        </p:spPr>
        <p:txBody>
          <a:bodyPr wrap="none" rtlCol="0">
            <a:spAutoFit/>
          </a:bodyPr>
          <a:lstStyle/>
          <a:p>
            <a:r>
              <a:rPr lang="en-US" sz="1800" dirty="0" err="1">
                <a:solidFill>
                  <a:srgbClr val="FF0000"/>
                </a:solidFill>
                <a:latin typeface="UTM Avo" panose="02040603050506020204" pitchFamily="18" charset="0"/>
              </a:rPr>
              <a:t>lê</a:t>
            </a:r>
            <a:r>
              <a:rPr lang="en-US" sz="1800" dirty="0">
                <a:solidFill>
                  <a:srgbClr val="FF0000"/>
                </a:solidFill>
                <a:latin typeface="UTM Avo" panose="02040603050506020204" pitchFamily="18" charset="0"/>
              </a:rPr>
              <a:t>- </a:t>
            </a:r>
            <a:r>
              <a:rPr lang="en-US" sz="1800" dirty="0" err="1">
                <a:solidFill>
                  <a:srgbClr val="FF0000"/>
                </a:solidFill>
                <a:latin typeface="UTM Avo" panose="02040603050506020204" pitchFamily="18" charset="0"/>
              </a:rPr>
              <a:t>gô</a:t>
            </a:r>
            <a:r>
              <a:rPr lang="en-VN" sz="1800" dirty="0">
                <a:solidFill>
                  <a:srgbClr val="FF0000"/>
                </a:solidFill>
                <a:latin typeface="UTM Avo" panose="02040603050506020204" pitchFamily="18" charset="0"/>
              </a:rPr>
              <a:t>, …. </a:t>
            </a:r>
          </a:p>
        </p:txBody>
      </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28" grpId="0" animBg="1"/>
      <p:bldP spid="29" grpId="0" animBg="1"/>
      <p:bldP spid="30" grpId="0" animBg="1"/>
      <p:bldP spid="31" grpId="0" animBg="1"/>
      <p:bldP spid="32" grpId="0" animBg="1"/>
      <p:bldP spid="33" grpId="0" animBg="1"/>
      <p:bldP spid="20" grpId="0"/>
      <p:bldP spid="34" grpId="0"/>
      <p:bldP spid="35" grpId="0"/>
      <p:bldP spid="36" grpId="0"/>
      <p:bldP spid="37" grpId="0"/>
      <p:bldP spid="38"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362" y="402635"/>
            <a:ext cx="6528655" cy="430824"/>
          </a:xfrm>
          <a:prstGeom prst="rect">
            <a:avLst/>
          </a:prstGeom>
          <a:noFill/>
        </p:spPr>
        <p:txBody>
          <a:bodyPr wrap="square" rtlCol="0">
            <a:spAutoFit/>
          </a:bodyPr>
          <a:lstStyle/>
          <a:p>
            <a:pPr>
              <a:lnSpc>
                <a:spcPts val="3000"/>
              </a:lnSpc>
            </a:pPr>
            <a:r>
              <a:rPr lang="en-US" sz="1800" b="1" dirty="0">
                <a:solidFill>
                  <a:schemeClr val="accent4">
                    <a:lumMod val="50000"/>
                  </a:schemeClr>
                </a:solidFill>
                <a:latin typeface="UTM Avo" panose="02040603050506020204" pitchFamily="18" charset="0"/>
              </a:rPr>
              <a:t>2. </a:t>
            </a:r>
            <a:r>
              <a:rPr lang="vi-VN" sz="1800" b="1" dirty="0">
                <a:solidFill>
                  <a:schemeClr val="accent4">
                    <a:lumMod val="50000"/>
                  </a:schemeClr>
                </a:solidFill>
                <a:latin typeface="UTM Avo" panose="02040603050506020204" pitchFamily="18" charset="0"/>
              </a:rPr>
              <a:t>Sắp xếp từ ngữ thành câu và viết vào vở.</a:t>
            </a:r>
            <a:endParaRPr lang="en-US" sz="1800" b="1" dirty="0">
              <a:solidFill>
                <a:schemeClr val="accent4">
                  <a:lumMod val="50000"/>
                </a:schemeClr>
              </a:solidFill>
              <a:latin typeface="UTM Avo" panose="02040603050506020204" pitchFamily="18" charset="0"/>
            </a:endParaRPr>
          </a:p>
        </p:txBody>
      </p:sp>
      <p:sp>
        <p:nvSpPr>
          <p:cNvPr id="20" name="TextBox 19">
            <a:extLst>
              <a:ext uri="{FF2B5EF4-FFF2-40B4-BE49-F238E27FC236}">
                <a16:creationId xmlns:a16="http://schemas.microsoft.com/office/drawing/2014/main" id="{1522BD1C-C579-AA40-B1B9-B0D005394A8C}"/>
              </a:ext>
            </a:extLst>
          </p:cNvPr>
          <p:cNvSpPr txBox="1"/>
          <p:nvPr/>
        </p:nvSpPr>
        <p:spPr>
          <a:xfrm>
            <a:off x="586362" y="872372"/>
            <a:ext cx="6066482"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rất, mềm mại, chú gấu bông.</a:t>
            </a:r>
          </a:p>
        </p:txBody>
      </p:sp>
      <p:sp>
        <p:nvSpPr>
          <p:cNvPr id="21" name="TextBox 20">
            <a:extLst>
              <a:ext uri="{FF2B5EF4-FFF2-40B4-BE49-F238E27FC236}">
                <a16:creationId xmlns:a16="http://schemas.microsoft.com/office/drawing/2014/main" id="{D193DAE2-F9F3-6F4C-BB25-B9B14E548FA4}"/>
              </a:ext>
            </a:extLst>
          </p:cNvPr>
          <p:cNvSpPr txBox="1"/>
          <p:nvPr/>
        </p:nvSpPr>
        <p:spPr>
          <a:xfrm>
            <a:off x="586361" y="1393649"/>
            <a:ext cx="6228915"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Chú gấu bông rất mềm mại.</a:t>
            </a:r>
            <a:endParaRPr lang="vi-VN" sz="1800" dirty="0">
              <a:solidFill>
                <a:schemeClr val="accent6">
                  <a:lumMod val="75000"/>
                </a:schemeClr>
              </a:solidFill>
              <a:latin typeface="UTM Avo" panose="02040603050506020204" pitchFamily="18" charset="0"/>
            </a:endParaRPr>
          </a:p>
        </p:txBody>
      </p:sp>
      <p:sp>
        <p:nvSpPr>
          <p:cNvPr id="25" name="TextBox 24">
            <a:extLst>
              <a:ext uri="{FF2B5EF4-FFF2-40B4-BE49-F238E27FC236}">
                <a16:creationId xmlns:a16="http://schemas.microsoft.com/office/drawing/2014/main" id="{79B27AA2-E941-8546-92DB-348F1A588CC6}"/>
              </a:ext>
            </a:extLst>
          </p:cNvPr>
          <p:cNvSpPr txBox="1"/>
          <p:nvPr/>
        </p:nvSpPr>
        <p:spPr>
          <a:xfrm>
            <a:off x="586362" y="1964183"/>
            <a:ext cx="6066482"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sặc sỡ, có nhiều màu sắc, đồ chơi lê-gô.</a:t>
            </a:r>
          </a:p>
        </p:txBody>
      </p:sp>
      <p:sp>
        <p:nvSpPr>
          <p:cNvPr id="26" name="TextBox 25">
            <a:extLst>
              <a:ext uri="{FF2B5EF4-FFF2-40B4-BE49-F238E27FC236}">
                <a16:creationId xmlns:a16="http://schemas.microsoft.com/office/drawing/2014/main" id="{0AEC2C25-FAAA-0941-9466-0516D1253CB1}"/>
              </a:ext>
            </a:extLst>
          </p:cNvPr>
          <p:cNvSpPr txBox="1"/>
          <p:nvPr/>
        </p:nvSpPr>
        <p:spPr>
          <a:xfrm>
            <a:off x="586362" y="2485460"/>
            <a:ext cx="6228915"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Đồ chơi lê- gô có nhiều màu sắc sặc sỡ.</a:t>
            </a:r>
            <a:endParaRPr lang="vi-VN" sz="1800" dirty="0">
              <a:solidFill>
                <a:schemeClr val="accent6">
                  <a:lumMod val="75000"/>
                </a:schemeClr>
              </a:solidFill>
              <a:latin typeface="UTM Avo" panose="02040603050506020204" pitchFamily="18" charset="0"/>
            </a:endParaRPr>
          </a:p>
        </p:txBody>
      </p:sp>
      <p:sp>
        <p:nvSpPr>
          <p:cNvPr id="27" name="TextBox 26">
            <a:extLst>
              <a:ext uri="{FF2B5EF4-FFF2-40B4-BE49-F238E27FC236}">
                <a16:creationId xmlns:a16="http://schemas.microsoft.com/office/drawing/2014/main" id="{0FE0339C-8E67-BA40-B2DF-594CC11FCED5}"/>
              </a:ext>
            </a:extLst>
          </p:cNvPr>
          <p:cNvSpPr txBox="1"/>
          <p:nvPr/>
        </p:nvSpPr>
        <p:spPr>
          <a:xfrm>
            <a:off x="586362" y="3055994"/>
            <a:ext cx="6066482"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c) </a:t>
            </a:r>
            <a:r>
              <a:rPr lang="vi-VN" sz="1800" dirty="0">
                <a:latin typeface="UTM Avo" panose="02040603050506020204" pitchFamily="18" charset="0"/>
              </a:rPr>
              <a:t>xinh xắn, bạn búp bê, và dễ thương.</a:t>
            </a:r>
          </a:p>
        </p:txBody>
      </p:sp>
      <p:sp>
        <p:nvSpPr>
          <p:cNvPr id="28" name="TextBox 27">
            <a:extLst>
              <a:ext uri="{FF2B5EF4-FFF2-40B4-BE49-F238E27FC236}">
                <a16:creationId xmlns:a16="http://schemas.microsoft.com/office/drawing/2014/main" id="{D05B3F6E-DD0F-0E44-B907-CB83480D4897}"/>
              </a:ext>
            </a:extLst>
          </p:cNvPr>
          <p:cNvSpPr txBox="1"/>
          <p:nvPr/>
        </p:nvSpPr>
        <p:spPr>
          <a:xfrm>
            <a:off x="645887" y="3577271"/>
            <a:ext cx="6228915"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Bạn búp bê xinh xắn và dễ thương.</a:t>
            </a:r>
            <a:endParaRPr lang="vi-VN" sz="1800" dirty="0">
              <a:solidFill>
                <a:schemeClr val="accent6">
                  <a:lumMod val="75000"/>
                </a:schemeClr>
              </a:solidFill>
              <a:latin typeface="UTM Avo" panose="02040603050506020204" pitchFamily="18" charset="0"/>
            </a:endParaRPr>
          </a:p>
        </p:txBody>
      </p:sp>
      <p:sp>
        <p:nvSpPr>
          <p:cNvPr id="30" name="TextBox 29">
            <a:extLst>
              <a:ext uri="{FF2B5EF4-FFF2-40B4-BE49-F238E27FC236}">
                <a16:creationId xmlns:a16="http://schemas.microsoft.com/office/drawing/2014/main" id="{E5677736-341C-CE44-8175-CDB06962CA81}"/>
              </a:ext>
            </a:extLst>
          </p:cNvPr>
          <p:cNvSpPr txBox="1"/>
          <p:nvPr/>
        </p:nvSpPr>
        <p:spPr>
          <a:xfrm>
            <a:off x="645887" y="4138092"/>
            <a:ext cx="6528655" cy="430824"/>
          </a:xfrm>
          <a:prstGeom prst="rect">
            <a:avLst/>
          </a:prstGeom>
          <a:noFill/>
        </p:spPr>
        <p:txBody>
          <a:bodyPr wrap="square" rtlCol="0">
            <a:spAutoFit/>
          </a:bodyPr>
          <a:lstStyle/>
          <a:p>
            <a:pPr>
              <a:lnSpc>
                <a:spcPts val="3000"/>
              </a:lnSpc>
            </a:pPr>
            <a:r>
              <a:rPr lang="en-US" sz="1800" b="1" dirty="0">
                <a:solidFill>
                  <a:schemeClr val="accent4">
                    <a:lumMod val="50000"/>
                  </a:schemeClr>
                </a:solidFill>
                <a:latin typeface="UTM Avo" panose="02040603050506020204" pitchFamily="18" charset="0"/>
              </a:rPr>
              <a:t>3. </a:t>
            </a:r>
            <a:r>
              <a:rPr lang="vi-VN" sz="1800" b="1" dirty="0">
                <a:solidFill>
                  <a:schemeClr val="accent4">
                    <a:lumMod val="50000"/>
                  </a:schemeClr>
                </a:solidFill>
                <a:latin typeface="UTM Avo" panose="02040603050506020204" pitchFamily="18" charset="0"/>
              </a:rPr>
              <a:t>Đặt một câu nêu đặc điểm của một đồ chơi .</a:t>
            </a:r>
            <a:endParaRPr lang="en-US" sz="1800" b="1" dirty="0">
              <a:solidFill>
                <a:schemeClr val="accent4">
                  <a:lumMod val="50000"/>
                </a:schemeClr>
              </a:solidFill>
              <a:latin typeface="UTM Avo" panose="02040603050506020204" pitchFamily="18" charset="0"/>
            </a:endParaRPr>
          </a:p>
        </p:txBody>
      </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26" grpId="0"/>
      <p:bldP spid="27" grpId="0"/>
      <p:bldP spid="28"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D9846DE-8BFE-1143-B293-06BD9BDDACB7}"/>
              </a:ext>
            </a:extLst>
          </p:cNvPr>
          <p:cNvPicPr>
            <a:picLocks noChangeAspect="1"/>
          </p:cNvPicPr>
          <p:nvPr/>
        </p:nvPicPr>
        <p:blipFill>
          <a:blip r:embed="rId4"/>
          <a:stretch>
            <a:fillRect/>
          </a:stretch>
        </p:blipFill>
        <p:spPr>
          <a:xfrm>
            <a:off x="425649" y="397838"/>
            <a:ext cx="1177323" cy="1154931"/>
          </a:xfrm>
          <a:prstGeom prst="ellipse">
            <a:avLst/>
          </a:prstGeom>
        </p:spPr>
      </p:pic>
      <p:sp>
        <p:nvSpPr>
          <p:cNvPr id="16" name="TextBox 15">
            <a:extLst>
              <a:ext uri="{FF2B5EF4-FFF2-40B4-BE49-F238E27FC236}">
                <a16:creationId xmlns:a16="http://schemas.microsoft.com/office/drawing/2014/main" id="{63D98CDA-B494-334E-B2C3-61C76EF47FA1}"/>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989008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C76404-64D1-8F45-A470-A31367AD469E}"/>
              </a:ext>
            </a:extLst>
          </p:cNvPr>
          <p:cNvSpPr txBox="1"/>
          <p:nvPr/>
        </p:nvSpPr>
        <p:spPr>
          <a:xfrm>
            <a:off x="634483" y="535130"/>
            <a:ext cx="5764812" cy="1205843"/>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      1. </a:t>
            </a:r>
            <a:r>
              <a:rPr lang="vi-VN" sz="2000" b="1" dirty="0">
                <a:solidFill>
                  <a:schemeClr val="accent4">
                    <a:lumMod val="50000"/>
                  </a:schemeClr>
                </a:solidFill>
                <a:latin typeface="UTM Avo" panose="02040603050506020204" pitchFamily="18" charset="0"/>
              </a:rPr>
              <a:t>Giới thiệu các đồ chơi mà trẻ em yêu thích.</a:t>
            </a:r>
          </a:p>
          <a:p>
            <a:pPr>
              <a:lnSpc>
                <a:spcPts val="3000"/>
              </a:lnSpc>
            </a:pPr>
            <a:endParaRPr lang="vi-VN" sz="2000" b="1" dirty="0">
              <a:solidFill>
                <a:schemeClr val="accent4">
                  <a:lumMod val="50000"/>
                </a:schemeClr>
              </a:solidFill>
              <a:latin typeface="UTM Avo" panose="02040603050506020204" pitchFamily="18" charset="0"/>
            </a:endParaRPr>
          </a:p>
        </p:txBody>
      </p:sp>
      <p:pic>
        <p:nvPicPr>
          <p:cNvPr id="3" name="Picture 2" descr="20210409090849_wm_shs-tieng-viet-2-tap-1">
            <a:extLst>
              <a:ext uri="{FF2B5EF4-FFF2-40B4-BE49-F238E27FC236}">
                <a16:creationId xmlns:a16="http://schemas.microsoft.com/office/drawing/2014/main" id="{2433EBB5-1D2B-D243-97A0-EBAC8E2EE74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58705" y="368640"/>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1BC40BB-1B50-D447-9E34-CB4DDD088FA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6000"/>
                    </a14:imgEffect>
                    <a14:imgEffect>
                      <a14:colorTemperature colorTemp="7200"/>
                    </a14:imgEffect>
                    <a14:imgEffect>
                      <a14:saturation sat="200000"/>
                    </a14:imgEffect>
                  </a14:imgLayer>
                </a14:imgProps>
              </a:ext>
            </a:extLst>
          </a:blip>
          <a:stretch>
            <a:fillRect/>
          </a:stretch>
        </p:blipFill>
        <p:spPr>
          <a:xfrm>
            <a:off x="297872" y="1458831"/>
            <a:ext cx="6262255" cy="1634711"/>
          </a:xfrm>
          <a:prstGeom prst="rect">
            <a:avLst/>
          </a:prstGeom>
        </p:spPr>
      </p:pic>
      <p:sp>
        <p:nvSpPr>
          <p:cNvPr id="11" name="TextBox 10">
            <a:extLst>
              <a:ext uri="{FF2B5EF4-FFF2-40B4-BE49-F238E27FC236}">
                <a16:creationId xmlns:a16="http://schemas.microsoft.com/office/drawing/2014/main" id="{BF543E1F-1523-AC47-B86E-310152392DF6}"/>
              </a:ext>
            </a:extLst>
          </p:cNvPr>
          <p:cNvSpPr txBox="1"/>
          <p:nvPr/>
        </p:nvSpPr>
        <p:spPr>
          <a:xfrm>
            <a:off x="806800" y="3193480"/>
            <a:ext cx="5197731" cy="1195327"/>
          </a:xfrm>
          <a:prstGeom prst="rect">
            <a:avLst/>
          </a:prstGeom>
          <a:noFill/>
        </p:spPr>
        <p:txBody>
          <a:bodyPr wrap="square" rtlCol="0">
            <a:spAutoFit/>
          </a:bodyPr>
          <a:lstStyle/>
          <a:p>
            <a:pPr>
              <a:lnSpc>
                <a:spcPts val="3000"/>
              </a:lnSpc>
            </a:pPr>
            <a:r>
              <a:rPr lang="vi-VN" sz="1800" dirty="0">
                <a:latin typeface="UTM Avo" panose="02040603050506020204" pitchFamily="18" charset="0"/>
              </a:rPr>
              <a:t>- Đồ chơi có đặc điểm gì?</a:t>
            </a:r>
          </a:p>
          <a:p>
            <a:pPr>
              <a:lnSpc>
                <a:spcPts val="3000"/>
              </a:lnSpc>
            </a:pPr>
            <a:r>
              <a:rPr lang="vi-VN" sz="1800" dirty="0">
                <a:latin typeface="UTM Avo" panose="02040603050506020204" pitchFamily="18" charset="0"/>
              </a:rPr>
              <a:t>- Đồ chơi đó được chơi như thế nào?</a:t>
            </a:r>
          </a:p>
          <a:p>
            <a:pPr>
              <a:lnSpc>
                <a:spcPts val="3000"/>
              </a:lnSpc>
            </a:pPr>
            <a:r>
              <a:rPr lang="vi-VN" sz="1800" dirty="0">
                <a:latin typeface="UTM Avo" panose="02040603050506020204" pitchFamily="18" charset="0"/>
              </a:rPr>
              <a:t>- Vì sao em thích đồ chơi đó?</a:t>
            </a:r>
          </a:p>
        </p:txBody>
      </p:sp>
    </p:spTree>
    <p:extLst>
      <p:ext uri="{BB962C8B-B14F-4D97-AF65-F5344CB8AC3E}">
        <p14:creationId xmlns:p14="http://schemas.microsoft.com/office/powerpoint/2010/main" val="20488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725" y="406015"/>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vi-VN" sz="2000" b="1" dirty="0">
                <a:solidFill>
                  <a:schemeClr val="accent4">
                    <a:lumMod val="50000"/>
                  </a:schemeClr>
                </a:solidFill>
                <a:latin typeface="UTM Avo" panose="02040603050506020204" pitchFamily="18" charset="0"/>
              </a:rPr>
              <a:t>Viết 3 – 4 câu giới thiệu một đồ chơi mà trẻ em yêu thích.</a:t>
            </a:r>
          </a:p>
        </p:txBody>
      </p:sp>
      <p:cxnSp>
        <p:nvCxnSpPr>
          <p:cNvPr id="27" name="Straight Connector 26">
            <a:extLst>
              <a:ext uri="{FF2B5EF4-FFF2-40B4-BE49-F238E27FC236}">
                <a16:creationId xmlns:a16="http://schemas.microsoft.com/office/drawing/2014/main" id="{9645D47E-02DD-1A4A-B50B-129EF582918F}"/>
              </a:ext>
            </a:extLst>
          </p:cNvPr>
          <p:cNvCxnSpPr>
            <a:cxnSpLocks/>
            <a:stCxn id="21" idx="3"/>
            <a:endCxn id="49" idx="2"/>
          </p:cNvCxnSpPr>
          <p:nvPr/>
        </p:nvCxnSpPr>
        <p:spPr>
          <a:xfrm>
            <a:off x="2081902" y="2096660"/>
            <a:ext cx="624345" cy="452582"/>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C72B53C-7D74-CA4B-923E-488C91695C00}"/>
              </a:ext>
            </a:extLst>
          </p:cNvPr>
          <p:cNvCxnSpPr>
            <a:cxnSpLocks/>
            <a:stCxn id="49" idx="6"/>
            <a:endCxn id="50" idx="1"/>
          </p:cNvCxnSpPr>
          <p:nvPr/>
        </p:nvCxnSpPr>
        <p:spPr>
          <a:xfrm flipV="1">
            <a:off x="4184065" y="2096660"/>
            <a:ext cx="624345" cy="452582"/>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F85FC76-9801-C74D-9B42-01F1E51168E8}"/>
              </a:ext>
            </a:extLst>
          </p:cNvPr>
          <p:cNvCxnSpPr>
            <a:cxnSpLocks/>
            <a:stCxn id="51" idx="0"/>
            <a:endCxn id="14" idx="4"/>
          </p:cNvCxnSpPr>
          <p:nvPr/>
        </p:nvCxnSpPr>
        <p:spPr>
          <a:xfrm flipV="1">
            <a:off x="3454392" y="3186551"/>
            <a:ext cx="0" cy="387927"/>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94AFEE7-24A0-D44E-9D51-80D4DFC0E39B}"/>
              </a:ext>
            </a:extLst>
          </p:cNvPr>
          <p:cNvSpPr/>
          <p:nvPr/>
        </p:nvSpPr>
        <p:spPr>
          <a:xfrm>
            <a:off x="2706247" y="1810333"/>
            <a:ext cx="1477818" cy="1477818"/>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3" name="Group 2">
            <a:extLst>
              <a:ext uri="{FF2B5EF4-FFF2-40B4-BE49-F238E27FC236}">
                <a16:creationId xmlns:a16="http://schemas.microsoft.com/office/drawing/2014/main" id="{6DA43562-50DB-D34C-AE96-875B12C661B3}"/>
              </a:ext>
            </a:extLst>
          </p:cNvPr>
          <p:cNvGrpSpPr/>
          <p:nvPr/>
        </p:nvGrpSpPr>
        <p:grpSpPr>
          <a:xfrm>
            <a:off x="2727454" y="1911933"/>
            <a:ext cx="1450117" cy="1274618"/>
            <a:chOff x="2727454" y="1911933"/>
            <a:chExt cx="1450117" cy="1274618"/>
          </a:xfrm>
        </p:grpSpPr>
        <p:sp>
          <p:nvSpPr>
            <p:cNvPr id="14" name="Oval 13">
              <a:extLst>
                <a:ext uri="{FF2B5EF4-FFF2-40B4-BE49-F238E27FC236}">
                  <a16:creationId xmlns:a16="http://schemas.microsoft.com/office/drawing/2014/main" id="{7BCFDBBE-BC0C-F849-B687-F18A47A25E9B}"/>
                </a:ext>
              </a:extLst>
            </p:cNvPr>
            <p:cNvSpPr/>
            <p:nvPr/>
          </p:nvSpPr>
          <p:spPr>
            <a:xfrm>
              <a:off x="2817083" y="1911933"/>
              <a:ext cx="1274618" cy="12746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0" name="TextBox 59">
              <a:extLst>
                <a:ext uri="{FF2B5EF4-FFF2-40B4-BE49-F238E27FC236}">
                  <a16:creationId xmlns:a16="http://schemas.microsoft.com/office/drawing/2014/main" id="{DD589403-DC7E-3444-ACE5-360641C7BBA0}"/>
                </a:ext>
              </a:extLst>
            </p:cNvPr>
            <p:cNvSpPr txBox="1"/>
            <p:nvPr/>
          </p:nvSpPr>
          <p:spPr>
            <a:xfrm>
              <a:off x="2727454" y="2224667"/>
              <a:ext cx="1450117" cy="584775"/>
            </a:xfrm>
            <a:prstGeom prst="rect">
              <a:avLst/>
            </a:prstGeom>
            <a:noFill/>
          </p:spPr>
          <p:txBody>
            <a:bodyPr wrap="square" rtlCol="0">
              <a:spAutoFit/>
            </a:bodyPr>
            <a:lstStyle/>
            <a:p>
              <a:pPr algn="ctr"/>
              <a:r>
                <a:rPr lang="en-VN" sz="1600" dirty="0">
                  <a:latin typeface="UTM Avo" panose="02040603050506020204" pitchFamily="18" charset="0"/>
                </a:rPr>
                <a:t>Giới thiệu </a:t>
              </a:r>
            </a:p>
            <a:p>
              <a:pPr algn="ctr"/>
              <a:r>
                <a:rPr lang="en-US" sz="1600" dirty="0">
                  <a:latin typeface="UTM Avo" panose="02040603050506020204" pitchFamily="18" charset="0"/>
                </a:rPr>
                <a:t>v</a:t>
              </a:r>
              <a:r>
                <a:rPr lang="en-VN" sz="1600" dirty="0">
                  <a:latin typeface="UTM Avo" panose="02040603050506020204" pitchFamily="18" charset="0"/>
                </a:rPr>
                <a:t>ề đồ chơi</a:t>
              </a:r>
            </a:p>
          </p:txBody>
        </p:sp>
      </p:grpSp>
      <p:grpSp>
        <p:nvGrpSpPr>
          <p:cNvPr id="64" name="Group 63">
            <a:extLst>
              <a:ext uri="{FF2B5EF4-FFF2-40B4-BE49-F238E27FC236}">
                <a16:creationId xmlns:a16="http://schemas.microsoft.com/office/drawing/2014/main" id="{1AB1D100-0A6B-8346-A191-10DE76C9ACAA}"/>
              </a:ext>
            </a:extLst>
          </p:cNvPr>
          <p:cNvGrpSpPr/>
          <p:nvPr/>
        </p:nvGrpSpPr>
        <p:grpSpPr>
          <a:xfrm>
            <a:off x="4808410" y="1293096"/>
            <a:ext cx="1666293" cy="1607128"/>
            <a:chOff x="4817646" y="1431636"/>
            <a:chExt cx="1666293" cy="1607128"/>
          </a:xfrm>
        </p:grpSpPr>
        <p:sp>
          <p:nvSpPr>
            <p:cNvPr id="50" name="Rounded Rectangle 49">
              <a:extLst>
                <a:ext uri="{FF2B5EF4-FFF2-40B4-BE49-F238E27FC236}">
                  <a16:creationId xmlns:a16="http://schemas.microsoft.com/office/drawing/2014/main" id="{61861610-2101-DA4F-BCBB-61543C89D1F4}"/>
                </a:ext>
              </a:extLst>
            </p:cNvPr>
            <p:cNvSpPr/>
            <p:nvPr/>
          </p:nvSpPr>
          <p:spPr>
            <a:xfrm>
              <a:off x="4817646" y="1431636"/>
              <a:ext cx="1666293" cy="1607128"/>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1" name="TextBox 60">
              <a:extLst>
                <a:ext uri="{FF2B5EF4-FFF2-40B4-BE49-F238E27FC236}">
                  <a16:creationId xmlns:a16="http://schemas.microsoft.com/office/drawing/2014/main" id="{5D81E7B0-2CB2-6F48-AB06-58553A8A8D2D}"/>
                </a:ext>
              </a:extLst>
            </p:cNvPr>
            <p:cNvSpPr txBox="1"/>
            <p:nvPr/>
          </p:nvSpPr>
          <p:spPr>
            <a:xfrm>
              <a:off x="4925733" y="1615061"/>
              <a:ext cx="1450117" cy="1148007"/>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(1) Em muốn giới thiệu đồ chơi nào? </a:t>
              </a:r>
              <a:endParaRPr lang="en-VN" sz="1600" dirty="0">
                <a:latin typeface="UTM Avo" panose="02040603050506020204" pitchFamily="18" charset="0"/>
              </a:endParaRPr>
            </a:p>
          </p:txBody>
        </p:sp>
      </p:grpSp>
      <p:grpSp>
        <p:nvGrpSpPr>
          <p:cNvPr id="63" name="Group 62">
            <a:extLst>
              <a:ext uri="{FF2B5EF4-FFF2-40B4-BE49-F238E27FC236}">
                <a16:creationId xmlns:a16="http://schemas.microsoft.com/office/drawing/2014/main" id="{C3E81C88-0C5A-B74E-B9DD-C57BB67C1777}"/>
              </a:ext>
            </a:extLst>
          </p:cNvPr>
          <p:cNvGrpSpPr/>
          <p:nvPr/>
        </p:nvGrpSpPr>
        <p:grpSpPr>
          <a:xfrm>
            <a:off x="415609" y="1293096"/>
            <a:ext cx="1666293" cy="1607128"/>
            <a:chOff x="424845" y="1431636"/>
            <a:chExt cx="1666293" cy="1607128"/>
          </a:xfrm>
        </p:grpSpPr>
        <p:sp>
          <p:nvSpPr>
            <p:cNvPr id="21" name="Rounded Rectangle 20">
              <a:extLst>
                <a:ext uri="{FF2B5EF4-FFF2-40B4-BE49-F238E27FC236}">
                  <a16:creationId xmlns:a16="http://schemas.microsoft.com/office/drawing/2014/main" id="{A432AB18-4F5A-AD4A-B798-E95F2EE29715}"/>
                </a:ext>
              </a:extLst>
            </p:cNvPr>
            <p:cNvSpPr/>
            <p:nvPr/>
          </p:nvSpPr>
          <p:spPr>
            <a:xfrm>
              <a:off x="424845" y="1431636"/>
              <a:ext cx="1666293" cy="1607128"/>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2" name="TextBox 61">
              <a:extLst>
                <a:ext uri="{FF2B5EF4-FFF2-40B4-BE49-F238E27FC236}">
                  <a16:creationId xmlns:a16="http://schemas.microsoft.com/office/drawing/2014/main" id="{45114ADA-F2BC-0747-890D-BA00F41B6922}"/>
                </a:ext>
              </a:extLst>
            </p:cNvPr>
            <p:cNvSpPr txBox="1"/>
            <p:nvPr/>
          </p:nvSpPr>
          <p:spPr>
            <a:xfrm>
              <a:off x="439632" y="1634106"/>
              <a:ext cx="1578540" cy="1148007"/>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(3) Em có nhận xét gì về đồ chơi đó? </a:t>
              </a:r>
              <a:endParaRPr lang="en-VN" sz="1600" dirty="0">
                <a:latin typeface="UTM Avo" panose="02040603050506020204" pitchFamily="18" charset="0"/>
              </a:endParaRPr>
            </a:p>
          </p:txBody>
        </p:sp>
      </p:grpSp>
      <p:grpSp>
        <p:nvGrpSpPr>
          <p:cNvPr id="66" name="Group 65">
            <a:extLst>
              <a:ext uri="{FF2B5EF4-FFF2-40B4-BE49-F238E27FC236}">
                <a16:creationId xmlns:a16="http://schemas.microsoft.com/office/drawing/2014/main" id="{1659E157-9748-B046-BB97-952B0E0B43A4}"/>
              </a:ext>
            </a:extLst>
          </p:cNvPr>
          <p:cNvGrpSpPr/>
          <p:nvPr/>
        </p:nvGrpSpPr>
        <p:grpSpPr>
          <a:xfrm>
            <a:off x="1804759" y="3574478"/>
            <a:ext cx="3299265" cy="1191491"/>
            <a:chOff x="1813995" y="3713018"/>
            <a:chExt cx="3299265" cy="1191491"/>
          </a:xfrm>
        </p:grpSpPr>
        <p:sp>
          <p:nvSpPr>
            <p:cNvPr id="51" name="Rounded Rectangle 50">
              <a:extLst>
                <a:ext uri="{FF2B5EF4-FFF2-40B4-BE49-F238E27FC236}">
                  <a16:creationId xmlns:a16="http://schemas.microsoft.com/office/drawing/2014/main" id="{C9187E46-C963-7C49-B10B-8C6129F74ADC}"/>
                </a:ext>
              </a:extLst>
            </p:cNvPr>
            <p:cNvSpPr/>
            <p:nvPr/>
          </p:nvSpPr>
          <p:spPr>
            <a:xfrm>
              <a:off x="1813995" y="3713018"/>
              <a:ext cx="3299265" cy="1191491"/>
            </a:xfrm>
            <a:prstGeom prst="roundRect">
              <a:avLst/>
            </a:prstGeom>
            <a:solidFill>
              <a:srgbClr val="D7EDA9"/>
            </a:solidFill>
            <a:ln>
              <a:solidFill>
                <a:srgbClr val="F4F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5" name="TextBox 64">
              <a:extLst>
                <a:ext uri="{FF2B5EF4-FFF2-40B4-BE49-F238E27FC236}">
                  <a16:creationId xmlns:a16="http://schemas.microsoft.com/office/drawing/2014/main" id="{EB8D7504-2F5C-7A4E-8713-250A022B5F93}"/>
                </a:ext>
              </a:extLst>
            </p:cNvPr>
            <p:cNvSpPr txBox="1"/>
            <p:nvPr/>
          </p:nvSpPr>
          <p:spPr>
            <a:xfrm>
              <a:off x="1939592" y="3732886"/>
              <a:ext cx="3042833" cy="1148007"/>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(2) Đồ chơi có đặc điểm gì nổi bật? (chất liệu, hình dạng, màu sắc,…) </a:t>
              </a:r>
              <a:endParaRPr lang="en-VN" sz="1600" dirty="0">
                <a:latin typeface="UTM Avo" panose="02040603050506020204" pitchFamily="18" charset="0"/>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1250" fill="hold"/>
                                        <p:tgtEl>
                                          <p:spTgt spid="49"/>
                                        </p:tgtEl>
                                        <p:attrNameLst>
                                          <p:attrName>ppt_w</p:attrName>
                                        </p:attrNameLst>
                                      </p:cBhvr>
                                      <p:tavLst>
                                        <p:tav tm="0">
                                          <p:val>
                                            <p:fltVal val="0"/>
                                          </p:val>
                                        </p:tav>
                                        <p:tav tm="100000">
                                          <p:val>
                                            <p:strVal val="#ppt_w"/>
                                          </p:val>
                                        </p:tav>
                                      </p:tavLst>
                                    </p:anim>
                                    <p:anim calcmode="lin" valueType="num">
                                      <p:cBhvr>
                                        <p:cTn id="13" dur="1250" fill="hold"/>
                                        <p:tgtEl>
                                          <p:spTgt spid="49"/>
                                        </p:tgtEl>
                                        <p:attrNameLst>
                                          <p:attrName>ppt_h</p:attrName>
                                        </p:attrNameLst>
                                      </p:cBhvr>
                                      <p:tavLst>
                                        <p:tav tm="0">
                                          <p:val>
                                            <p:fltVal val="0"/>
                                          </p:val>
                                        </p:tav>
                                        <p:tav tm="100000">
                                          <p:val>
                                            <p:strVal val="#ppt_h"/>
                                          </p:val>
                                        </p:tav>
                                      </p:tavLst>
                                    </p:anim>
                                    <p:animEffect transition="in" filter="fade">
                                      <p:cBhvr>
                                        <p:cTn id="14" dur="1250"/>
                                        <p:tgtEl>
                                          <p:spTgt spid="4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250" fill="hold"/>
                                        <p:tgtEl>
                                          <p:spTgt spid="3"/>
                                        </p:tgtEl>
                                        <p:attrNameLst>
                                          <p:attrName>ppt_w</p:attrName>
                                        </p:attrNameLst>
                                      </p:cBhvr>
                                      <p:tavLst>
                                        <p:tav tm="0">
                                          <p:val>
                                            <p:fltVal val="0"/>
                                          </p:val>
                                        </p:tav>
                                        <p:tav tm="100000">
                                          <p:val>
                                            <p:strVal val="#ppt_w"/>
                                          </p:val>
                                        </p:tav>
                                      </p:tavLst>
                                    </p:anim>
                                    <p:anim calcmode="lin" valueType="num">
                                      <p:cBhvr>
                                        <p:cTn id="18" dur="1250" fill="hold"/>
                                        <p:tgtEl>
                                          <p:spTgt spid="3"/>
                                        </p:tgtEl>
                                        <p:attrNameLst>
                                          <p:attrName>ppt_h</p:attrName>
                                        </p:attrNameLst>
                                      </p:cBhvr>
                                      <p:tavLst>
                                        <p:tav tm="0">
                                          <p:val>
                                            <p:fltVal val="0"/>
                                          </p:val>
                                        </p:tav>
                                        <p:tav tm="100000">
                                          <p:val>
                                            <p:strVal val="#ppt_h"/>
                                          </p:val>
                                        </p:tav>
                                      </p:tavLst>
                                    </p:anim>
                                    <p:anim calcmode="lin" valueType="num">
                                      <p:cBhvr>
                                        <p:cTn id="19" dur="1250" fill="hold"/>
                                        <p:tgtEl>
                                          <p:spTgt spid="3"/>
                                        </p:tgtEl>
                                        <p:attrNameLst>
                                          <p:attrName>style.rotation</p:attrName>
                                        </p:attrNameLst>
                                      </p:cBhvr>
                                      <p:tavLst>
                                        <p:tav tm="0">
                                          <p:val>
                                            <p:fltVal val="360"/>
                                          </p:val>
                                        </p:tav>
                                        <p:tav tm="100000">
                                          <p:val>
                                            <p:fltVal val="0"/>
                                          </p:val>
                                        </p:tav>
                                      </p:tavLst>
                                    </p:anim>
                                    <p:animEffect transition="in" filter="fade">
                                      <p:cBhvr>
                                        <p:cTn id="20" dur="1250"/>
                                        <p:tgtEl>
                                          <p:spTgt spid="3"/>
                                        </p:tgtEl>
                                      </p:cBhvr>
                                    </p:animEffect>
                                  </p:childTnLst>
                                </p:cTn>
                              </p:par>
                              <p:par>
                                <p:cTn id="21" presetID="49" presetClass="entr" presetSubtype="0" decel="100000" fill="hold" grpId="2"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1250" fill="hold"/>
                                        <p:tgtEl>
                                          <p:spTgt spid="49"/>
                                        </p:tgtEl>
                                        <p:attrNameLst>
                                          <p:attrName>ppt_w</p:attrName>
                                        </p:attrNameLst>
                                      </p:cBhvr>
                                      <p:tavLst>
                                        <p:tav tm="0">
                                          <p:val>
                                            <p:fltVal val="0"/>
                                          </p:val>
                                        </p:tav>
                                        <p:tav tm="100000">
                                          <p:val>
                                            <p:strVal val="#ppt_w"/>
                                          </p:val>
                                        </p:tav>
                                      </p:tavLst>
                                    </p:anim>
                                    <p:anim calcmode="lin" valueType="num">
                                      <p:cBhvr>
                                        <p:cTn id="24" dur="1250" fill="hold"/>
                                        <p:tgtEl>
                                          <p:spTgt spid="49"/>
                                        </p:tgtEl>
                                        <p:attrNameLst>
                                          <p:attrName>ppt_h</p:attrName>
                                        </p:attrNameLst>
                                      </p:cBhvr>
                                      <p:tavLst>
                                        <p:tav tm="0">
                                          <p:val>
                                            <p:fltVal val="0"/>
                                          </p:val>
                                        </p:tav>
                                        <p:tav tm="100000">
                                          <p:val>
                                            <p:strVal val="#ppt_h"/>
                                          </p:val>
                                        </p:tav>
                                      </p:tavLst>
                                    </p:anim>
                                    <p:anim calcmode="lin" valueType="num">
                                      <p:cBhvr>
                                        <p:cTn id="25" dur="1250" fill="hold"/>
                                        <p:tgtEl>
                                          <p:spTgt spid="49"/>
                                        </p:tgtEl>
                                        <p:attrNameLst>
                                          <p:attrName>style.rotation</p:attrName>
                                        </p:attrNameLst>
                                      </p:cBhvr>
                                      <p:tavLst>
                                        <p:tav tm="0">
                                          <p:val>
                                            <p:fltVal val="360"/>
                                          </p:val>
                                        </p:tav>
                                        <p:tav tm="100000">
                                          <p:val>
                                            <p:fltVal val="0"/>
                                          </p:val>
                                        </p:tav>
                                      </p:tavLst>
                                    </p:anim>
                                    <p:animEffect transition="in" filter="fade">
                                      <p:cBhvr>
                                        <p:cTn id="26" dur="1250"/>
                                        <p:tgtEl>
                                          <p:spTgt spid="49"/>
                                        </p:tgtEl>
                                      </p:cBhvr>
                                    </p:animEffect>
                                  </p:childTnLst>
                                </p:cTn>
                              </p:par>
                            </p:childTnLst>
                          </p:cTn>
                        </p:par>
                        <p:par>
                          <p:cTn id="27" fill="hold">
                            <p:stCondLst>
                              <p:cond delay="1250"/>
                            </p:stCondLst>
                            <p:childTnLst>
                              <p:par>
                                <p:cTn id="28" presetID="8" presetClass="emph" presetSubtype="0" autoRev="1" fill="hold" grpId="0" nodeType="afterEffect">
                                  <p:stCondLst>
                                    <p:cond delay="250"/>
                                  </p:stCondLst>
                                  <p:childTnLst>
                                    <p:animRot by="21600000">
                                      <p:cBhvr>
                                        <p:cTn id="29" dur="9750" fill="hold"/>
                                        <p:tgtEl>
                                          <p:spTgt spid="49"/>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500" fill="hold"/>
                                        <p:tgtEl>
                                          <p:spTgt spid="64"/>
                                        </p:tgtEl>
                                        <p:attrNameLst>
                                          <p:attrName>ppt_w</p:attrName>
                                        </p:attrNameLst>
                                      </p:cBhvr>
                                      <p:tavLst>
                                        <p:tav tm="0">
                                          <p:val>
                                            <p:fltVal val="0"/>
                                          </p:val>
                                        </p:tav>
                                        <p:tav tm="100000">
                                          <p:val>
                                            <p:strVal val="#ppt_w"/>
                                          </p:val>
                                        </p:tav>
                                      </p:tavLst>
                                    </p:anim>
                                    <p:anim calcmode="lin" valueType="num">
                                      <p:cBhvr>
                                        <p:cTn id="40" dur="500" fill="hold"/>
                                        <p:tgtEl>
                                          <p:spTgt spid="64"/>
                                        </p:tgtEl>
                                        <p:attrNameLst>
                                          <p:attrName>ppt_h</p:attrName>
                                        </p:attrNameLst>
                                      </p:cBhvr>
                                      <p:tavLst>
                                        <p:tav tm="0">
                                          <p:val>
                                            <p:fltVal val="0"/>
                                          </p:val>
                                        </p:tav>
                                        <p:tav tm="100000">
                                          <p:val>
                                            <p:strVal val="#ppt_h"/>
                                          </p:val>
                                        </p:tav>
                                      </p:tavLst>
                                    </p:anim>
                                    <p:animEffect transition="in" filter="fade">
                                      <p:cBhvr>
                                        <p:cTn id="41" dur="500"/>
                                        <p:tgtEl>
                                          <p:spTgt spid="6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up)">
                                      <p:cBhvr>
                                        <p:cTn id="46" dur="50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1000"/>
                                        <p:tgtEl>
                                          <p:spTgt spid="66"/>
                                        </p:tgtEl>
                                      </p:cBhvr>
                                    </p:animEffect>
                                    <p:anim calcmode="lin" valueType="num">
                                      <p:cBhvr>
                                        <p:cTn id="52" dur="1000" fill="hold"/>
                                        <p:tgtEl>
                                          <p:spTgt spid="66"/>
                                        </p:tgtEl>
                                        <p:attrNameLst>
                                          <p:attrName>ppt_x</p:attrName>
                                        </p:attrNameLst>
                                      </p:cBhvr>
                                      <p:tavLst>
                                        <p:tav tm="0">
                                          <p:val>
                                            <p:strVal val="#ppt_x"/>
                                          </p:val>
                                        </p:tav>
                                        <p:tav tm="100000">
                                          <p:val>
                                            <p:strVal val="#ppt_x"/>
                                          </p:val>
                                        </p:tav>
                                      </p:tavLst>
                                    </p:anim>
                                    <p:anim calcmode="lin" valueType="num">
                                      <p:cBhvr>
                                        <p:cTn id="5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right)">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p:cTn id="63" dur="1000" fill="hold"/>
                                        <p:tgtEl>
                                          <p:spTgt spid="63"/>
                                        </p:tgtEl>
                                        <p:attrNameLst>
                                          <p:attrName>ppt_w</p:attrName>
                                        </p:attrNameLst>
                                      </p:cBhvr>
                                      <p:tavLst>
                                        <p:tav tm="0">
                                          <p:val>
                                            <p:fltVal val="0"/>
                                          </p:val>
                                        </p:tav>
                                        <p:tav tm="100000">
                                          <p:val>
                                            <p:strVal val="#ppt_w"/>
                                          </p:val>
                                        </p:tav>
                                      </p:tavLst>
                                    </p:anim>
                                    <p:anim calcmode="lin" valueType="num">
                                      <p:cBhvr>
                                        <p:cTn id="64" dur="1000" fill="hold"/>
                                        <p:tgtEl>
                                          <p:spTgt spid="63"/>
                                        </p:tgtEl>
                                        <p:attrNameLst>
                                          <p:attrName>ppt_h</p:attrName>
                                        </p:attrNameLst>
                                      </p:cBhvr>
                                      <p:tavLst>
                                        <p:tav tm="0">
                                          <p:val>
                                            <p:fltVal val="0"/>
                                          </p:val>
                                        </p:tav>
                                        <p:tav tm="100000">
                                          <p:val>
                                            <p:strVal val="#ppt_h"/>
                                          </p:val>
                                        </p:tav>
                                      </p:tavLst>
                                    </p:anim>
                                    <p:anim calcmode="lin" valueType="num">
                                      <p:cBhvr>
                                        <p:cTn id="65" dur="1000" fill="hold"/>
                                        <p:tgtEl>
                                          <p:spTgt spid="63"/>
                                        </p:tgtEl>
                                        <p:attrNameLst>
                                          <p:attrName>style.rotation</p:attrName>
                                        </p:attrNameLst>
                                      </p:cBhvr>
                                      <p:tavLst>
                                        <p:tav tm="0">
                                          <p:val>
                                            <p:fltVal val="90"/>
                                          </p:val>
                                        </p:tav>
                                        <p:tav tm="100000">
                                          <p:val>
                                            <p:fltVal val="0"/>
                                          </p:val>
                                        </p:tav>
                                      </p:tavLst>
                                    </p:anim>
                                    <p:animEffect transition="in" filter="fade">
                                      <p:cBhvr>
                                        <p:cTn id="66"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AD1E2-BAA4-614B-8AA8-95EF8A805123}"/>
              </a:ext>
            </a:extLst>
          </p:cNvPr>
          <p:cNvSpPr txBox="1"/>
          <p:nvPr/>
        </p:nvSpPr>
        <p:spPr>
          <a:xfrm>
            <a:off x="596051" y="2442970"/>
            <a:ext cx="5823410" cy="735779"/>
          </a:xfrm>
          <a:prstGeom prst="rect">
            <a:avLst/>
          </a:prstGeom>
          <a:noFill/>
        </p:spPr>
        <p:txBody>
          <a:bodyPr wrap="square" rtlCol="0">
            <a:spAutoFit/>
          </a:bodyPr>
          <a:lstStyle/>
          <a:p>
            <a:pPr algn="just">
              <a:lnSpc>
                <a:spcPct val="150000"/>
              </a:lnSpc>
              <a:spcBef>
                <a:spcPts val="100"/>
              </a:spcBef>
              <a:spcAft>
                <a:spcPts val="100"/>
              </a:spcAft>
            </a:pPr>
            <a:r>
              <a:rPr lang="vi-VN" sz="1500" b="1" dirty="0">
                <a:solidFill>
                  <a:srgbClr val="17479D"/>
                </a:solidFill>
                <a:latin typeface="UTM Avo" panose="02040603050506020204" pitchFamily="18" charset="0"/>
              </a:rPr>
              <a:t>2. </a:t>
            </a:r>
            <a:r>
              <a:rPr lang="vi-VN" sz="1500" dirty="0">
                <a:latin typeface="UTM Avo" panose="02040603050506020204" pitchFamily="18" charset="0"/>
              </a:rPr>
              <a:t>Ghi lại các bước tổ chức một trò chơi hoặc hoạt động tập thể mà em thích.</a:t>
            </a:r>
          </a:p>
        </p:txBody>
      </p:sp>
      <p:sp>
        <p:nvSpPr>
          <p:cNvPr id="14" name="TextBox 13">
            <a:extLst>
              <a:ext uri="{FF2B5EF4-FFF2-40B4-BE49-F238E27FC236}">
                <a16:creationId xmlns:a16="http://schemas.microsoft.com/office/drawing/2014/main" id="{2973DBAD-5BB2-7047-92C6-0362FF3C5BC3}"/>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Đọc mở rộng</a:t>
            </a:r>
            <a:endParaRPr lang="en-US" sz="44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596050" y="1707191"/>
            <a:ext cx="5823411" cy="735779"/>
          </a:xfrm>
          <a:prstGeom prst="rect">
            <a:avLst/>
          </a:prstGeom>
          <a:noFill/>
        </p:spPr>
        <p:txBody>
          <a:bodyPr wrap="square" rtlCol="0">
            <a:spAutoFit/>
          </a:bodyPr>
          <a:lstStyle/>
          <a:p>
            <a:pPr algn="just">
              <a:lnSpc>
                <a:spcPct val="150000"/>
              </a:lnSpc>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các bài hướng dẫn tổ chức trò chơi hoạt động tập thể.</a:t>
            </a:r>
          </a:p>
        </p:txBody>
      </p:sp>
      <p:pic>
        <p:nvPicPr>
          <p:cNvPr id="15" name="Picture 14">
            <a:extLst>
              <a:ext uri="{FF2B5EF4-FFF2-40B4-BE49-F238E27FC236}">
                <a16:creationId xmlns:a16="http://schemas.microsoft.com/office/drawing/2014/main" id="{EF10919C-DE13-9249-B5D7-0BC969DC9A4B}"/>
              </a:ext>
            </a:extLst>
          </p:cNvPr>
          <p:cNvPicPr>
            <a:picLocks noChangeAspect="1"/>
          </p:cNvPicPr>
          <p:nvPr/>
        </p:nvPicPr>
        <p:blipFill>
          <a:blip r:embed="rId2"/>
          <a:stretch>
            <a:fillRect/>
          </a:stretch>
        </p:blipFill>
        <p:spPr>
          <a:xfrm>
            <a:off x="425649" y="397838"/>
            <a:ext cx="1177323" cy="1154931"/>
          </a:xfrm>
          <a:prstGeom prst="ellipse">
            <a:avLst/>
          </a:prstGeom>
        </p:spPr>
      </p:pic>
      <p:pic>
        <p:nvPicPr>
          <p:cNvPr id="10" name="Picture 9">
            <a:extLst>
              <a:ext uri="{FF2B5EF4-FFF2-40B4-BE49-F238E27FC236}">
                <a16:creationId xmlns:a16="http://schemas.microsoft.com/office/drawing/2014/main" id="{CB974756-9591-9840-8083-18C75B0FA68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6000"/>
                    </a14:imgEffect>
                    <a14:imgEffect>
                      <a14:brightnessContrast bright="3000"/>
                    </a14:imgEffect>
                  </a14:imgLayer>
                </a14:imgProps>
              </a:ext>
            </a:extLst>
          </a:blip>
          <a:stretch>
            <a:fillRect/>
          </a:stretch>
        </p:blipFill>
        <p:spPr>
          <a:xfrm>
            <a:off x="1170404" y="3137458"/>
            <a:ext cx="4613155" cy="1689433"/>
          </a:xfrm>
          <a:prstGeom prst="rect">
            <a:avLst/>
          </a:prstGeom>
        </p:spPr>
      </p:pic>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B47703E-8F94-114E-BC36-5DE4C950BD54}"/>
              </a:ext>
            </a:extLst>
          </p:cNvPr>
          <p:cNvGrpSpPr/>
          <p:nvPr/>
        </p:nvGrpSpPr>
        <p:grpSpPr>
          <a:xfrm>
            <a:off x="307173" y="670417"/>
            <a:ext cx="1623074" cy="631245"/>
            <a:chOff x="315851" y="629196"/>
            <a:chExt cx="1623074" cy="631245"/>
          </a:xfrm>
        </p:grpSpPr>
        <p:sp>
          <p:nvSpPr>
            <p:cNvPr id="12" name="TextBox 11">
              <a:extLst>
                <a:ext uri="{FF2B5EF4-FFF2-40B4-BE49-F238E27FC236}">
                  <a16:creationId xmlns:a16="http://schemas.microsoft.com/office/drawing/2014/main" id="{8442C0AB-9A28-F144-881A-4E2BE06A33F8}"/>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22</a:t>
              </a:r>
            </a:p>
          </p:txBody>
        </p:sp>
        <p:sp>
          <p:nvSpPr>
            <p:cNvPr id="13" name="TextBox 12">
              <a:extLst>
                <a:ext uri="{FF2B5EF4-FFF2-40B4-BE49-F238E27FC236}">
                  <a16:creationId xmlns:a16="http://schemas.microsoft.com/office/drawing/2014/main" id="{681380DD-910D-4042-8E51-18866444E7CC}"/>
                </a:ext>
              </a:extLst>
            </p:cNvPr>
            <p:cNvSpPr txBox="1"/>
            <p:nvPr/>
          </p:nvSpPr>
          <p:spPr>
            <a:xfrm>
              <a:off x="315851" y="675666"/>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22</a:t>
              </a:r>
            </a:p>
          </p:txBody>
        </p:sp>
      </p:grpSp>
      <p:sp>
        <p:nvSpPr>
          <p:cNvPr id="14" name="TextBox 13">
            <a:extLst>
              <a:ext uri="{FF2B5EF4-FFF2-40B4-BE49-F238E27FC236}">
                <a16:creationId xmlns:a16="http://schemas.microsoft.com/office/drawing/2014/main" id="{ED707F5C-E16B-0940-9F5B-3E48314830CE}"/>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77750"/>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Tôi là lê - gô </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1631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Tớ là lê-gô. Nhiều bạn gọi tớ là đồ chơi lắp ráp. Các bạn có nhận ra tớ không?</a:t>
            </a:r>
          </a:p>
          <a:p>
            <a:pPr marL="44450" lvl="0" algn="just">
              <a:lnSpc>
                <a:spcPct val="150000"/>
              </a:lnSpc>
              <a:defRPr/>
            </a:pPr>
            <a:r>
              <a:rPr lang="vi-VN" dirty="0">
                <a:latin typeface="UTM Avo" panose="02040603050506020204" pitchFamily="18" charset="0"/>
              </a:rPr>
              <a:t>        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marL="44450" lvl="0" algn="just">
              <a:lnSpc>
                <a:spcPct val="150000"/>
              </a:lnSpc>
              <a:defRPr/>
            </a:pPr>
            <a:r>
              <a:rPr lang="vi-VN" dirty="0">
                <a:latin typeface="UTM Avo" panose="02040603050506020204" pitchFamily="18" charset="0"/>
              </a:rPr>
              <a:t>        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marL="44450" lvl="0" algn="just">
              <a:lnSpc>
                <a:spcPct val="150000"/>
              </a:lnSpc>
              <a:defRPr/>
            </a:pPr>
            <a:r>
              <a:rPr lang="vi-VN" dirty="0">
                <a:latin typeface="UTM Avo" panose="02040603050506020204" pitchFamily="18" charset="0"/>
              </a:rPr>
              <a:t>        Chúng tớ giúp các bạn có trí tưởng tượng phong phú, khả năng sáng tạo và tính kiên nhẫn. Nào, các bạn đã sẵn sang chơi cùng chúng tớ chưa?</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Bảo Châu)</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670" y="666195"/>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3530" y="1318144"/>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670" y="2604322"/>
            <a:ext cx="288000" cy="288000"/>
          </a:xfrm>
          <a:prstGeom prst="rect">
            <a:avLst/>
          </a:prstGeom>
        </p:spPr>
      </p:pic>
      <p:grpSp>
        <p:nvGrpSpPr>
          <p:cNvPr id="11" name="Group 10">
            <a:extLst>
              <a:ext uri="{FF2B5EF4-FFF2-40B4-BE49-F238E27FC236}">
                <a16:creationId xmlns:a16="http://schemas.microsoft.com/office/drawing/2014/main" id="{BFCACD95-36FC-1D48-8439-3F2A910E038C}"/>
              </a:ext>
            </a:extLst>
          </p:cNvPr>
          <p:cNvGrpSpPr/>
          <p:nvPr/>
        </p:nvGrpSpPr>
        <p:grpSpPr>
          <a:xfrm>
            <a:off x="350970" y="3678696"/>
            <a:ext cx="313120" cy="584775"/>
            <a:chOff x="3423096" y="2855682"/>
            <a:chExt cx="344433" cy="643252"/>
          </a:xfrm>
        </p:grpSpPr>
        <p:sp>
          <p:nvSpPr>
            <p:cNvPr id="12" name="Oval 11">
              <a:extLst>
                <a:ext uri="{FF2B5EF4-FFF2-40B4-BE49-F238E27FC236}">
                  <a16:creationId xmlns:a16="http://schemas.microsoft.com/office/drawing/2014/main" id="{C3177398-FD80-BE4A-A5DF-C7E0D8E01136}"/>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3" name="Rectangle 12">
              <a:extLst>
                <a:ext uri="{FF2B5EF4-FFF2-40B4-BE49-F238E27FC236}">
                  <a16:creationId xmlns:a16="http://schemas.microsoft.com/office/drawing/2014/main" id="{F1C45283-9633-6D45-AB29-88CDFC8651C8}"/>
                </a:ext>
              </a:extLst>
            </p:cNvPr>
            <p:cNvSpPr/>
            <p:nvPr/>
          </p:nvSpPr>
          <p:spPr>
            <a:xfrm rot="21163024">
              <a:off x="3423096" y="2855682"/>
              <a:ext cx="289686" cy="643252"/>
            </a:xfrm>
            <a:prstGeom prst="rect">
              <a:avLst/>
            </a:prstGeom>
          </p:spPr>
          <p:txBody>
            <a:bodyPr wrap="square">
              <a:spAutoFit/>
            </a:bodyPr>
            <a:lstStyle/>
            <a:p>
              <a:pPr algn="ctr"/>
              <a:r>
                <a:rPr lang="en-VN" sz="32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DBBA42D-52F8-A44B-AF2C-23877AE63197}"/>
              </a:ext>
            </a:extLst>
          </p:cNvPr>
          <p:cNvGrpSpPr/>
          <p:nvPr/>
        </p:nvGrpSpPr>
        <p:grpSpPr>
          <a:xfrm>
            <a:off x="184729" y="1611916"/>
            <a:ext cx="6371713" cy="2272812"/>
            <a:chOff x="0" y="1148892"/>
            <a:chExt cx="6858000" cy="2845716"/>
          </a:xfrm>
        </p:grpSpPr>
        <p:pic>
          <p:nvPicPr>
            <p:cNvPr id="13" name="Picture 12">
              <a:extLst>
                <a:ext uri="{FF2B5EF4-FFF2-40B4-BE49-F238E27FC236}">
                  <a16:creationId xmlns:a16="http://schemas.microsoft.com/office/drawing/2014/main" id="{B7277610-B4A7-454F-A9C8-3DF4763A121B}"/>
                </a:ext>
              </a:extLst>
            </p:cNvPr>
            <p:cNvPicPr>
              <a:picLocks noChangeAspect="1"/>
            </p:cNvPicPr>
            <p:nvPr/>
          </p:nvPicPr>
          <p:blipFill>
            <a:blip r:embed="rId2">
              <a:alphaModFix amt="12000"/>
              <a:extLst>
                <a:ext uri="{BEBA8EAE-BF5A-486C-A8C5-ECC9F3942E4B}">
                  <a14:imgProps xmlns:a14="http://schemas.microsoft.com/office/drawing/2010/main">
                    <a14:imgLayer r:embed="rId3">
                      <a14:imgEffect>
                        <a14:sharpenSoften amount="45000"/>
                      </a14:imgEffect>
                      <a14:imgEffect>
                        <a14:brightnessContrast bright="2000"/>
                      </a14:imgEffect>
                    </a14:imgLayer>
                  </a14:imgProps>
                </a:ext>
              </a:extLst>
            </a:blip>
            <a:stretch>
              <a:fillRect/>
            </a:stretch>
          </p:blipFill>
          <p:spPr>
            <a:xfrm>
              <a:off x="0" y="1148892"/>
              <a:ext cx="6858000" cy="2845716"/>
            </a:xfrm>
            <a:prstGeom prst="rect">
              <a:avLst/>
            </a:prstGeom>
          </p:spPr>
        </p:pic>
        <p:sp>
          <p:nvSpPr>
            <p:cNvPr id="14" name="Rectangle 13">
              <a:extLst>
                <a:ext uri="{FF2B5EF4-FFF2-40B4-BE49-F238E27FC236}">
                  <a16:creationId xmlns:a16="http://schemas.microsoft.com/office/drawing/2014/main" id="{31F7403C-43F9-774A-A2E1-DEA3B1F21AC3}"/>
                </a:ext>
              </a:extLst>
            </p:cNvPr>
            <p:cNvSpPr/>
            <p:nvPr/>
          </p:nvSpPr>
          <p:spPr>
            <a:xfrm>
              <a:off x="0" y="1159497"/>
              <a:ext cx="651530" cy="4466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77750"/>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Tôi là lê - gô </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1631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Tớ là lê-gô. Nhiều bạn gọi tớ là đồ chơi </a:t>
            </a:r>
            <a:r>
              <a:rPr lang="vi-VN" b="1" dirty="0">
                <a:solidFill>
                  <a:srgbClr val="FF0000"/>
                </a:solidFill>
                <a:latin typeface="UTM Avo" panose="02040603050506020204" pitchFamily="18" charset="0"/>
              </a:rPr>
              <a:t>lắp ráp</a:t>
            </a:r>
            <a:r>
              <a:rPr lang="vi-VN" dirty="0">
                <a:latin typeface="UTM Avo" panose="02040603050506020204" pitchFamily="18" charset="0"/>
              </a:rPr>
              <a:t>. Các bạn có nhận ra tớ không?</a:t>
            </a:r>
          </a:p>
          <a:p>
            <a:pPr marL="44450" lvl="0" algn="just">
              <a:lnSpc>
                <a:spcPct val="150000"/>
              </a:lnSpc>
              <a:defRPr/>
            </a:pPr>
            <a:r>
              <a:rPr lang="vi-VN" dirty="0">
                <a:latin typeface="UTM Avo" panose="02040603050506020204" pitchFamily="18" charset="0"/>
              </a:rPr>
              <a:t>        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a:t>
            </a:r>
            <a:r>
              <a:rPr lang="vi-VN" b="1" dirty="0">
                <a:solidFill>
                  <a:srgbClr val="FF0000"/>
                </a:solidFill>
                <a:latin typeface="UTM Avo" panose="02040603050506020204" pitchFamily="18" charset="0"/>
              </a:rPr>
              <a:t>xinh xắn </a:t>
            </a:r>
            <a:r>
              <a:rPr lang="vi-VN" dirty="0">
                <a:latin typeface="UTM Avo" panose="02040603050506020204" pitchFamily="18" charset="0"/>
              </a:rPr>
              <a:t>khác.</a:t>
            </a:r>
          </a:p>
          <a:p>
            <a:pPr marL="44450" lvl="0" algn="just">
              <a:lnSpc>
                <a:spcPct val="150000"/>
              </a:lnSpc>
              <a:defRPr/>
            </a:pPr>
            <a:r>
              <a:rPr lang="vi-VN" dirty="0">
                <a:latin typeface="UTM Avo" panose="02040603050506020204" pitchFamily="18" charset="0"/>
              </a:rPr>
              <a:t>        Từ những mảnh ghép nhỏ bé, chúng tớ kết hợp với nhau để tạo ra cả một thế giới </a:t>
            </a:r>
            <a:r>
              <a:rPr lang="vi-VN" b="1" dirty="0">
                <a:solidFill>
                  <a:srgbClr val="FF0000"/>
                </a:solidFill>
                <a:latin typeface="UTM Avo" panose="02040603050506020204" pitchFamily="18" charset="0"/>
              </a:rPr>
              <a:t>kì diệu</a:t>
            </a:r>
            <a:r>
              <a:rPr lang="vi-VN" dirty="0">
                <a:latin typeface="UTM Avo" panose="02040603050506020204" pitchFamily="18" charset="0"/>
              </a:rPr>
              <a:t>. Các bạn có thể lắp ráp nhà cửa, xe cộ, người máy,… theo ý thích. Sau đó, các bạn </a:t>
            </a:r>
            <a:r>
              <a:rPr lang="vi-VN" b="1" dirty="0">
                <a:solidFill>
                  <a:srgbClr val="FF0000"/>
                </a:solidFill>
                <a:latin typeface="UTM Avo" panose="02040603050506020204" pitchFamily="18" charset="0"/>
              </a:rPr>
              <a:t>tháo rời </a:t>
            </a:r>
            <a:r>
              <a:rPr lang="vi-VN" dirty="0">
                <a:latin typeface="UTM Avo" panose="02040603050506020204" pitchFamily="18" charset="0"/>
              </a:rPr>
              <a:t>ra để ghép thành những vật khác.</a:t>
            </a:r>
          </a:p>
          <a:p>
            <a:pPr marL="44450" lvl="0" algn="just">
              <a:lnSpc>
                <a:spcPct val="150000"/>
              </a:lnSpc>
              <a:defRPr/>
            </a:pPr>
            <a:r>
              <a:rPr lang="vi-VN" dirty="0">
                <a:latin typeface="UTM Avo" panose="02040603050506020204" pitchFamily="18" charset="0"/>
              </a:rPr>
              <a:t>        Chúng tớ giúp các bạn có trí tưởng tượng phong phú, khả năng sáng tạo và tính </a:t>
            </a:r>
            <a:r>
              <a:rPr lang="vi-VN" b="1" dirty="0">
                <a:solidFill>
                  <a:srgbClr val="FF0000"/>
                </a:solidFill>
                <a:latin typeface="UTM Avo" panose="02040603050506020204" pitchFamily="18" charset="0"/>
              </a:rPr>
              <a:t>kiên nhẫn</a:t>
            </a:r>
            <a:r>
              <a:rPr lang="vi-VN" dirty="0">
                <a:latin typeface="UTM Avo" panose="02040603050506020204" pitchFamily="18" charset="0"/>
              </a:rPr>
              <a:t>. Nào, các bạn đã sẵn sang chơi cùng chúng tớ chưa?</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Bảo Châu)</a:t>
            </a:r>
          </a:p>
        </p:txBody>
      </p:sp>
    </p:spTree>
    <p:extLst>
      <p:ext uri="{BB962C8B-B14F-4D97-AF65-F5344CB8AC3E}">
        <p14:creationId xmlns:p14="http://schemas.microsoft.com/office/powerpoint/2010/main" val="236459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857090"/>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65270" y="1360491"/>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lắp ráp</a:t>
            </a:r>
            <a:endParaRPr lang="vi-VN" sz="2400" b="1" dirty="0"/>
          </a:p>
        </p:txBody>
      </p:sp>
      <p:sp>
        <p:nvSpPr>
          <p:cNvPr id="8" name="Oval 7">
            <a:extLst>
              <a:ext uri="{FF2B5EF4-FFF2-40B4-BE49-F238E27FC236}">
                <a16:creationId xmlns:a16="http://schemas.microsoft.com/office/drawing/2014/main" id="{2C8AD751-7B5F-4219-A003-AE328012CD5C}"/>
              </a:ext>
            </a:extLst>
          </p:cNvPr>
          <p:cNvSpPr/>
          <p:nvPr/>
        </p:nvSpPr>
        <p:spPr>
          <a:xfrm>
            <a:off x="540686" y="15574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2154757" y="1374533"/>
            <a:ext cx="4572957" cy="567848"/>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lắp các bộ phận vào với</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845542" y="2431177"/>
            <a:ext cx="2533066"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vật hoàn chỉnh</a:t>
            </a:r>
            <a:r>
              <a:rPr lang="vi-VN" sz="2400" dirty="0">
                <a:solidFill>
                  <a:srgbClr val="FC7D77">
                    <a:lumMod val="50000"/>
                  </a:srgbClr>
                </a:solidFill>
                <a:latin typeface="UTM Avo" panose="02040603050506020204" pitchFamily="18" charset="0"/>
              </a:rPr>
              <a:t>.</a:t>
            </a:r>
            <a:endParaRPr lang="en-VN" sz="1800" dirty="0"/>
          </a:p>
        </p:txBody>
      </p:sp>
      <p:sp>
        <p:nvSpPr>
          <p:cNvPr id="11" name="Rectangle 10">
            <a:extLst>
              <a:ext uri="{FF2B5EF4-FFF2-40B4-BE49-F238E27FC236}">
                <a16:creationId xmlns:a16="http://schemas.microsoft.com/office/drawing/2014/main" id="{84B9866E-27E6-DD42-8986-B1E5CE9193AE}"/>
              </a:ext>
            </a:extLst>
          </p:cNvPr>
          <p:cNvSpPr/>
          <p:nvPr/>
        </p:nvSpPr>
        <p:spPr>
          <a:xfrm>
            <a:off x="841918" y="1835972"/>
            <a:ext cx="5461752" cy="567848"/>
          </a:xfrm>
          <a:prstGeom prst="rect">
            <a:avLst/>
          </a:prstGeom>
        </p:spPr>
        <p:txBody>
          <a:bodyPr wrap="none">
            <a:spAutoFit/>
          </a:bodyPr>
          <a:lstStyle/>
          <a:p>
            <a:pPr lvl="0">
              <a:lnSpc>
                <a:spcPct val="150000"/>
              </a:lnSpc>
            </a:pPr>
            <a:r>
              <a:rPr lang="vi-VN" sz="2400" dirty="0">
                <a:solidFill>
                  <a:schemeClr val="accent6">
                    <a:lumMod val="50000"/>
                  </a:schemeClr>
                </a:solidFill>
                <a:latin typeface="UTM Avo" panose="02040603050506020204" pitchFamily="18" charset="0"/>
              </a:rPr>
              <a:t>nhau cho đúng vị trí để tại nên một</a:t>
            </a:r>
            <a:endParaRPr lang="vi-VN" sz="2400" dirty="0">
              <a:solidFill>
                <a:srgbClr val="FC7D77">
                  <a:lumMod val="50000"/>
                </a:srgbClr>
              </a:solidFill>
              <a:latin typeface="UTM Avo" panose="02040603050506020204" pitchFamily="18" charset="0"/>
            </a:endParaRPr>
          </a:p>
        </p:txBody>
      </p:sp>
      <p:pic>
        <p:nvPicPr>
          <p:cNvPr id="14" name="Picture 13">
            <a:extLst>
              <a:ext uri="{FF2B5EF4-FFF2-40B4-BE49-F238E27FC236}">
                <a16:creationId xmlns:a16="http://schemas.microsoft.com/office/drawing/2014/main" id="{136EC5A8-9B4F-B94B-9861-5C158F114B0C}"/>
              </a:ext>
            </a:extLst>
          </p:cNvPr>
          <p:cNvPicPr>
            <a:picLocks noChangeAspect="1"/>
          </p:cNvPicPr>
          <p:nvPr/>
        </p:nvPicPr>
        <p:blipFill rotWithShape="1">
          <a:blip r:embed="rId4"/>
          <a:srcRect t="33539"/>
          <a:stretch/>
        </p:blipFill>
        <p:spPr>
          <a:xfrm>
            <a:off x="3770604" y="2571749"/>
            <a:ext cx="2533066" cy="2229679"/>
          </a:xfrm>
          <a:prstGeom prst="rect">
            <a:avLst/>
          </a:prstGeom>
        </p:spPr>
      </p:pic>
      <p:pic>
        <p:nvPicPr>
          <p:cNvPr id="1026" name="Picture 2" descr="Bộ Đồ Chơi Lắp Ráp 92 Mảnh Ghép 3292 - DC00032CL.01">
            <a:extLst>
              <a:ext uri="{FF2B5EF4-FFF2-40B4-BE49-F238E27FC236}">
                <a16:creationId xmlns:a16="http://schemas.microsoft.com/office/drawing/2014/main" id="{8EF25E89-3926-5447-9D13-C4CAC73D0D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118" y="2904637"/>
            <a:ext cx="1865279" cy="186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1006998"/>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36477" y="1733828"/>
            <a:ext cx="5996762" cy="1675843"/>
          </a:xfrm>
          <a:prstGeom prst="rect">
            <a:avLst/>
          </a:prstGeom>
        </p:spPr>
        <p:txBody>
          <a:bodyPr wrap="square">
            <a:spAutoFit/>
          </a:bodyPr>
          <a:lstStyle/>
          <a:p>
            <a:pPr marL="44450" lvl="0" algn="just">
              <a:lnSpc>
                <a:spcPct val="150000"/>
              </a:lnSpc>
              <a:defRPr/>
            </a:pPr>
            <a:r>
              <a:rPr lang="vi-VN" sz="2400" dirty="0">
                <a:latin typeface="UTM Avo" panose="02040603050506020204" pitchFamily="18" charset="0"/>
              </a:rPr>
              <a:t>  Chúng tớ giúp các bạn có trí tưởng tượng phong phú, khả năng sáng tạo và tính kiên nhẫn.</a:t>
            </a:r>
          </a:p>
        </p:txBody>
      </p:sp>
      <p:cxnSp>
        <p:nvCxnSpPr>
          <p:cNvPr id="7" name="Straight Connector 6">
            <a:extLst>
              <a:ext uri="{FF2B5EF4-FFF2-40B4-BE49-F238E27FC236}">
                <a16:creationId xmlns:a16="http://schemas.microsoft.com/office/drawing/2014/main" id="{DB68DD48-9047-4C0E-873F-F9EFE47EFA41}"/>
              </a:ext>
            </a:extLst>
          </p:cNvPr>
          <p:cNvCxnSpPr/>
          <p:nvPr/>
        </p:nvCxnSpPr>
        <p:spPr>
          <a:xfrm flipH="1">
            <a:off x="3301085" y="2393858"/>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4438963" y="1788122"/>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F37309-39F0-49A7-9D9E-CF356E402A8D}"/>
              </a:ext>
            </a:extLst>
          </p:cNvPr>
          <p:cNvCxnSpPr/>
          <p:nvPr/>
        </p:nvCxnSpPr>
        <p:spPr>
          <a:xfrm flipH="1">
            <a:off x="6351700" y="2393858"/>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DDF18D8-CC36-9A4B-976E-C5985B375E21}"/>
              </a:ext>
            </a:extLst>
          </p:cNvPr>
          <p:cNvGrpSpPr/>
          <p:nvPr/>
        </p:nvGrpSpPr>
        <p:grpSpPr>
          <a:xfrm>
            <a:off x="3250986" y="2851625"/>
            <a:ext cx="230207" cy="470813"/>
            <a:chOff x="4944388" y="3399410"/>
            <a:chExt cx="230207" cy="470813"/>
          </a:xfrm>
        </p:grpSpPr>
        <p:cxnSp>
          <p:nvCxnSpPr>
            <p:cNvPr id="24" name="Straight Connector 23">
              <a:extLst>
                <a:ext uri="{FF2B5EF4-FFF2-40B4-BE49-F238E27FC236}">
                  <a16:creationId xmlns:a16="http://schemas.microsoft.com/office/drawing/2014/main" id="{E87A9F03-DBB8-F04B-8867-7ADB7647897A}"/>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409A1B-2EE3-1F41-B2A3-49393F00D0C2}"/>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77750"/>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Tôi là lê - gô </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1631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Tớ là lê-gô. Nhiều bạn gọi tớ là đồ chơi lắp ráp. Các bạn có nhận ra tớ không?</a:t>
            </a:r>
          </a:p>
          <a:p>
            <a:pPr marL="44450" lvl="0" algn="just">
              <a:lnSpc>
                <a:spcPct val="150000"/>
              </a:lnSpc>
              <a:defRPr/>
            </a:pPr>
            <a:r>
              <a:rPr lang="vi-VN" dirty="0">
                <a:latin typeface="UTM Avo" panose="02040603050506020204" pitchFamily="18" charset="0"/>
              </a:rPr>
              <a:t>        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marL="44450" lvl="0" algn="just">
              <a:lnSpc>
                <a:spcPct val="150000"/>
              </a:lnSpc>
              <a:defRPr/>
            </a:pPr>
            <a:r>
              <a:rPr lang="vi-VN" dirty="0">
                <a:latin typeface="UTM Avo" panose="02040603050506020204" pitchFamily="18" charset="0"/>
              </a:rPr>
              <a:t>        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marL="44450" lvl="0" algn="just">
              <a:lnSpc>
                <a:spcPct val="150000"/>
              </a:lnSpc>
              <a:defRPr/>
            </a:pPr>
            <a:r>
              <a:rPr lang="vi-VN" dirty="0">
                <a:latin typeface="UTM Avo" panose="02040603050506020204" pitchFamily="18" charset="0"/>
              </a:rPr>
              <a:t>        Chúng tớ giúp các bạn có trí tưởng tượng phong phú, khả năng sáng tạo và tính kiên nhẫn. Nào, các bạn đã sẵn sang chơi cùng chúng tớ chưa?</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Bảo Châu)</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670" y="666195"/>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63530" y="1318144"/>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670" y="2604322"/>
            <a:ext cx="288000" cy="288000"/>
          </a:xfrm>
          <a:prstGeom prst="rect">
            <a:avLst/>
          </a:prstGeom>
        </p:spPr>
      </p:pic>
      <p:grpSp>
        <p:nvGrpSpPr>
          <p:cNvPr id="11" name="Group 10">
            <a:extLst>
              <a:ext uri="{FF2B5EF4-FFF2-40B4-BE49-F238E27FC236}">
                <a16:creationId xmlns:a16="http://schemas.microsoft.com/office/drawing/2014/main" id="{BFCACD95-36FC-1D48-8439-3F2A910E038C}"/>
              </a:ext>
            </a:extLst>
          </p:cNvPr>
          <p:cNvGrpSpPr/>
          <p:nvPr/>
        </p:nvGrpSpPr>
        <p:grpSpPr>
          <a:xfrm>
            <a:off x="350970" y="3678696"/>
            <a:ext cx="313120" cy="584775"/>
            <a:chOff x="3423096" y="2855682"/>
            <a:chExt cx="344433" cy="643252"/>
          </a:xfrm>
        </p:grpSpPr>
        <p:sp>
          <p:nvSpPr>
            <p:cNvPr id="12" name="Oval 11">
              <a:extLst>
                <a:ext uri="{FF2B5EF4-FFF2-40B4-BE49-F238E27FC236}">
                  <a16:creationId xmlns:a16="http://schemas.microsoft.com/office/drawing/2014/main" id="{C3177398-FD80-BE4A-A5DF-C7E0D8E01136}"/>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3" name="Rectangle 12">
              <a:extLst>
                <a:ext uri="{FF2B5EF4-FFF2-40B4-BE49-F238E27FC236}">
                  <a16:creationId xmlns:a16="http://schemas.microsoft.com/office/drawing/2014/main" id="{F1C45283-9633-6D45-AB29-88CDFC8651C8}"/>
                </a:ext>
              </a:extLst>
            </p:cNvPr>
            <p:cNvSpPr/>
            <p:nvPr/>
          </p:nvSpPr>
          <p:spPr>
            <a:xfrm rot="21163024">
              <a:off x="3423096" y="2855682"/>
              <a:ext cx="289686" cy="643252"/>
            </a:xfrm>
            <a:prstGeom prst="rect">
              <a:avLst/>
            </a:prstGeom>
          </p:spPr>
          <p:txBody>
            <a:bodyPr wrap="square">
              <a:spAutoFit/>
            </a:bodyPr>
            <a:lstStyle/>
            <a:p>
              <a:pPr algn="ctr"/>
              <a:r>
                <a:rPr lang="en-VN" sz="32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140502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369087" y="1700452"/>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Đồ chơi lê-gô còn được các bạn nhỏ gọi là gì?</a:t>
            </a:r>
          </a:p>
        </p:txBody>
      </p:sp>
      <p:sp>
        <p:nvSpPr>
          <p:cNvPr id="14" name="TextBox 13">
            <a:extLst>
              <a:ext uri="{FF2B5EF4-FFF2-40B4-BE49-F238E27FC236}">
                <a16:creationId xmlns:a16="http://schemas.microsoft.com/office/drawing/2014/main" id="{F3700BE8-37E7-464C-9E38-7AD2A3E286EA}"/>
              </a:ext>
            </a:extLst>
          </p:cNvPr>
          <p:cNvSpPr txBox="1"/>
          <p:nvPr/>
        </p:nvSpPr>
        <p:spPr>
          <a:xfrm>
            <a:off x="504870" y="2132686"/>
            <a:ext cx="5876475"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Đồ chơi lê-gô còn được các bạn nhỏ gọi là đồ chơi lắp ráp.</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6" name="Picture 5">
            <a:extLst>
              <a:ext uri="{FF2B5EF4-FFF2-40B4-BE49-F238E27FC236}">
                <a16:creationId xmlns:a16="http://schemas.microsoft.com/office/drawing/2014/main" id="{02363415-D6B2-2446-96FC-BD2C737FD99D}"/>
              </a:ext>
            </a:extLst>
          </p:cNvPr>
          <p:cNvPicPr>
            <a:picLocks noChangeAspect="1"/>
          </p:cNvPicPr>
          <p:nvPr/>
        </p:nvPicPr>
        <p:blipFill>
          <a:blip r:embed="rId2"/>
          <a:stretch>
            <a:fillRect/>
          </a:stretch>
        </p:blipFill>
        <p:spPr>
          <a:xfrm>
            <a:off x="425649" y="397838"/>
            <a:ext cx="1177323" cy="1154931"/>
          </a:xfrm>
          <a:prstGeom prst="ellipse">
            <a:avLst/>
          </a:prstGeom>
        </p:spPr>
      </p:pic>
      <p:sp>
        <p:nvSpPr>
          <p:cNvPr id="7" name="TextBox 6">
            <a:extLst>
              <a:ext uri="{FF2B5EF4-FFF2-40B4-BE49-F238E27FC236}">
                <a16:creationId xmlns:a16="http://schemas.microsoft.com/office/drawing/2014/main" id="{7A3FBAD9-477D-504B-9541-6C2CF8167662}"/>
              </a:ext>
            </a:extLst>
          </p:cNvPr>
          <p:cNvSpPr txBox="1"/>
          <p:nvPr/>
        </p:nvSpPr>
        <p:spPr>
          <a:xfrm>
            <a:off x="425649" y="2976378"/>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Nêu cách chơi lê-gô</a:t>
            </a:r>
          </a:p>
        </p:txBody>
      </p:sp>
      <p:sp>
        <p:nvSpPr>
          <p:cNvPr id="8" name="TextBox 7">
            <a:extLst>
              <a:ext uri="{FF2B5EF4-FFF2-40B4-BE49-F238E27FC236}">
                <a16:creationId xmlns:a16="http://schemas.microsoft.com/office/drawing/2014/main" id="{8A4BE7FF-01EA-094B-AE90-B92ADE2D395D}"/>
              </a:ext>
            </a:extLst>
          </p:cNvPr>
          <p:cNvSpPr txBox="1"/>
          <p:nvPr/>
        </p:nvSpPr>
        <p:spPr>
          <a:xfrm>
            <a:off x="561432" y="3408612"/>
            <a:ext cx="5876475"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Các khối lê-gô được lắp ráp thành các đồ vật rồi được tháo rời ra để ghép thành những đồ vật khác.</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2347</TotalTime>
  <Words>1629</Words>
  <Application>Microsoft Macintosh PowerPoint</Application>
  <PresentationFormat>Custom</PresentationFormat>
  <Paragraphs>159</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UTM Avo</vt:lpstr>
      <vt:lpstr>Kalam</vt:lpstr>
      <vt:lpstr>Montserrat</vt:lpstr>
      <vt:lpstr>Arial</vt:lpstr>
      <vt:lpstr>UTM Cookies</vt:lpstr>
      <vt:lpstr>UTM Charlotte</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Le Bao Chau 20146072</cp:lastModifiedBy>
  <cp:revision>196</cp:revision>
  <dcterms:modified xsi:type="dcterms:W3CDTF">2021-06-08T02:20:21Z</dcterms:modified>
</cp:coreProperties>
</file>