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3"/>
  </p:notesMasterIdLst>
  <p:sldIdLst>
    <p:sldId id="372" r:id="rId2"/>
    <p:sldId id="318" r:id="rId3"/>
    <p:sldId id="353" r:id="rId4"/>
    <p:sldId id="319" r:id="rId5"/>
    <p:sldId id="354" r:id="rId6"/>
    <p:sldId id="320" r:id="rId7"/>
    <p:sldId id="355" r:id="rId8"/>
    <p:sldId id="356" r:id="rId9"/>
    <p:sldId id="323" r:id="rId10"/>
    <p:sldId id="357" r:id="rId11"/>
    <p:sldId id="358" r:id="rId12"/>
    <p:sldId id="359" r:id="rId13"/>
    <p:sldId id="324" r:id="rId14"/>
    <p:sldId id="360" r:id="rId15"/>
    <p:sldId id="327" r:id="rId16"/>
    <p:sldId id="340" r:id="rId17"/>
    <p:sldId id="341" r:id="rId18"/>
    <p:sldId id="344" r:id="rId19"/>
    <p:sldId id="361" r:id="rId20"/>
    <p:sldId id="362" r:id="rId21"/>
    <p:sldId id="363" r:id="rId22"/>
    <p:sldId id="345" r:id="rId23"/>
    <p:sldId id="364" r:id="rId24"/>
    <p:sldId id="365" r:id="rId25"/>
    <p:sldId id="366" r:id="rId26"/>
    <p:sldId id="367" r:id="rId27"/>
    <p:sldId id="349" r:id="rId28"/>
    <p:sldId id="368" r:id="rId29"/>
    <p:sldId id="369" r:id="rId30"/>
    <p:sldId id="370" r:id="rId31"/>
    <p:sldId id="351" r:id="rId32"/>
  </p:sldIdLst>
  <p:sldSz cx="6858000" cy="5143500"/>
  <p:notesSz cx="6858000" cy="9144000"/>
  <p:embeddedFontLst>
    <p:embeddedFont>
      <p:font typeface="Kalam" panose="020B0604020202020204" charset="0"/>
      <p:regular r:id="rId34"/>
      <p:bold r:id="rId35"/>
    </p:embeddedFont>
    <p:embeddedFont>
      <p:font typeface="UTM Cookies" panose="02040603050506020204" pitchFamily="18" charset="0"/>
      <p:regular r:id="rId36"/>
    </p:embeddedFont>
    <p:embeddedFont>
      <p:font typeface="#9Slide03 Fairview Regular" panose="02000000000000000000" pitchFamily="2" charset="0"/>
      <p:regular r:id="rId37"/>
    </p:embeddedFont>
    <p:embeddedFont>
      <p:font typeface="UTM Avo" panose="02040603050506020204" pitchFamily="18" charset="0"/>
      <p:regular r:id="rId38"/>
      <p:bold r:id="rId39"/>
      <p:italic r:id="rId40"/>
      <p:boldItalic r:id="rId41"/>
    </p:embeddedFont>
    <p:embeddedFont>
      <p:font typeface="Montserrat" panose="02000505000000020004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4C43"/>
    <a:srgbClr val="FB5B53"/>
    <a:srgbClr val="969696"/>
    <a:srgbClr val="CC7500"/>
    <a:srgbClr val="1E5CC1"/>
    <a:srgbClr val="6FC9C7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8" autoAdjust="0"/>
    <p:restoredTop sz="94364" autoAdjust="0"/>
  </p:normalViewPr>
  <p:slideViewPr>
    <p:cSldViewPr snapToGrid="0">
      <p:cViewPr>
        <p:scale>
          <a:sx n="125" d="100"/>
          <a:sy n="125" d="100"/>
        </p:scale>
        <p:origin x="252" y="-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vị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trí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6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155" y="3570019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95828" y="3570019"/>
            <a:ext cx="1279507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42757" y="1901763"/>
            <a:ext cx="155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vị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trí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3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3" grpId="1" animBg="1"/>
      <p:bldP spid="4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đăng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kí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cùng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vị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trí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6?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09901" y="3566903"/>
            <a:ext cx="1251362" cy="281198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2252" y="1924623"/>
            <a:ext cx="173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truyện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</a:t>
            </a:r>
            <a:r>
              <a:rPr lang="en-US" sz="1600" dirty="0" err="1" smtClean="0">
                <a:latin typeface="UTM Avo" panose="02040603050506020204" pitchFamily="18" charset="0"/>
              </a:rPr>
              <a:t>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155" y="308730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9155" y="230938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01141" y="306040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01141" y="229593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12" grpId="0" uiExpand="1" build="p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4. </a:t>
            </a:r>
            <a:r>
              <a:rPr lang="en-US" sz="1600" dirty="0" err="1" smtClean="0">
                <a:latin typeface="UTM Avo" panose="02040603050506020204" pitchFamily="18" charset="0"/>
              </a:rPr>
              <a:t>Bản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dụng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(</a:t>
            </a:r>
            <a:r>
              <a:rPr lang="en-US" sz="1600" dirty="0" err="1" smtClean="0">
                <a:latin typeface="UTM Avo" panose="02040603050506020204" pitchFamily="18" charset="0"/>
              </a:rPr>
              <a:t>Khoanh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tròn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ý con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đúng</a:t>
            </a:r>
            <a:r>
              <a:rPr lang="en-US" sz="1600" dirty="0" smtClean="0">
                <a:latin typeface="UTM Avo" panose="02040603050506020204" pitchFamily="18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A.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lượng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Theo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dễ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C.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D. </a:t>
            </a:r>
            <a:r>
              <a:rPr lang="en-US" sz="1600" dirty="0" err="1" smtClean="0">
                <a:latin typeface="UTM Avo" panose="02040603050506020204" pitchFamily="18" charset="0"/>
              </a:rPr>
              <a:t>Giúp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thuộc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nhất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5320" y="1836772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" y="2211923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" y="2572186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xếp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549644" y="1269388"/>
            <a:ext cx="5702301" cy="352447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50820" y="24079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12720" y="26746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407" y="29508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7445" y="32175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7445" y="347948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15527" y="373665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57440" y="399383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60346" y="425100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0059" y="85645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thuộc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Việt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9218" name="Picture 2" descr="Cùng Con Chơi Và Học - Bảng Chữ Cái Tiếng Việt | NhatPham0356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1094836" y="1318119"/>
            <a:ext cx="4753513" cy="338089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599400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5729416" y="3942594"/>
            <a:ext cx="877924" cy="914396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89071" y="726104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Buồn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còn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5525" y="3981073"/>
            <a:ext cx="404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Kìa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 </a:t>
            </a: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 </a:t>
            </a: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 </a:t>
            </a:r>
            <a:r>
              <a:rPr lang="en-US" sz="1600" dirty="0" err="1" smtClean="0">
                <a:latin typeface="UTM Avo" panose="02040603050506020204" pitchFamily="18" charset="0"/>
              </a:rPr>
              <a:t>Tùng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92593" y="2325409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im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Nghiêng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vui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quá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93323" y="395995"/>
            <a:ext cx="28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FB5B53"/>
                </a:solidFill>
                <a:latin typeface="UTM Avo" panose="02040603050506020204" pitchFamily="18" charset="0"/>
              </a:rPr>
              <a:t>CÁI TRỐNG TRƯỜNG EM</a:t>
            </a:r>
            <a:endParaRPr lang="vi-VN" sz="1600" dirty="0">
              <a:solidFill>
                <a:srgbClr val="FB5B5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7727" y="1370942"/>
            <a:ext cx="183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u="sng" dirty="0" err="1" smtClean="0">
                <a:latin typeface="UTM Avo" panose="02040603050506020204" pitchFamily="18" charset="0"/>
              </a:rPr>
              <a:t>Các</a:t>
            </a:r>
            <a:r>
              <a:rPr lang="en-US" sz="1600" u="sng" dirty="0" smtClean="0">
                <a:latin typeface="UTM Avo" panose="02040603050506020204" pitchFamily="18" charset="0"/>
              </a:rPr>
              <a:t> </a:t>
            </a:r>
            <a:r>
              <a:rPr lang="en-US" sz="1600" u="sng" dirty="0" err="1" smtClean="0">
                <a:latin typeface="UTM Avo" panose="02040603050506020204" pitchFamily="18" charset="0"/>
              </a:rPr>
              <a:t>dấu</a:t>
            </a:r>
            <a:r>
              <a:rPr lang="en-US" sz="1600" u="sng" dirty="0" smtClean="0">
                <a:latin typeface="UTM Avo" panose="02040603050506020204" pitchFamily="18" charset="0"/>
              </a:rPr>
              <a:t> </a:t>
            </a:r>
            <a:r>
              <a:rPr lang="en-US" sz="1600" u="sng" dirty="0" err="1" smtClean="0">
                <a:latin typeface="UTM Avo" panose="02040603050506020204" pitchFamily="18" charset="0"/>
              </a:rPr>
              <a:t>câu</a:t>
            </a:r>
            <a:r>
              <a:rPr lang="en-US" sz="1600" u="sng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hai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than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 build="p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476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164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trống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nghiêng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lặng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im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trên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giá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2905125" y="1557746"/>
            <a:ext cx="3505200" cy="1665630"/>
            <a:chOff x="2905125" y="1557746"/>
            <a:chExt cx="3505200" cy="16656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418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và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sau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dấu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chấm</a:t>
              </a:r>
              <a:r>
                <a:rPr lang="en-US" sz="2000" dirty="0" smtClean="0">
                  <a:latin typeface="UTM Avo" panose="02040603050506020204" pitchFamily="18" charset="0"/>
                </a:rPr>
                <a:t> than.</a:t>
              </a:r>
              <a:endParaRPr lang="vi-VN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665630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4" y="504150"/>
            <a:ext cx="588645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Dựa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bằng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gh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409882" y="1651314"/>
            <a:ext cx="1774279" cy="17341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2377349" y="1689203"/>
            <a:ext cx="1904137" cy="15743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4474674" y="1689202"/>
            <a:ext cx="2088357" cy="15743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6802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2047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9643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68487" r="65485" b="9939"/>
          <a:stretch/>
        </p:blipFill>
        <p:spPr bwMode="auto">
          <a:xfrm>
            <a:off x="296508" y="1317524"/>
            <a:ext cx="2205366" cy="315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2310" y="582808"/>
            <a:ext cx="588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s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x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02263" y="1543667"/>
            <a:ext cx="416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Giữa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đám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mượt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Treo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chùm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chuông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nhỏ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hồng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đỏ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Bừng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 smtClean="0">
                <a:latin typeface="UTM Avo" panose="02040603050506020204" pitchFamily="18" charset="0"/>
              </a:rPr>
              <a:t>áng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vườn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quê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L</a:t>
            </a:r>
            <a:r>
              <a:rPr lang="en-US" sz="1600" dirty="0" err="1" smtClean="0">
                <a:latin typeface="UTM Avo" panose="02040603050506020204" pitchFamily="18" charset="0"/>
              </a:rPr>
              <a:t>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?)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ngang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 smtClean="0">
                <a:latin typeface="UTM Avo" panose="02040603050506020204" pitchFamily="18" charset="0"/>
              </a:rPr>
              <a:t>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latin typeface="UTM Avo" panose="02040603050506020204" pitchFamily="18" charset="0"/>
              </a:rPr>
              <a:t> qua 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 smtClean="0">
                <a:latin typeface="UTM Avo" panose="02040603050506020204" pitchFamily="18" charset="0"/>
              </a:rPr>
              <a:t>uối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trồng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mây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?)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3966" y="16690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4524" y="2396748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0819" y="27403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3044" y="3482971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06121" y="3854469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360" y="506608"/>
            <a:ext cx="5886451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Chọn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hỏi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hoặc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dấu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ngã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chữ</a:t>
            </a:r>
            <a:r>
              <a:rPr lang="en-US" sz="2000" dirty="0" smtClean="0">
                <a:latin typeface="UTM Avo" panose="02040603050506020204" pitchFamily="18" charset="0"/>
              </a:rPr>
              <a:t> in </a:t>
            </a:r>
            <a:r>
              <a:rPr lang="en-US" sz="2000" dirty="0" err="1" smtClean="0">
                <a:latin typeface="UTM Avo" panose="02040603050506020204" pitchFamily="18" charset="0"/>
              </a:rPr>
              <a:t>đậm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9663" y="1800842"/>
            <a:ext cx="2607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cua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ngôi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nhà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Là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nhưng</a:t>
            </a:r>
            <a:r>
              <a:rPr lang="en-US" sz="2000" dirty="0" smtClean="0">
                <a:latin typeface="UTM Avo" panose="02040603050506020204" pitchFamily="18" charset="0"/>
              </a:rPr>
              <a:t> ô </a:t>
            </a:r>
            <a:r>
              <a:rPr lang="en-US" sz="2000" b="1" dirty="0" err="1" smtClean="0">
                <a:latin typeface="UTM Avo" panose="02040603050506020204" pitchFamily="18" charset="0"/>
              </a:rPr>
              <a:t>cưa</a:t>
            </a:r>
            <a:endParaRPr lang="en-US" sz="2000" b="1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Hai </a:t>
            </a:r>
            <a:r>
              <a:rPr lang="en-US" sz="2000" dirty="0" err="1" smtClean="0">
                <a:latin typeface="UTM Avo" panose="02040603050506020204" pitchFamily="18" charset="0"/>
              </a:rPr>
              <a:t>cánh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khép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latin typeface="UTM Avo" panose="02040603050506020204" pitchFamily="18" charset="0"/>
              </a:rPr>
              <a:t>mơ</a:t>
            </a:r>
            <a:endParaRPr lang="en-US" sz="2000" b="1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Như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hai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hàng</a:t>
            </a:r>
            <a:r>
              <a:rPr lang="en-US" sz="2000" dirty="0" smtClean="0">
                <a:latin typeface="UTM Avo" panose="02040603050506020204" pitchFamily="18" charset="0"/>
              </a:rPr>
              <a:t> mi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92888" y="1800842"/>
            <a:ext cx="2854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latin typeface="UTM Avo" panose="02040603050506020204" pitchFamily="18" charset="0"/>
              </a:rPr>
              <a:t>Môi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ngươi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buồn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miết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mắt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vui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UTM Avo" panose="02040603050506020204" pitchFamily="18" charset="0"/>
              </a:rPr>
              <a:t>Thức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mệt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32531" y="202270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  <a:endParaRPr lang="en-US" sz="2800" b="1" dirty="0" smtClean="0">
              <a:solidFill>
                <a:srgbClr val="FB4C43"/>
              </a:solidFill>
              <a:latin typeface="#9Slide03 Fairview Regular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1395289" y="1798284"/>
            <a:ext cx="276470" cy="224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327274" y="2236449"/>
            <a:ext cx="276470" cy="224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803524" y="2706365"/>
            <a:ext cx="276470" cy="22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44440" y="150835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  <a:endParaRPr lang="en-US" sz="2800" b="1" dirty="0" smtClean="0">
              <a:solidFill>
                <a:srgbClr val="FB4C43"/>
              </a:solidFill>
              <a:latin typeface="#9Slide03 Fairview Regular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1"/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          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ngày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Nhắc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ngủ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nhắc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chậm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thai</a:t>
            </a:r>
            <a:r>
              <a:rPr lang="en-US" sz="1800" dirty="0" smtClean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chạy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(</a:t>
            </a:r>
            <a:r>
              <a:rPr lang="en-US" sz="1800" i="1" dirty="0" err="1" smtClean="0">
                <a:latin typeface="UTM Avo" panose="02040603050506020204" pitchFamily="18" charset="0"/>
              </a:rPr>
              <a:t>Là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cái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gì</a:t>
            </a:r>
            <a:r>
              <a:rPr lang="en-US" sz="1800" i="1" dirty="0" smtClean="0">
                <a:latin typeface="UTM Avo" panose="02040603050506020204" pitchFamily="18" charset="0"/>
              </a:rPr>
              <a:t>?)</a:t>
            </a:r>
            <a:r>
              <a:rPr lang="en-US" sz="1800" b="1" dirty="0">
                <a:latin typeface="UTM Avo" panose="02040603050506020204" pitchFamily="18" charset="0"/>
              </a:rPr>
              <a:t> 1.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56" y="3071256"/>
            <a:ext cx="1395509" cy="1651553"/>
          </a:xfrm>
          <a:prstGeom prst="rect">
            <a:avLst/>
          </a:prstGeom>
        </p:spPr>
      </p:pic>
      <p:pic>
        <p:nvPicPr>
          <p:cNvPr id="18434" name="Picture 2" descr="Children's Sermon Mark 13: 24-37 Advent 1 Nov. 30th, 2014 | Faith Formation  Journey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85" y1="20103" x2="28185" y2="20103"/>
                        <a14:foregroundMark x1="70656" y1="17526" x2="70656" y2="175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394">
            <a:off x="3037543" y="3057978"/>
            <a:ext cx="2240364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       </a:t>
            </a:r>
            <a:r>
              <a:rPr lang="en-US" sz="1800" dirty="0" err="1" smtClean="0">
                <a:latin typeface="UTM Avo" panose="02040603050506020204" pitchFamily="18" charset="0"/>
              </a:rPr>
              <a:t>Ruột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mũi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chân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Mũi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mòn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ruột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mòn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theo.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(</a:t>
            </a:r>
            <a:r>
              <a:rPr lang="en-US" sz="1800" i="1" dirty="0" err="1" smtClean="0">
                <a:latin typeface="UTM Avo" panose="02040603050506020204" pitchFamily="18" charset="0"/>
              </a:rPr>
              <a:t>Là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cái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gì</a:t>
            </a:r>
            <a:r>
              <a:rPr lang="en-US" sz="1800" i="1" dirty="0" smtClean="0">
                <a:latin typeface="UTM Avo" panose="02040603050506020204" pitchFamily="18" charset="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         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kẹo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Dẻo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giày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trò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lâu</a:t>
            </a:r>
            <a:r>
              <a:rPr lang="en-US" sz="1800" dirty="0" smtClean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Vẫn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(</a:t>
            </a:r>
            <a:r>
              <a:rPr lang="en-US" sz="1800" i="1" dirty="0" err="1" smtClean="0">
                <a:latin typeface="UTM Avo" panose="02040603050506020204" pitchFamily="18" charset="0"/>
              </a:rPr>
              <a:t>Là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cái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gì</a:t>
            </a:r>
            <a:r>
              <a:rPr lang="en-US" sz="1800" i="1" dirty="0" smtClean="0">
                <a:latin typeface="UTM Avo" panose="02040603050506020204" pitchFamily="18" charset="0"/>
              </a:rPr>
              <a:t>?)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pic>
        <p:nvPicPr>
          <p:cNvPr id="21508" name="Picture 4" descr="Pencil Cartoon Stock Illustrations, Cliparts and Royalty Free Pencil  Cartoo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4" y="47225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ium Vector | Eras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0189" r="10968" b="18586"/>
          <a:stretch/>
        </p:blipFill>
        <p:spPr bwMode="auto">
          <a:xfrm>
            <a:off x="4181474" y="2714626"/>
            <a:ext cx="2028825" cy="16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18" y="396056"/>
            <a:ext cx="5751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điểm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a.           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tích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ngủ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           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chậm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khoan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thai</a:t>
            </a:r>
            <a:r>
              <a:rPr lang="en-US" sz="1600" dirty="0" smtClean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bước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393" y="2405831"/>
            <a:ext cx="57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</a:t>
            </a:r>
            <a:r>
              <a:rPr lang="en-US" sz="1600" dirty="0">
                <a:latin typeface="UTM Avo" panose="02040603050506020204" pitchFamily="18" charset="0"/>
              </a:rPr>
              <a:t>.       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 err="1" smtClean="0">
                <a:latin typeface="UTM Avo" panose="02040603050506020204" pitchFamily="18" charset="0"/>
              </a:rPr>
              <a:t>.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393" y="3307611"/>
            <a:ext cx="5751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c</a:t>
            </a:r>
            <a:r>
              <a:rPr lang="en-US" sz="1600" dirty="0">
                <a:latin typeface="UTM Avo" panose="02040603050506020204" pitchFamily="18" charset="0"/>
              </a:rPr>
              <a:t>.          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kẹo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Dẻo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giày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lâu</a:t>
            </a:r>
            <a:r>
              <a:rPr lang="en-US" sz="16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 smtClean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52725" y="1857375"/>
            <a:ext cx="5429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0" y="1857375"/>
            <a:ext cx="1038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22885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6325" y="2228850"/>
            <a:ext cx="657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76475" y="276153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9145" y="3675930"/>
            <a:ext cx="380334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1079" y="4028355"/>
            <a:ext cx="41836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66" y="491306"/>
            <a:ext cx="52009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lớp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8" y="2565646"/>
            <a:ext cx="3144777" cy="2259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87790" y="1160720"/>
            <a:ext cx="2868724" cy="1922319"/>
            <a:chOff x="3687790" y="1160720"/>
            <a:chExt cx="2868724" cy="1922319"/>
          </a:xfrm>
        </p:grpSpPr>
        <p:pic>
          <p:nvPicPr>
            <p:cNvPr id="22532" name="Picture 4" descr="Speech bubble / speech balloon or chat bubble line art icon for apps and  websites Stock Vector | Adobe Stoc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61685" y="1534474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Bức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tranh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này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đẹp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 smtClean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650" y="1497052"/>
            <a:ext cx="2061943" cy="1703334"/>
            <a:chOff x="299357" y="1530404"/>
            <a:chExt cx="2061943" cy="1703334"/>
          </a:xfrm>
        </p:grpSpPr>
        <p:pic>
          <p:nvPicPr>
            <p:cNvPr id="22530" name="Picture 2" descr="Free Conversation Bubble, Download Free Conversation Bubble png images,  Free ClipArts on Clipart Libra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5117" y="1664253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 smtClean="0">
                  <a:latin typeface="UTM Avo" panose="02040603050506020204" pitchFamily="18" charset="0"/>
                </a:rPr>
                <a:t>Chiếc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cặp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sách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mới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tinh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 smtClean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 smtClean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1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12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5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6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Tổ</a:t>
            </a:r>
            <a:r>
              <a:rPr lang="en-US" sz="1800" dirty="0" smtClean="0">
                <a:latin typeface="UTM Avo" panose="02040603050506020204" pitchFamily="18" charset="0"/>
              </a:rPr>
              <a:t> 1 </a:t>
            </a:r>
            <a:r>
              <a:rPr lang="en-US" sz="1800" dirty="0" err="1" smtClean="0">
                <a:latin typeface="UTM Avo" panose="02040603050506020204" pitchFamily="18" charset="0"/>
              </a:rPr>
              <a:t>lớp</a:t>
            </a:r>
            <a:r>
              <a:rPr lang="en-US" sz="1800" dirty="0" smtClean="0">
                <a:latin typeface="UTM Avo" panose="02040603050506020204" pitchFamily="18" charset="0"/>
              </a:rPr>
              <a:t> 2A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nhiêu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6377" y="3733799"/>
            <a:ext cx="487148" cy="263199"/>
          </a:xfrm>
          <a:prstGeom prst="roundRect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hỏi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                                    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42244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b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</a:t>
            </a:r>
            <a:r>
              <a:rPr lang="en-US" sz="1800" dirty="0" err="1" smtClean="0">
                <a:latin typeface="UTM Avo" panose="02040603050506020204" pitchFamily="18" charset="0"/>
              </a:rPr>
              <a:t>ác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001" y="2108751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4001" y="3199192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4001" y="3476284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4001" y="3749310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32" y="4025617"/>
            <a:ext cx="542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quan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Dân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tộc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1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5" y="796359"/>
            <a:ext cx="66675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Dựa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chia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mỗi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41" y="344621"/>
            <a:ext cx="5715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Lập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tổ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bộ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bộ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cờ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vua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võ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thuật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bơi</a:t>
            </a:r>
            <a:r>
              <a:rPr lang="en-US" sz="1800" dirty="0" smtClean="0">
                <a:latin typeface="UTM Avo" panose="02040603050506020204" pitchFamily="18" charset="0"/>
              </a:rPr>
              <a:t> …..</a:t>
            </a:r>
          </a:p>
          <a:p>
            <a:pPr algn="ctr">
              <a:lnSpc>
                <a:spcPct val="150000"/>
              </a:lnSpc>
            </a:pP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tổ</a:t>
            </a:r>
            <a:r>
              <a:rPr lang="en-US" sz="1800" dirty="0" smtClean="0">
                <a:latin typeface="UTM Avo" panose="02040603050506020204" pitchFamily="18" charset="0"/>
              </a:rPr>
              <a:t> …. </a:t>
            </a:r>
            <a:r>
              <a:rPr lang="en-US" sz="1800" dirty="0" err="1" smtClean="0">
                <a:latin typeface="UTM Avo" panose="02040603050506020204" pitchFamily="18" charset="0"/>
              </a:rPr>
              <a:t>lớp</a:t>
            </a:r>
            <a:r>
              <a:rPr lang="en-US" sz="1800" dirty="0" smtClean="0">
                <a:latin typeface="UTM Avo" panose="02040603050506020204" pitchFamily="18" charset="0"/>
              </a:rPr>
              <a:t> ….</a:t>
            </a:r>
          </a:p>
          <a:p>
            <a:pPr algn="ctr"/>
            <a:r>
              <a:rPr lang="en-US" sz="1800" dirty="0" err="1" smtClean="0">
                <a:latin typeface="UTM Avo" panose="02040603050506020204" pitchFamily="18" charset="0"/>
              </a:rPr>
              <a:t>đăng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bộ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74806"/>
              </p:ext>
            </p:extLst>
          </p:nvPr>
        </p:nvGraphicFramePr>
        <p:xfrm>
          <a:off x="1192727" y="2512758"/>
          <a:ext cx="4746145" cy="18542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108209">
                  <a:extLst>
                    <a:ext uri="{9D8B030D-6E8A-4147-A177-3AD203B41FA5}">
                      <a16:colId xmlns:a16="http://schemas.microsoft.com/office/drawing/2014/main" val="2808276072"/>
                    </a:ext>
                  </a:extLst>
                </a:gridCol>
                <a:gridCol w="1915029">
                  <a:extLst>
                    <a:ext uri="{9D8B030D-6E8A-4147-A177-3AD203B41FA5}">
                      <a16:colId xmlns:a16="http://schemas.microsoft.com/office/drawing/2014/main" val="2411097781"/>
                    </a:ext>
                  </a:extLst>
                </a:gridCol>
                <a:gridCol w="1722907">
                  <a:extLst>
                    <a:ext uri="{9D8B030D-6E8A-4147-A177-3AD203B41FA5}">
                      <a16:colId xmlns:a16="http://schemas.microsoft.com/office/drawing/2014/main" val="325296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Số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tự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Họ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và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tên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Câu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lạc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bộ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77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Minh </a:t>
                      </a:r>
                      <a:r>
                        <a:rPr lang="en-US" sz="1600" baseline="0" dirty="0" err="1" smtClean="0"/>
                        <a:t>Anh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Bóng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rổ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87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98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9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3" y="574043"/>
            <a:ext cx="586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lvl="1"/>
            <a:endParaRPr lang="en-US" sz="1800" b="1" dirty="0">
              <a:latin typeface="UTM Avo" panose="02040603050506020204" pitchFamily="18" charset="0"/>
            </a:endParaRPr>
          </a:p>
          <a:p>
            <a:pPr lvl="1"/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9432" y="1769806"/>
            <a:ext cx="2654710" cy="2841523"/>
            <a:chOff x="737420" y="1769806"/>
            <a:chExt cx="2654710" cy="2841523"/>
          </a:xfrm>
        </p:grpSpPr>
        <p:sp>
          <p:nvSpPr>
            <p:cNvPr id="10" name="Rounded Rectangle 9"/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079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Cô</a:t>
              </a:r>
              <a:r>
                <a:rPr lang="en-US" sz="1600" b="1" dirty="0"/>
                <a:t> </a:t>
              </a:r>
              <a:r>
                <a:rPr lang="en-US" sz="1600" b="1" dirty="0" err="1"/>
                <a:t>dạy</a:t>
              </a:r>
              <a:endParaRPr lang="en-US" sz="1600" b="1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Phải giữ sạch đôi tay,</a:t>
              </a:r>
              <a:br>
                <a:rPr lang="vi-VN" sz="1600" dirty="0"/>
              </a:br>
              <a:r>
                <a:rPr lang="vi-VN" sz="1600" dirty="0"/>
                <a:t>Bàn tay mà giây bẩn</a:t>
              </a:r>
              <a:br>
                <a:rPr lang="vi-VN" sz="1600" dirty="0"/>
              </a:br>
              <a:r>
                <a:rPr lang="vi-VN" sz="1600" dirty="0"/>
                <a:t>Sách, áo cũng bẩn ngay.</a:t>
              </a:r>
              <a:endParaRPr lang="en-US" sz="1600" dirty="0"/>
            </a:p>
            <a:p>
              <a:endParaRPr lang="en-US" sz="1600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Cãi nhau là không vui,</a:t>
              </a:r>
              <a:br>
                <a:rPr lang="vi-VN" sz="1600" dirty="0"/>
              </a:br>
              <a:r>
                <a:rPr lang="vi-VN" sz="1600" dirty="0"/>
                <a:t>Cái miệng nó xinh thế</a:t>
              </a:r>
              <a:br>
                <a:rPr lang="vi-VN" sz="1600" dirty="0"/>
              </a:br>
              <a:r>
                <a:rPr lang="vi-VN" sz="1600" dirty="0"/>
                <a:t>Chỉ nói điều hay thôi.</a:t>
              </a:r>
              <a:endParaRPr lang="en-US" sz="1600" dirty="0"/>
            </a:p>
            <a:p>
              <a:pPr algn="r"/>
              <a:r>
                <a:rPr lang="en-US" sz="1600" dirty="0" err="1"/>
                <a:t>Phạm</a:t>
              </a:r>
              <a:r>
                <a:rPr lang="en-US" sz="1600" dirty="0"/>
                <a:t> </a:t>
              </a:r>
              <a:r>
                <a:rPr lang="en-US" sz="1600" dirty="0" err="1"/>
                <a:t>Hổ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78945" y="1769806"/>
            <a:ext cx="2654710" cy="2841523"/>
            <a:chOff x="3578945" y="1769806"/>
            <a:chExt cx="2654710" cy="2841523"/>
          </a:xfrm>
        </p:grpSpPr>
        <p:sp>
          <p:nvSpPr>
            <p:cNvPr id="12" name="Rounded Rectangle 11"/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4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/>
                <a:t>Cô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và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mẹ</a:t>
              </a:r>
              <a:endParaRPr lang="en-US" sz="1600" b="1" dirty="0" smtClean="0"/>
            </a:p>
            <a:p>
              <a:r>
                <a:rPr lang="en-US" sz="1600" dirty="0" err="1" smtClean="0"/>
                <a:t>Buổi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sáng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chào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mẹ</a:t>
              </a:r>
              <a:endParaRPr lang="en-US" sz="1600" dirty="0" smtClean="0"/>
            </a:p>
            <a:p>
              <a:r>
                <a:rPr lang="en-US" sz="1600" dirty="0" err="1" smtClean="0"/>
                <a:t>Chạy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đến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ôm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cổ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cô</a:t>
              </a:r>
              <a:endParaRPr lang="en-US" sz="1600" dirty="0" smtClean="0"/>
            </a:p>
            <a:p>
              <a:r>
                <a:rPr lang="en-US" sz="1600" dirty="0" err="1" smtClean="0"/>
                <a:t>Buổi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chiều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bé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chào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cô</a:t>
              </a:r>
              <a:endParaRPr lang="en-US" sz="1600" dirty="0" smtClean="0"/>
            </a:p>
            <a:p>
              <a:r>
                <a:rPr lang="en-US" sz="1600" dirty="0" err="1" smtClean="0"/>
                <a:t>Rồi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sà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vào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lòng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mẹ</a:t>
              </a:r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err="1" smtClean="0"/>
                <a:t>Mặt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trời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mọc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rồi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lặn</a:t>
              </a:r>
              <a:endParaRPr lang="en-US" sz="1600" dirty="0" smtClean="0"/>
            </a:p>
            <a:p>
              <a:r>
                <a:rPr lang="en-US" sz="1600" dirty="0" err="1" smtClean="0"/>
                <a:t>Trên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đôi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chân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lon</a:t>
              </a:r>
              <a:r>
                <a:rPr lang="en-US" sz="1600" dirty="0" smtClean="0"/>
                <a:t> ton</a:t>
              </a:r>
            </a:p>
            <a:p>
              <a:r>
                <a:rPr lang="en-US" sz="1600" dirty="0" smtClean="0"/>
                <a:t>Hai </a:t>
              </a:r>
              <a:r>
                <a:rPr lang="en-US" sz="1600" dirty="0" err="1" smtClean="0"/>
                <a:t>chân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trời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của</a:t>
              </a:r>
              <a:r>
                <a:rPr lang="en-US" sz="1600" dirty="0" smtClean="0"/>
                <a:t> con</a:t>
              </a:r>
            </a:p>
            <a:p>
              <a:r>
                <a:rPr lang="en-US" sz="1600" dirty="0" err="1" smtClean="0"/>
                <a:t>Là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mẹ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và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cô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giáo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              </a:t>
              </a:r>
              <a:r>
                <a:rPr lang="en-US" sz="1600" dirty="0" err="1" smtClean="0"/>
                <a:t>Trần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Quốc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Toàn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52407" y="1005840"/>
            <a:ext cx="6167199" cy="381181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93140" y="1706880"/>
            <a:ext cx="777240" cy="3429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9340" y="1280160"/>
            <a:ext cx="4389120" cy="5334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9009" y="480060"/>
            <a:ext cx="5453994" cy="584200"/>
          </a:xfrm>
          <a:prstGeom prst="roundRect">
            <a:avLst/>
          </a:prstGeom>
          <a:solidFill>
            <a:schemeClr val="accent2"/>
          </a:solidFill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An/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truyện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Ngày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khai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//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16574 -0.002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4 -0.00216 L 0.45 -0.000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4" y="796359"/>
            <a:ext cx="67151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đọc</a:t>
            </a:r>
            <a:r>
              <a:rPr lang="en-US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truyện</a:t>
            </a:r>
            <a:r>
              <a:rPr lang="en-US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giáo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sở</a:t>
            </a:r>
            <a:r>
              <a:rPr lang="en-US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thích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tổ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Dựa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danh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kí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cô</a:t>
            </a:r>
            <a:r>
              <a:rPr lang="en-US" dirty="0" smtClean="0">
                <a:latin typeface="UTM Avo" panose="02040603050506020204" pitchFamily="18" charset="0"/>
              </a:rPr>
              <a:t> chia </a:t>
            </a:r>
            <a:r>
              <a:rPr lang="en-US" dirty="0" err="1" smtClean="0">
                <a:latin typeface="UTM Avo" panose="02040603050506020204" pitchFamily="18" charset="0"/>
              </a:rPr>
              <a:t>lớp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mỗi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đổi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nhận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truyện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nhóm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chọn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" y="893808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0" y="170962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" y="407851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8326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474116"/>
            <a:ext cx="5996762" cy="1280030"/>
            <a:chOff x="460224" y="1435196"/>
            <a:chExt cx="5996762" cy="12800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128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Chúng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nghe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rồi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truyện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nhóm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chọn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4595966" y="161378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33666" y="203145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37266" y="203145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2714378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0224" y="3092048"/>
            <a:ext cx="5996762" cy="449034"/>
            <a:chOff x="460224" y="1435196"/>
            <a:chExt cx="5996762" cy="4490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Danh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sách</a:t>
              </a:r>
              <a:r>
                <a:rPr lang="en-US" sz="1800" dirty="0" smtClean="0">
                  <a:latin typeface="UTM Avo" panose="02040603050506020204" pitchFamily="18" charset="0"/>
                </a:rPr>
                <a:t>: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2487" y="3082911"/>
            <a:ext cx="44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l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à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1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liệt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kê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thường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sắp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xếp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bảng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218102" y="242202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66165" y="242202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FF - Danh sách ĐT U23 QG tập trung chuẩn bị tham dự Vòng loại U23 châu Á 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2"/>
          <a:stretch/>
        </p:blipFill>
        <p:spPr bwMode="auto">
          <a:xfrm>
            <a:off x="741530" y="490538"/>
            <a:ext cx="536257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ông báo danh sách học sinh lớp 1 năm học 2020-2021 và Kế hoạch tổ chức  Câu lạc bộ hè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939" r="9807" b="43571"/>
          <a:stretch/>
        </p:blipFill>
        <p:spPr bwMode="auto">
          <a:xfrm>
            <a:off x="698499" y="406400"/>
            <a:ext cx="5461001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bản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tổ</a:t>
            </a:r>
            <a:r>
              <a:rPr lang="en-US" sz="1600" dirty="0" smtClean="0">
                <a:latin typeface="UTM Avo" panose="02040603050506020204" pitchFamily="18" charset="0"/>
              </a:rPr>
              <a:t> 2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3124" y="1803167"/>
            <a:ext cx="142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Cách</a:t>
            </a:r>
            <a:r>
              <a:rPr lang="en-US" sz="1600" dirty="0" smtClean="0"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Đếm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Cách</a:t>
            </a:r>
            <a:r>
              <a:rPr lang="en-US" sz="1600" dirty="0" smtClean="0">
                <a:latin typeface="UTM Avo" panose="02040603050506020204" pitchFamily="18" charset="0"/>
              </a:rPr>
              <a:t> 2: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tự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155" y="2010915"/>
            <a:ext cx="591345" cy="233248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69155" y="4068435"/>
            <a:ext cx="596900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3113" y="2609662"/>
            <a:ext cx="1524562" cy="10978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  <p:bldP spid="3" grpId="1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1156</Words>
  <Application>Microsoft Office PowerPoint</Application>
  <PresentationFormat>Custom</PresentationFormat>
  <Paragraphs>204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Times New Roman</vt:lpstr>
      <vt:lpstr>Kalam</vt:lpstr>
      <vt:lpstr>UTM Cookies</vt:lpstr>
      <vt:lpstr>#9Slide03 Fairview Regular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75</cp:revision>
  <dcterms:modified xsi:type="dcterms:W3CDTF">2021-06-01T14:01:50Z</dcterms:modified>
</cp:coreProperties>
</file>