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6" r:id="rId2"/>
    <p:sldId id="257" r:id="rId3"/>
    <p:sldId id="278" r:id="rId4"/>
    <p:sldId id="312" r:id="rId5"/>
    <p:sldId id="307" r:id="rId6"/>
    <p:sldId id="296" r:id="rId7"/>
    <p:sldId id="326" r:id="rId8"/>
    <p:sldId id="342" r:id="rId9"/>
    <p:sldId id="341" r:id="rId10"/>
    <p:sldId id="318" r:id="rId11"/>
    <p:sldId id="329" r:id="rId12"/>
    <p:sldId id="330" r:id="rId13"/>
    <p:sldId id="325" r:id="rId14"/>
    <p:sldId id="324" r:id="rId15"/>
    <p:sldId id="340" r:id="rId16"/>
    <p:sldId id="321" r:id="rId17"/>
    <p:sldId id="336" r:id="rId18"/>
    <p:sldId id="337" r:id="rId19"/>
    <p:sldId id="339" r:id="rId20"/>
    <p:sldId id="338" r:id="rId21"/>
    <p:sldId id="313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FF00FF"/>
    <a:srgbClr val="FF66CC"/>
    <a:srgbClr val="08080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66316-2D24-4400-ADFA-6523A6099569}" type="doc">
      <dgm:prSet loTypeId="urn:microsoft.com/office/officeart/2008/layout/VerticalCurvedList#1" loCatId="list" qsTypeId="urn:microsoft.com/office/officeart/2005/8/quickstyle/simple3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0A8E844C-3D01-4AEB-BA67-0CCB68280124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2400" b="1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400" b="1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b="1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sao</a:t>
          </a:r>
          <a:r>
            <a:rPr lang="en-US" sz="2400" b="1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chép</a:t>
          </a:r>
          <a:r>
            <a:rPr lang="en-US" sz="2400" b="1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2400" b="1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400" b="1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kích</a:t>
          </a:r>
          <a:r>
            <a:rPr lang="en-US" sz="2400" b="1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400" b="1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2400" b="1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400" b="1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400" b="1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400" b="1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400" b="1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bức</a:t>
          </a:r>
          <a:r>
            <a:rPr lang="en-US" sz="2400" b="1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2400" b="1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2400" b="1" spc="30" baseline="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59EF1-FA57-4872-A25F-EBAC4E262140}" type="parTrans" cxnId="{0BA97A84-A986-4DBA-BBEE-00D5879AC45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C3F9A-7444-4B35-9A7A-D5458741B188}" type="sibTrans" cxnId="{0BA97A84-A986-4DBA-BBEE-00D5879AC45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22852-93EE-4381-AECE-E7C57BD94BC8}">
      <dgm:prSet phldrT="[Text]" custT="1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algn="l"/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r>
            <a:rPr lang="en-US" sz="24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mới.</a:t>
          </a:r>
          <a:endParaRPr lang="en-US" sz="24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5C6B64-03AF-4980-ACE9-34172A1859F0}" type="parTrans" cxnId="{484BDE33-8A75-47E8-B9D5-B547CC98DCC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A14B2C-E995-485B-884E-FDDB96693FF9}" type="sibTrans" cxnId="{484BDE33-8A75-47E8-B9D5-B547CC98DCC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4A3825-3782-446D-803E-1A2554A12788}" type="pres">
      <dgm:prSet presAssocID="{15066316-2D24-4400-ADFA-6523A60995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4AB97C-A627-4C4E-815E-E4F99B2C3070}" type="pres">
      <dgm:prSet presAssocID="{15066316-2D24-4400-ADFA-6523A6099569}" presName="Name1" presStyleCnt="0"/>
      <dgm:spPr/>
      <dgm:t>
        <a:bodyPr/>
        <a:lstStyle/>
        <a:p>
          <a:endParaRPr lang="en-US"/>
        </a:p>
      </dgm:t>
    </dgm:pt>
    <dgm:pt modelId="{C3B8B986-D71A-48C4-B733-6ECEF40DB8EF}" type="pres">
      <dgm:prSet presAssocID="{15066316-2D24-4400-ADFA-6523A6099569}" presName="cycle" presStyleCnt="0"/>
      <dgm:spPr/>
      <dgm:t>
        <a:bodyPr/>
        <a:lstStyle/>
        <a:p>
          <a:endParaRPr lang="en-US"/>
        </a:p>
      </dgm:t>
    </dgm:pt>
    <dgm:pt modelId="{AAE0B215-6795-47D5-859E-6983AA99D7E4}" type="pres">
      <dgm:prSet presAssocID="{15066316-2D24-4400-ADFA-6523A6099569}" presName="srcNode" presStyleLbl="node1" presStyleIdx="0" presStyleCnt="2"/>
      <dgm:spPr/>
      <dgm:t>
        <a:bodyPr/>
        <a:lstStyle/>
        <a:p>
          <a:endParaRPr lang="en-US"/>
        </a:p>
      </dgm:t>
    </dgm:pt>
    <dgm:pt modelId="{D10619AF-8A17-4A2A-9BB7-1BED1A4AD7D2}" type="pres">
      <dgm:prSet presAssocID="{15066316-2D24-4400-ADFA-6523A6099569}" presName="conn" presStyleLbl="parChTrans1D2" presStyleIdx="0" presStyleCnt="1" custLinFactNeighborX="1337" custLinFactNeighborY="-3247"/>
      <dgm:spPr/>
      <dgm:t>
        <a:bodyPr/>
        <a:lstStyle/>
        <a:p>
          <a:endParaRPr lang="en-US"/>
        </a:p>
      </dgm:t>
    </dgm:pt>
    <dgm:pt modelId="{29A78CE8-125E-4094-A266-26AED8F1B266}" type="pres">
      <dgm:prSet presAssocID="{15066316-2D24-4400-ADFA-6523A6099569}" presName="extraNode" presStyleLbl="node1" presStyleIdx="0" presStyleCnt="2"/>
      <dgm:spPr/>
      <dgm:t>
        <a:bodyPr/>
        <a:lstStyle/>
        <a:p>
          <a:endParaRPr lang="en-US"/>
        </a:p>
      </dgm:t>
    </dgm:pt>
    <dgm:pt modelId="{C4C2AAAA-2C31-4CA6-80B1-445E20F1FD65}" type="pres">
      <dgm:prSet presAssocID="{15066316-2D24-4400-ADFA-6523A6099569}" presName="dstNode" presStyleLbl="node1" presStyleIdx="0" presStyleCnt="2"/>
      <dgm:spPr/>
      <dgm:t>
        <a:bodyPr/>
        <a:lstStyle/>
        <a:p>
          <a:endParaRPr lang="en-US"/>
        </a:p>
      </dgm:t>
    </dgm:pt>
    <dgm:pt modelId="{A48F121D-5FA8-4F34-A136-ECF0F1292087}" type="pres">
      <dgm:prSet presAssocID="{0A8E844C-3D01-4AEB-BA67-0CCB68280124}" presName="text_1" presStyleLbl="node1" presStyleIdx="0" presStyleCnt="2" custScaleX="104477" custScaleY="93635" custLinFactNeighborX="-1113" custLinFactNeighborY="19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0DC70-38FD-4A1C-9FB5-F8D8A0714989}" type="pres">
      <dgm:prSet presAssocID="{0A8E844C-3D01-4AEB-BA67-0CCB68280124}" presName="accent_1" presStyleCnt="0"/>
      <dgm:spPr/>
      <dgm:t>
        <a:bodyPr/>
        <a:lstStyle/>
        <a:p>
          <a:endParaRPr lang="en-US"/>
        </a:p>
      </dgm:t>
    </dgm:pt>
    <dgm:pt modelId="{D3DBCEEA-C491-4D7E-9FEE-AB5C8EAFB687}" type="pres">
      <dgm:prSet presAssocID="{0A8E844C-3D01-4AEB-BA67-0CCB68280124}" presName="accentRepeatNode" presStyleLbl="solidFgAcc1" presStyleIdx="0" presStyleCnt="2" custScaleX="49929" custScaleY="49722" custLinFactNeighborX="8053" custLinFactNeighborY="19323"/>
      <dgm:spPr/>
      <dgm:t>
        <a:bodyPr/>
        <a:lstStyle/>
        <a:p>
          <a:endParaRPr lang="en-US"/>
        </a:p>
      </dgm:t>
    </dgm:pt>
    <dgm:pt modelId="{02C63294-FFA6-4562-994F-76EDEAAD66CA}" type="pres">
      <dgm:prSet presAssocID="{E4D22852-93EE-4381-AECE-E7C57BD94BC8}" presName="text_2" presStyleLbl="node1" presStyleIdx="1" presStyleCnt="2" custScaleX="104258" custScaleY="93849" custLinFactNeighborX="-792" custLinFactNeighborY="7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F11E6-4EDD-43DC-8287-42513597D0D8}" type="pres">
      <dgm:prSet presAssocID="{E4D22852-93EE-4381-AECE-E7C57BD94BC8}" presName="accent_2" presStyleCnt="0"/>
      <dgm:spPr/>
      <dgm:t>
        <a:bodyPr/>
        <a:lstStyle/>
        <a:p>
          <a:endParaRPr lang="en-US"/>
        </a:p>
      </dgm:t>
    </dgm:pt>
    <dgm:pt modelId="{043E26F6-57D2-4865-AAC3-59F6243F85B7}" type="pres">
      <dgm:prSet presAssocID="{E4D22852-93EE-4381-AECE-E7C57BD94BC8}" presName="accentRepeatNode" presStyleLbl="solidFgAcc1" presStyleIdx="1" presStyleCnt="2" custScaleX="53521" custScaleY="56490" custLinFactNeighborX="4770" custLinFactNeighborY="6022"/>
      <dgm:spPr/>
      <dgm:t>
        <a:bodyPr/>
        <a:lstStyle/>
        <a:p>
          <a:endParaRPr lang="en-US"/>
        </a:p>
      </dgm:t>
    </dgm:pt>
  </dgm:ptLst>
  <dgm:cxnLst>
    <dgm:cxn modelId="{E0BAAB3D-184D-4504-8788-2A121EA36966}" type="presOf" srcId="{E4D22852-93EE-4381-AECE-E7C57BD94BC8}" destId="{02C63294-FFA6-4562-994F-76EDEAAD66CA}" srcOrd="0" destOrd="0" presId="urn:microsoft.com/office/officeart/2008/layout/VerticalCurvedList#1"/>
    <dgm:cxn modelId="{E7779E72-7ECE-4FED-B862-4D1483F36C0F}" type="presOf" srcId="{15066316-2D24-4400-ADFA-6523A6099569}" destId="{6A4A3825-3782-446D-803E-1A2554A12788}" srcOrd="0" destOrd="0" presId="urn:microsoft.com/office/officeart/2008/layout/VerticalCurvedList#1"/>
    <dgm:cxn modelId="{9AF3C75F-38DC-405B-B921-C0B65FC344FC}" type="presOf" srcId="{0A8E844C-3D01-4AEB-BA67-0CCB68280124}" destId="{A48F121D-5FA8-4F34-A136-ECF0F1292087}" srcOrd="0" destOrd="0" presId="urn:microsoft.com/office/officeart/2008/layout/VerticalCurvedList#1"/>
    <dgm:cxn modelId="{0BA97A84-A986-4DBA-BBEE-00D5879AC451}" srcId="{15066316-2D24-4400-ADFA-6523A6099569}" destId="{0A8E844C-3D01-4AEB-BA67-0CCB68280124}" srcOrd="0" destOrd="0" parTransId="{3C959EF1-FA57-4872-A25F-EBAC4E262140}" sibTransId="{E91C3F9A-7444-4B35-9A7A-D5458741B188}"/>
    <dgm:cxn modelId="{484BDE33-8A75-47E8-B9D5-B547CC98DCC9}" srcId="{15066316-2D24-4400-ADFA-6523A6099569}" destId="{E4D22852-93EE-4381-AECE-E7C57BD94BC8}" srcOrd="1" destOrd="0" parTransId="{E85C6B64-03AF-4980-ACE9-34172A1859F0}" sibTransId="{21A14B2C-E995-485B-884E-FDDB96693FF9}"/>
    <dgm:cxn modelId="{BD895661-0B85-4651-8AEB-AFA03357917D}" type="presOf" srcId="{E91C3F9A-7444-4B35-9A7A-D5458741B188}" destId="{D10619AF-8A17-4A2A-9BB7-1BED1A4AD7D2}" srcOrd="0" destOrd="0" presId="urn:microsoft.com/office/officeart/2008/layout/VerticalCurvedList#1"/>
    <dgm:cxn modelId="{2624E3DA-65E1-40A5-ACE5-9446BE98A07D}" type="presParOf" srcId="{6A4A3825-3782-446D-803E-1A2554A12788}" destId="{CF4AB97C-A627-4C4E-815E-E4F99B2C3070}" srcOrd="0" destOrd="0" presId="urn:microsoft.com/office/officeart/2008/layout/VerticalCurvedList#1"/>
    <dgm:cxn modelId="{5C9EA8CC-10B0-4F62-89CE-DE5870368702}" type="presParOf" srcId="{CF4AB97C-A627-4C4E-815E-E4F99B2C3070}" destId="{C3B8B986-D71A-48C4-B733-6ECEF40DB8EF}" srcOrd="0" destOrd="0" presId="urn:microsoft.com/office/officeart/2008/layout/VerticalCurvedList#1"/>
    <dgm:cxn modelId="{7C638946-FE50-442D-AB55-4ECE85B3E04A}" type="presParOf" srcId="{C3B8B986-D71A-48C4-B733-6ECEF40DB8EF}" destId="{AAE0B215-6795-47D5-859E-6983AA99D7E4}" srcOrd="0" destOrd="0" presId="urn:microsoft.com/office/officeart/2008/layout/VerticalCurvedList#1"/>
    <dgm:cxn modelId="{1D5A1596-9484-4A9B-ABFC-D30A623BF7D0}" type="presParOf" srcId="{C3B8B986-D71A-48C4-B733-6ECEF40DB8EF}" destId="{D10619AF-8A17-4A2A-9BB7-1BED1A4AD7D2}" srcOrd="1" destOrd="0" presId="urn:microsoft.com/office/officeart/2008/layout/VerticalCurvedList#1"/>
    <dgm:cxn modelId="{6C6711A0-4359-4634-B9C3-E64642A98013}" type="presParOf" srcId="{C3B8B986-D71A-48C4-B733-6ECEF40DB8EF}" destId="{29A78CE8-125E-4094-A266-26AED8F1B266}" srcOrd="2" destOrd="0" presId="urn:microsoft.com/office/officeart/2008/layout/VerticalCurvedList#1"/>
    <dgm:cxn modelId="{7876DFD4-B80A-4640-A771-1FB1333369BE}" type="presParOf" srcId="{C3B8B986-D71A-48C4-B733-6ECEF40DB8EF}" destId="{C4C2AAAA-2C31-4CA6-80B1-445E20F1FD65}" srcOrd="3" destOrd="0" presId="urn:microsoft.com/office/officeart/2008/layout/VerticalCurvedList#1"/>
    <dgm:cxn modelId="{6D8D3320-1056-48E0-9FD5-77CF3E171468}" type="presParOf" srcId="{CF4AB97C-A627-4C4E-815E-E4F99B2C3070}" destId="{A48F121D-5FA8-4F34-A136-ECF0F1292087}" srcOrd="1" destOrd="0" presId="urn:microsoft.com/office/officeart/2008/layout/VerticalCurvedList#1"/>
    <dgm:cxn modelId="{82599C7C-DEEA-4949-9D36-28564BE3BBB7}" type="presParOf" srcId="{CF4AB97C-A627-4C4E-815E-E4F99B2C3070}" destId="{7110DC70-38FD-4A1C-9FB5-F8D8A0714989}" srcOrd="2" destOrd="0" presId="urn:microsoft.com/office/officeart/2008/layout/VerticalCurvedList#1"/>
    <dgm:cxn modelId="{5675F82B-28A3-4D9C-89DA-BD197F3686F2}" type="presParOf" srcId="{7110DC70-38FD-4A1C-9FB5-F8D8A0714989}" destId="{D3DBCEEA-C491-4D7E-9FEE-AB5C8EAFB687}" srcOrd="0" destOrd="0" presId="urn:microsoft.com/office/officeart/2008/layout/VerticalCurvedList#1"/>
    <dgm:cxn modelId="{B5088C4E-97CA-4985-AB8C-6BED7C603519}" type="presParOf" srcId="{CF4AB97C-A627-4C4E-815E-E4F99B2C3070}" destId="{02C63294-FFA6-4562-994F-76EDEAAD66CA}" srcOrd="3" destOrd="0" presId="urn:microsoft.com/office/officeart/2008/layout/VerticalCurvedList#1"/>
    <dgm:cxn modelId="{1A60CF6F-A403-423D-81AF-DE616C970B09}" type="presParOf" srcId="{CF4AB97C-A627-4C4E-815E-E4F99B2C3070}" destId="{788F11E6-4EDD-43DC-8287-42513597D0D8}" srcOrd="4" destOrd="0" presId="urn:microsoft.com/office/officeart/2008/layout/VerticalCurvedList#1"/>
    <dgm:cxn modelId="{27705544-C045-438F-8B7D-FAB86AFDAF20}" type="presParOf" srcId="{788F11E6-4EDD-43DC-8287-42513597D0D8}" destId="{043E26F6-57D2-4865-AAC3-59F6243F85B7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619AF-8A17-4A2A-9BB7-1BED1A4AD7D2}">
      <dsp:nvSpPr>
        <dsp:cNvPr id="0" name=""/>
        <dsp:cNvSpPr/>
      </dsp:nvSpPr>
      <dsp:spPr>
        <a:xfrm>
          <a:off x="-3208911" y="-609617"/>
          <a:ext cx="3774470" cy="3774470"/>
        </a:xfrm>
        <a:prstGeom prst="blockArc">
          <a:avLst>
            <a:gd name="adj1" fmla="val 18900000"/>
            <a:gd name="adj2" fmla="val 2700000"/>
            <a:gd name="adj3" fmla="val 57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F121D-5FA8-4F34-A136-ECF0F1292087}">
      <dsp:nvSpPr>
        <dsp:cNvPr id="0" name=""/>
        <dsp:cNvSpPr/>
      </dsp:nvSpPr>
      <dsp:spPr>
        <a:xfrm>
          <a:off x="116000" y="578382"/>
          <a:ext cx="8840899" cy="74908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400" b="1" kern="1200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b="1" kern="1200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sao</a:t>
          </a:r>
          <a:r>
            <a:rPr lang="en-US" sz="2400" b="1" kern="1200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chép</a:t>
          </a:r>
          <a:r>
            <a:rPr lang="en-US" sz="2400" b="1" kern="1200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2400" b="1" kern="1200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400" b="1" kern="1200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kích</a:t>
          </a:r>
          <a:r>
            <a:rPr lang="en-US" sz="2400" b="1" kern="1200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400" b="1" kern="1200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kern="1200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2400" b="1" kern="1200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400" b="1" kern="1200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400" b="1" kern="1200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400" b="1" kern="1200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400" b="1" kern="1200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bức</a:t>
          </a:r>
          <a:r>
            <a:rPr lang="en-US" sz="2400" b="1" kern="1200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spc="30" baseline="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2400" b="1" kern="1200" spc="30" baseline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2400" b="1" kern="1200" spc="30" baseline="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000" y="578382"/>
        <a:ext cx="8840899" cy="749083"/>
      </dsp:txXfrm>
    </dsp:sp>
    <dsp:sp modelId="{D3DBCEEA-C491-4D7E-9FEE-AB5C8EAFB687}">
      <dsp:nvSpPr>
        <dsp:cNvPr id="0" name=""/>
        <dsp:cNvSpPr/>
      </dsp:nvSpPr>
      <dsp:spPr>
        <a:xfrm>
          <a:off x="230490" y="744679"/>
          <a:ext cx="499292" cy="4972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2C63294-FFA6-4562-994F-76EDEAAD66CA}">
      <dsp:nvSpPr>
        <dsp:cNvPr id="0" name=""/>
        <dsp:cNvSpPr/>
      </dsp:nvSpPr>
      <dsp:spPr>
        <a:xfrm>
          <a:off x="152429" y="1687604"/>
          <a:ext cx="8822368" cy="75079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</a:t>
          </a:r>
          <a:r>
            <a:rPr lang="en-US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24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r>
            <a:rPr lang="en-US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r>
            <a:rPr lang="en-US" sz="2400" b="1" kern="12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mới.</a:t>
          </a:r>
          <a:endParaRPr lang="en-US" sz="2400" b="1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429" y="1687604"/>
        <a:ext cx="8822368" cy="750795"/>
      </dsp:txXfrm>
    </dsp:sp>
    <dsp:sp modelId="{043E26F6-57D2-4865-AAC3-59F6243F85B7}">
      <dsp:nvSpPr>
        <dsp:cNvPr id="0" name=""/>
        <dsp:cNvSpPr/>
      </dsp:nvSpPr>
      <dsp:spPr>
        <a:xfrm>
          <a:off x="179699" y="1778058"/>
          <a:ext cx="535212" cy="5649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CBDDAD-EBB3-4D44-889C-D2DE040448F9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B89944-71BE-45F0-AFD0-5BF69BCB7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1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B89944-71BE-45F0-AFD0-5BF69BCB740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9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B89944-71BE-45F0-AFD0-5BF69BCB74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99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B89944-71BE-45F0-AFD0-5BF69BCB74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9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80FA2-8D26-4DD5-9766-1FA850A74692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17F36-7EBC-4118-87A0-0135EBD1E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2FDB5-F552-45A3-B306-8BED06638D41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AC9A9-BE7B-42E7-B7D8-741926E7B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5E601-33B3-4699-A58E-0C1A01DF6A77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7A007-4D02-4E2A-8070-9CE617030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A79B8-D8AF-4D27-88D8-4B3DDA461668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45910-5CF4-4DCC-968D-627F95439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1D80-647A-4C77-B417-D3455D61106F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E5672-EB68-4902-B6B7-BB1C522CB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35A6-88E6-4EC8-B3E9-B1B3E553C144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B316E-D460-4744-B86F-C013CD9C4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C142-0295-4ACD-8084-82721E3917DD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F7744-AF4F-40FB-BE6C-C9F9AD0EB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336B4-BC32-4090-895D-262D9F529E54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57909-87DE-4D1A-9FD5-FDF6DDC20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73A7-B75C-47C6-9F1F-2C5254756712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E996-E5DA-4398-AC97-B392F9517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D692E-0423-4F3E-BD6A-B51F6583B32A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C58E-B933-4A57-9BEA-53CA1FC58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9692-215D-4531-9107-F6299234DDF3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FB7F7-C552-47BA-BA8E-B0757DFE6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2D5C35-5757-4B9A-ADFD-67BABB7E3458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50F7B8E-DD5A-4DEB-BAD3-1B72035C2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%20VU\Desktop\thao%20giang%20(1)%20(1)\thao%20giang%20(1)\thao%20giang\chon%20hinh.wmv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%20VU\Desktop\thao%20giang%20(1)%20(1)\thao%20giang%20(1)\thao%20giang\di%20chuyen.wmv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%20VU\Desktop\thao%20giang%20(1)%20(1)\thao%20giang%20(1)\thao%20giang\kichthuoc.wmv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Vethuyen.wmv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wmf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hyperlink" Target="../Guibai.wmv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nh&#224;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%20VU\Desktop\thao%20giang%20(1)%20(1)\thao%20giang%20(1)\thao%20giang\veth.wmv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hinh d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248150"/>
            <a:ext cx="619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Kết quả hình ảnh cho hinh d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67150"/>
            <a:ext cx="619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Kết quả hình ảnh cho hinh d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48150"/>
            <a:ext cx="619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Kết quả hình ảnh cho hinh d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019550"/>
            <a:ext cx="619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Kết quả hình ảnh cho hinh d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24875" y="4248150"/>
            <a:ext cx="619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Kết quả hình ảnh cho hinh d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3943350"/>
            <a:ext cx="619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Kết quả hình ảnh cho hinh d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4476750"/>
            <a:ext cx="619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 descr="Kết quả hình ảnh cho hinh d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4095750"/>
            <a:ext cx="619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4" descr="Hình ảnh có liên qua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3375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4" descr="Hình ảnh có liên qua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3657600"/>
            <a:ext cx="1676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524000" y="1504949"/>
            <a:ext cx="6284028" cy="80041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35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HƯỚNG DẪN HỌC TIN HỌC</a:t>
            </a:r>
            <a:endParaRPr lang="en-US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2403144"/>
            <a:ext cx="1828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</a:t>
            </a:r>
            <a:r>
              <a:rPr lang="en-US" sz="3600" b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6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3" name="Rectangle 9"/>
          <p:cNvSpPr>
            <a:spLocks noChangeArrowheads="1"/>
          </p:cNvSpPr>
          <p:nvPr/>
        </p:nvSpPr>
        <p:spPr bwMode="auto">
          <a:xfrm>
            <a:off x="685800" y="57150"/>
            <a:ext cx="7772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altLang="en-US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GIA THỤY</a:t>
            </a:r>
            <a:endParaRPr lang="vi-VN" altLang="en-US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16402" name="Picture 12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13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14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15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11187" y="1249339"/>
            <a:ext cx="678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smtClean="0">
                <a:solidFill>
                  <a:srgbClr val="0000FF"/>
                </a:solidFill>
                <a:latin typeface="Calibri" pitchFamily="34" charset="0"/>
              </a:rPr>
              <a:t>Các bước thực hiện:</a:t>
            </a:r>
            <a:endParaRPr lang="en-US" altLang="en-US" b="1" i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938733" y="1618671"/>
            <a:ext cx="6477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b="0" smtClean="0">
                <a:solidFill>
                  <a:srgbClr val="0000FF"/>
                </a:solidFill>
              </a:rPr>
              <a:t>B1: Chọn </a:t>
            </a:r>
            <a:r>
              <a:rPr lang="en-US" altLang="en-US" sz="1600" b="0" dirty="0">
                <a:solidFill>
                  <a:srgbClr val="0000FF"/>
                </a:solidFill>
              </a:rPr>
              <a:t>toàn </a:t>
            </a:r>
            <a:r>
              <a:rPr lang="en-US" altLang="en-US" sz="1600" b="0">
                <a:solidFill>
                  <a:srgbClr val="0000FF"/>
                </a:solidFill>
              </a:rPr>
              <a:t>bộ </a:t>
            </a:r>
            <a:r>
              <a:rPr lang="en-US" altLang="en-US" sz="1600" b="0" smtClean="0">
                <a:solidFill>
                  <a:srgbClr val="0000FF"/>
                </a:solidFill>
              </a:rPr>
              <a:t>hình chiếc thuyền vừa </a:t>
            </a:r>
            <a:r>
              <a:rPr lang="en-US" altLang="en-US" sz="1600" b="0">
                <a:solidFill>
                  <a:srgbClr val="0000FF"/>
                </a:solidFill>
              </a:rPr>
              <a:t>vẽ </a:t>
            </a:r>
            <a:r>
              <a:rPr lang="en-US" altLang="en-US" sz="1600" b="0" smtClean="0">
                <a:solidFill>
                  <a:srgbClr val="0000FF"/>
                </a:solidFill>
              </a:rPr>
              <a:t>bằng công </a:t>
            </a:r>
            <a:r>
              <a:rPr lang="en-US" altLang="en-US" sz="1600" b="0" dirty="0">
                <a:solidFill>
                  <a:srgbClr val="0000FF"/>
                </a:solidFill>
              </a:rPr>
              <a:t>cụ 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81000" y="787674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C00000"/>
                </a:solidFill>
                <a:latin typeface="Calibri" pitchFamily="34" charset="0"/>
              </a:rPr>
              <a:t>1. </a:t>
            </a:r>
            <a:r>
              <a:rPr lang="en-US" altLang="en-US" sz="2400" u="sng" smtClean="0">
                <a:solidFill>
                  <a:srgbClr val="C00000"/>
                </a:solidFill>
                <a:latin typeface="Calibri" pitchFamily="34" charset="0"/>
              </a:rPr>
              <a:t>Sao chép chi tiết tranh vẽ</a:t>
            </a:r>
            <a:endParaRPr lang="en-US" altLang="en-US" sz="2400" u="sng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1350" y="1249339"/>
            <a:ext cx="457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chon hin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05000" y="2057400"/>
            <a:ext cx="5510733" cy="2615777"/>
          </a:xfrm>
          <a:prstGeom prst="rect">
            <a:avLst/>
          </a:prstGeom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81000" y="141095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BÀI </a:t>
            </a:r>
            <a:r>
              <a:rPr lang="en-US" altLang="en-US" sz="2800" b="1" smtClean="0">
                <a:solidFill>
                  <a:srgbClr val="FF0000"/>
                </a:solidFill>
                <a:latin typeface="Calibri" pitchFamily="34" charset="0"/>
              </a:rPr>
              <a:t>5. SAO CHÉP, DI CHUYỂN CHI TIẾT TRANH VẼ (T1</a:t>
            </a: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16402" name="Picture 12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13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14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15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44788" y="1115928"/>
            <a:ext cx="678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smtClean="0">
                <a:solidFill>
                  <a:srgbClr val="0000FF"/>
                </a:solidFill>
                <a:latin typeface="Calibri" pitchFamily="34" charset="0"/>
              </a:rPr>
              <a:t>Các bước thực hiện:</a:t>
            </a:r>
            <a:endParaRPr lang="en-US" altLang="en-US" sz="2000" b="1" i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219201" y="1516038"/>
            <a:ext cx="6477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smtClean="0">
                <a:solidFill>
                  <a:schemeClr val="tx1"/>
                </a:solidFill>
              </a:rPr>
              <a:t>B2: Chọn </a:t>
            </a:r>
            <a:r>
              <a:rPr lang="en-US" altLang="en-US" sz="1600" u="sng" smtClean="0">
                <a:solidFill>
                  <a:srgbClr val="FF0000"/>
                </a:solidFill>
              </a:rPr>
              <a:t>Copy</a:t>
            </a:r>
            <a:r>
              <a:rPr lang="en-US" altLang="en-US" sz="1600" smtClean="0">
                <a:solidFill>
                  <a:schemeClr val="tx1"/>
                </a:solidFill>
              </a:rPr>
              <a:t>  để </a:t>
            </a:r>
            <a:r>
              <a:rPr lang="en-US" altLang="en-US" sz="1600" smtClean="0">
                <a:solidFill>
                  <a:srgbClr val="FF0000"/>
                </a:solidFill>
              </a:rPr>
              <a:t>sao chép</a:t>
            </a:r>
            <a:endParaRPr lang="en-US" altLang="en-US" sz="1600" dirty="0">
              <a:solidFill>
                <a:srgbClr val="FF0000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90715" y="728628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C00000"/>
                </a:solidFill>
                <a:latin typeface="Calibri" pitchFamily="34" charset="0"/>
              </a:rPr>
              <a:t>1. </a:t>
            </a:r>
            <a:r>
              <a:rPr lang="en-US" altLang="en-US" sz="2400" u="sng" smtClean="0">
                <a:solidFill>
                  <a:srgbClr val="C00000"/>
                </a:solidFill>
                <a:latin typeface="Calibri" pitchFamily="34" charset="0"/>
              </a:rPr>
              <a:t>Sao chép chi tiết tranh vẽ</a:t>
            </a:r>
            <a:endParaRPr lang="en-US" altLang="en-US" sz="2400" u="sng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7" name="Picture 16" descr="dđ.png"/>
          <p:cNvPicPr>
            <a:picLocks noChangeAspect="1"/>
          </p:cNvPicPr>
          <p:nvPr/>
        </p:nvPicPr>
        <p:blipFill>
          <a:blip r:embed="rId3"/>
          <a:srcRect b="23412"/>
          <a:stretch>
            <a:fillRect/>
          </a:stretch>
        </p:blipFill>
        <p:spPr>
          <a:xfrm>
            <a:off x="1191601" y="1962150"/>
            <a:ext cx="7037999" cy="318135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1676401" y="1854592"/>
            <a:ext cx="838200" cy="4885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81000" y="141095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BÀI </a:t>
            </a:r>
            <a:r>
              <a:rPr lang="en-US" altLang="en-US" sz="2800" b="1" smtClean="0">
                <a:solidFill>
                  <a:srgbClr val="FF0000"/>
                </a:solidFill>
                <a:latin typeface="Calibri" pitchFamily="34" charset="0"/>
              </a:rPr>
              <a:t>5. SAO CHÉP, DI CHUYỂN CHI TIẾT TRANH VẼ (T1</a:t>
            </a: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16402" name="Picture 12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13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14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15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" y="1201856"/>
            <a:ext cx="678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smtClean="0">
                <a:solidFill>
                  <a:srgbClr val="0000FF"/>
                </a:solidFill>
                <a:latin typeface="Calibri" pitchFamily="34" charset="0"/>
              </a:rPr>
              <a:t>Các bước thực hiện:</a:t>
            </a:r>
            <a:endParaRPr lang="en-US" altLang="en-US" b="1" i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990600" y="1571188"/>
            <a:ext cx="6477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smtClean="0">
                <a:solidFill>
                  <a:schemeClr val="tx1"/>
                </a:solidFill>
              </a:rPr>
              <a:t>B3: Chọn </a:t>
            </a:r>
            <a:r>
              <a:rPr lang="en-US" altLang="en-US" sz="1600" u="sng" smtClean="0">
                <a:solidFill>
                  <a:srgbClr val="FF0000"/>
                </a:solidFill>
              </a:rPr>
              <a:t>Paste</a:t>
            </a:r>
            <a:r>
              <a:rPr lang="en-US" altLang="en-US" sz="1600" smtClean="0">
                <a:solidFill>
                  <a:schemeClr val="tx1"/>
                </a:solidFill>
              </a:rPr>
              <a:t>  để </a:t>
            </a:r>
            <a:r>
              <a:rPr lang="en-US" altLang="en-US" sz="1600" smtClean="0">
                <a:solidFill>
                  <a:srgbClr val="FF0000"/>
                </a:solidFill>
              </a:rPr>
              <a:t>dán hình </a:t>
            </a:r>
            <a:r>
              <a:rPr lang="en-US" altLang="en-US" sz="1600" smtClean="0">
                <a:solidFill>
                  <a:schemeClr val="tx1"/>
                </a:solidFill>
              </a:rPr>
              <a:t>vào trang vẽ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81000" y="787674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C00000"/>
                </a:solidFill>
                <a:latin typeface="Calibri" pitchFamily="34" charset="0"/>
              </a:rPr>
              <a:t>1. </a:t>
            </a:r>
            <a:r>
              <a:rPr lang="en-US" altLang="en-US" sz="2400" u="sng" smtClean="0">
                <a:solidFill>
                  <a:srgbClr val="C00000"/>
                </a:solidFill>
                <a:latin typeface="Calibri" pitchFamily="34" charset="0"/>
              </a:rPr>
              <a:t>Sao chép chi tiết tranh vẽ</a:t>
            </a:r>
            <a:endParaRPr lang="en-US" altLang="en-US" sz="2400" u="sng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7" name="Picture 16" descr="333.png"/>
          <p:cNvPicPr>
            <a:picLocks noChangeAspect="1"/>
          </p:cNvPicPr>
          <p:nvPr/>
        </p:nvPicPr>
        <p:blipFill>
          <a:blip r:embed="rId3"/>
          <a:srcRect b="24147"/>
          <a:stretch>
            <a:fillRect/>
          </a:stretch>
        </p:blipFill>
        <p:spPr>
          <a:xfrm>
            <a:off x="956310" y="2038350"/>
            <a:ext cx="6892290" cy="32004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1066800" y="1909742"/>
            <a:ext cx="1295400" cy="5096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81000" y="141095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BÀI </a:t>
            </a:r>
            <a:r>
              <a:rPr lang="en-US" altLang="en-US" sz="2800" b="1" smtClean="0">
                <a:solidFill>
                  <a:srgbClr val="FF0000"/>
                </a:solidFill>
                <a:latin typeface="Calibri" pitchFamily="34" charset="0"/>
              </a:rPr>
              <a:t>5. SAO CHÉP, DI CHUYỂN CHI TIẾT TRANH VẼ (T1</a:t>
            </a: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04800" y="1657350"/>
            <a:ext cx="3723842" cy="1200329"/>
            <a:chOff x="2168555" y="1032866"/>
            <a:chExt cx="6833687" cy="700121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168555" y="1032866"/>
              <a:ext cx="6670385" cy="700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1800" b="0" smtClean="0">
                  <a:solidFill>
                    <a:srgbClr val="0000FF"/>
                  </a:solidFill>
                </a:rPr>
                <a:t>- Đưa con trỏ chuột vào vị trí bất kỳ trong phần nét đứt bao quanh chi tiết tranh. Con trỏ chuột chuyển thành hình</a:t>
              </a:r>
              <a:endParaRPr lang="en-US" altLang="en-US" sz="1800" b="0" dirty="0">
                <a:solidFill>
                  <a:srgbClr val="0000FF"/>
                </a:solidFill>
              </a:endParaRP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450734" y="1545646"/>
              <a:ext cx="551508" cy="147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12845" y="3105150"/>
            <a:ext cx="381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b="0" dirty="0" smtClean="0">
                <a:solidFill>
                  <a:srgbClr val="0000FF"/>
                </a:solidFill>
              </a:rPr>
              <a:t>- </a:t>
            </a:r>
            <a:r>
              <a:rPr lang="en-US" altLang="en-US" sz="1800" b="0" dirty="0" err="1" smtClean="0">
                <a:solidFill>
                  <a:srgbClr val="0000FF"/>
                </a:solidFill>
              </a:rPr>
              <a:t>Kéo</a:t>
            </a:r>
            <a:r>
              <a:rPr lang="en-US" altLang="en-US" sz="18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 smtClean="0">
                <a:solidFill>
                  <a:srgbClr val="0000FF"/>
                </a:solidFill>
              </a:rPr>
              <a:t>thả</a:t>
            </a:r>
            <a:r>
              <a:rPr lang="en-US" altLang="en-US" sz="18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 smtClean="0">
                <a:solidFill>
                  <a:srgbClr val="0000FF"/>
                </a:solidFill>
              </a:rPr>
              <a:t>chuột</a:t>
            </a:r>
            <a:r>
              <a:rPr lang="en-US" altLang="en-US" sz="18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 smtClean="0">
                <a:solidFill>
                  <a:srgbClr val="0000FF"/>
                </a:solidFill>
              </a:rPr>
              <a:t>để</a:t>
            </a:r>
            <a:r>
              <a:rPr lang="en-US" altLang="en-US" sz="1800" b="0" dirty="0" smtClean="0">
                <a:solidFill>
                  <a:srgbClr val="0000FF"/>
                </a:solidFill>
              </a:rPr>
              <a:t> di </a:t>
            </a:r>
            <a:r>
              <a:rPr lang="en-US" altLang="en-US" sz="1800" b="0" dirty="0" err="1" smtClean="0">
                <a:solidFill>
                  <a:srgbClr val="0000FF"/>
                </a:solidFill>
              </a:rPr>
              <a:t>chuyển</a:t>
            </a:r>
            <a:r>
              <a:rPr lang="en-US" altLang="en-US" sz="18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 smtClean="0">
                <a:solidFill>
                  <a:srgbClr val="0000FF"/>
                </a:solidFill>
              </a:rPr>
              <a:t>hình</a:t>
            </a:r>
            <a:r>
              <a:rPr lang="en-US" altLang="en-US" sz="18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 smtClean="0">
                <a:solidFill>
                  <a:srgbClr val="0000FF"/>
                </a:solidFill>
              </a:rPr>
              <a:t>tới</a:t>
            </a:r>
            <a:r>
              <a:rPr lang="en-US" altLang="en-US" sz="18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 smtClean="0">
                <a:solidFill>
                  <a:srgbClr val="0000FF"/>
                </a:solidFill>
              </a:rPr>
              <a:t>vị</a:t>
            </a:r>
            <a:r>
              <a:rPr lang="en-US" altLang="en-US" sz="18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 smtClean="0">
                <a:solidFill>
                  <a:srgbClr val="0000FF"/>
                </a:solidFill>
              </a:rPr>
              <a:t>trí</a:t>
            </a:r>
            <a:r>
              <a:rPr lang="en-US" altLang="en-US" sz="18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 smtClean="0">
                <a:solidFill>
                  <a:srgbClr val="0000FF"/>
                </a:solidFill>
              </a:rPr>
              <a:t>mới</a:t>
            </a:r>
            <a:r>
              <a:rPr lang="en-US" altLang="en-US" sz="1800" b="0" dirty="0" smtClean="0">
                <a:solidFill>
                  <a:srgbClr val="0000FF"/>
                </a:solidFill>
              </a:rPr>
              <a:t>.</a:t>
            </a:r>
            <a:endParaRPr lang="en-US" altLang="en-US" sz="1800" b="0" dirty="0">
              <a:solidFill>
                <a:srgbClr val="0000FF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12845" y="664599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C00000"/>
                </a:solidFill>
                <a:latin typeface="Calibri" pitchFamily="34" charset="0"/>
              </a:rPr>
              <a:t>1. </a:t>
            </a:r>
            <a:r>
              <a:rPr lang="en-US" altLang="en-US" sz="2400" b="1" u="sng" smtClean="0">
                <a:solidFill>
                  <a:srgbClr val="C00000"/>
                </a:solidFill>
                <a:latin typeface="Calibri" pitchFamily="34" charset="0"/>
              </a:rPr>
              <a:t>Sao chép chi tiết tranh vẽ</a:t>
            </a:r>
            <a:endParaRPr lang="en-US" altLang="en-US" sz="2400" b="1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33400" y="1126264"/>
            <a:ext cx="723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smtClean="0">
                <a:solidFill>
                  <a:srgbClr val="0000FF"/>
                </a:solidFill>
              </a:rPr>
              <a:t>B4: Di chuyển chi tiết tranh vẽ</a:t>
            </a:r>
            <a:endParaRPr lang="en-US" altLang="en-US" sz="1800" dirty="0">
              <a:solidFill>
                <a:srgbClr val="0000FF"/>
              </a:solidFill>
            </a:endParaRPr>
          </a:p>
        </p:txBody>
      </p:sp>
      <p:pic>
        <p:nvPicPr>
          <p:cNvPr id="19" name="di chuye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22845" y="1495596"/>
            <a:ext cx="4872710" cy="3486009"/>
          </a:xfrm>
          <a:prstGeom prst="rect">
            <a:avLst/>
          </a:prstGeom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81000" y="141095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BÀI </a:t>
            </a:r>
            <a:r>
              <a:rPr lang="en-US" altLang="en-US" sz="2800" b="1" smtClean="0">
                <a:solidFill>
                  <a:srgbClr val="FF0000"/>
                </a:solidFill>
                <a:latin typeface="Calibri" pitchFamily="34" charset="0"/>
              </a:rPr>
              <a:t>5. SAO CHÉP, DI CHUYỂN CHI TIẾT TRANH VẼ (T1</a:t>
            </a: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9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4929" y="1447471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b="0" smtClean="0">
                <a:solidFill>
                  <a:srgbClr val="0000FF"/>
                </a:solidFill>
              </a:rPr>
              <a:t>- Đưa con trỏ chuột vào hình vuông bất kỳ ở các góc bao quanh hình, con trỏ chuyển thành </a:t>
            </a:r>
            <a:endParaRPr lang="en-US" altLang="en-US" sz="1800" b="0" dirty="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9701" y="1716968"/>
            <a:ext cx="257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505325" y="1716969"/>
            <a:ext cx="257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84929" y="2093802"/>
            <a:ext cx="6899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b="0" dirty="0" smtClean="0">
                <a:solidFill>
                  <a:srgbClr val="0000FF"/>
                </a:solidFill>
              </a:rPr>
              <a:t>- </a:t>
            </a:r>
            <a:r>
              <a:rPr lang="en-US" altLang="en-US" sz="1800" b="0" dirty="0" err="1" smtClean="0">
                <a:solidFill>
                  <a:srgbClr val="0000FF"/>
                </a:solidFill>
              </a:rPr>
              <a:t>Kéo</a:t>
            </a:r>
            <a:r>
              <a:rPr lang="en-US" altLang="en-US" sz="18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 smtClean="0">
                <a:solidFill>
                  <a:srgbClr val="0000FF"/>
                </a:solidFill>
              </a:rPr>
              <a:t>thả</a:t>
            </a:r>
            <a:r>
              <a:rPr lang="en-US" altLang="en-US" sz="18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 smtClean="0">
                <a:solidFill>
                  <a:srgbClr val="0000FF"/>
                </a:solidFill>
              </a:rPr>
              <a:t>chuột</a:t>
            </a:r>
            <a:r>
              <a:rPr lang="en-US" altLang="en-US" sz="18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 smtClean="0">
                <a:solidFill>
                  <a:srgbClr val="0000FF"/>
                </a:solidFill>
              </a:rPr>
              <a:t>để</a:t>
            </a:r>
            <a:r>
              <a:rPr lang="en-US" altLang="en-US" sz="18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 smtClean="0">
                <a:solidFill>
                  <a:srgbClr val="0000FF"/>
                </a:solidFill>
              </a:rPr>
              <a:t>thay</a:t>
            </a:r>
            <a:r>
              <a:rPr lang="en-US" altLang="en-US" sz="18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 smtClean="0">
                <a:solidFill>
                  <a:srgbClr val="0000FF"/>
                </a:solidFill>
              </a:rPr>
              <a:t>đổi</a:t>
            </a:r>
            <a:r>
              <a:rPr lang="en-US" altLang="en-US" sz="18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 smtClean="0">
                <a:solidFill>
                  <a:srgbClr val="0000FF"/>
                </a:solidFill>
              </a:rPr>
              <a:t>kích</a:t>
            </a:r>
            <a:r>
              <a:rPr lang="en-US" altLang="en-US" sz="18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 smtClean="0">
                <a:solidFill>
                  <a:srgbClr val="0000FF"/>
                </a:solidFill>
              </a:rPr>
              <a:t>thước</a:t>
            </a:r>
            <a:r>
              <a:rPr lang="en-US" altLang="en-US" sz="1800" b="0" dirty="0" smtClean="0">
                <a:solidFill>
                  <a:srgbClr val="0000FF"/>
                </a:solidFill>
              </a:rPr>
              <a:t> chi </a:t>
            </a:r>
            <a:r>
              <a:rPr lang="en-US" altLang="en-US" sz="1800" b="0" dirty="0" err="1" smtClean="0">
                <a:solidFill>
                  <a:srgbClr val="0000FF"/>
                </a:solidFill>
              </a:rPr>
              <a:t>tiết</a:t>
            </a:r>
            <a:r>
              <a:rPr lang="en-US" altLang="en-US" sz="18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 smtClean="0">
                <a:solidFill>
                  <a:srgbClr val="0000FF"/>
                </a:solidFill>
              </a:rPr>
              <a:t>tranh</a:t>
            </a:r>
            <a:r>
              <a:rPr lang="en-US" altLang="en-US" sz="18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 smtClean="0">
                <a:solidFill>
                  <a:srgbClr val="0000FF"/>
                </a:solidFill>
              </a:rPr>
              <a:t>vẽ</a:t>
            </a:r>
            <a:r>
              <a:rPr lang="en-US" altLang="en-US" sz="1800" b="0" dirty="0" smtClean="0">
                <a:solidFill>
                  <a:srgbClr val="0000FF"/>
                </a:solidFill>
              </a:rPr>
              <a:t>.</a:t>
            </a:r>
            <a:endParaRPr lang="en-US" altLang="en-US" sz="1800" b="0" dirty="0">
              <a:solidFill>
                <a:srgbClr val="0000FF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09600" y="666750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C00000"/>
                </a:solidFill>
                <a:latin typeface="Calibri" pitchFamily="34" charset="0"/>
              </a:rPr>
              <a:t>1. </a:t>
            </a:r>
            <a:r>
              <a:rPr lang="en-US" altLang="en-US" sz="2400" b="1" u="sng" smtClean="0">
                <a:solidFill>
                  <a:srgbClr val="C00000"/>
                </a:solidFill>
                <a:latin typeface="Calibri" pitchFamily="34" charset="0"/>
              </a:rPr>
              <a:t>Sao chép chi tiết tranh vẽ</a:t>
            </a:r>
            <a:endParaRPr lang="en-US" altLang="en-US" sz="2400" b="1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85800" y="1090196"/>
            <a:ext cx="66703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smtClean="0">
                <a:solidFill>
                  <a:srgbClr val="0000FF"/>
                </a:solidFill>
              </a:rPr>
              <a:t>B5: Thay đổi kích thước chi tiết tranh</a:t>
            </a:r>
            <a:endParaRPr lang="en-US" altLang="en-US" sz="1800" dirty="0">
              <a:solidFill>
                <a:srgbClr val="0000FF"/>
              </a:solidFill>
            </a:endParaRPr>
          </a:p>
        </p:txBody>
      </p:sp>
      <p:pic>
        <p:nvPicPr>
          <p:cNvPr id="19" name="kichthuoc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28800" y="2558853"/>
            <a:ext cx="5562600" cy="2451297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81000" y="141095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BÀI </a:t>
            </a:r>
            <a:r>
              <a:rPr lang="en-US" altLang="en-US" sz="2800" b="1" smtClean="0">
                <a:solidFill>
                  <a:srgbClr val="FF0000"/>
                </a:solidFill>
                <a:latin typeface="Calibri" pitchFamily="34" charset="0"/>
              </a:rPr>
              <a:t>5. SAO CHÉP, DI CHUYỂN CHI TIẾT TRANH VẼ (T1</a:t>
            </a: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05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5" name="Picture 12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3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4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38200" y="1351758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u="sng" err="1" smtClean="0">
                <a:solidFill>
                  <a:srgbClr val="C00000"/>
                </a:solidFill>
                <a:latin typeface="Calibri" pitchFamily="34" charset="0"/>
              </a:rPr>
              <a:t>Lưu</a:t>
            </a:r>
            <a:r>
              <a:rPr lang="en-US" altLang="en-US" sz="2400" b="1" u="sng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en-US" sz="2400" b="1" u="sng" smtClean="0">
                <a:solidFill>
                  <a:srgbClr val="C00000"/>
                </a:solidFill>
                <a:latin typeface="Calibri" pitchFamily="34" charset="0"/>
              </a:rPr>
              <a:t>ý:</a:t>
            </a:r>
            <a:endParaRPr lang="en-US" altLang="en-US" sz="2400" b="1" u="sng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1524000" y="1948755"/>
            <a:ext cx="586740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b="0" dirty="0" err="1" smtClean="0">
                <a:solidFill>
                  <a:schemeClr val="tx1"/>
                </a:solidFill>
              </a:rPr>
              <a:t>Chọn</a:t>
            </a:r>
            <a:r>
              <a:rPr lang="en-US" altLang="en-US" b="0" dirty="0" smtClean="0">
                <a:solidFill>
                  <a:schemeClr val="tx1"/>
                </a:solidFill>
              </a:rPr>
              <a:t> </a:t>
            </a:r>
            <a:r>
              <a:rPr lang="en-US" altLang="en-US" b="0" dirty="0" smtClean="0">
                <a:solidFill>
                  <a:srgbClr val="FF0000"/>
                </a:solidFill>
              </a:rPr>
              <a:t>Transparent Selection </a:t>
            </a:r>
            <a:r>
              <a:rPr lang="en-US" altLang="en-US" b="0" dirty="0" err="1" smtClean="0">
                <a:solidFill>
                  <a:schemeClr val="tx1"/>
                </a:solidFill>
              </a:rPr>
              <a:t>trong</a:t>
            </a:r>
            <a:r>
              <a:rPr lang="en-US" altLang="en-US" b="0" dirty="0" smtClean="0">
                <a:solidFill>
                  <a:schemeClr val="tx1"/>
                </a:solidFill>
              </a:rPr>
              <a:t> </a:t>
            </a:r>
            <a:r>
              <a:rPr lang="en-US" altLang="en-US" b="0" dirty="0" smtClean="0">
                <a:solidFill>
                  <a:srgbClr val="FF0000"/>
                </a:solidFill>
              </a:rPr>
              <a:t>Select </a:t>
            </a:r>
            <a:r>
              <a:rPr lang="en-US" altLang="en-US" b="0" dirty="0" err="1" smtClean="0">
                <a:solidFill>
                  <a:schemeClr val="tx1"/>
                </a:solidFill>
              </a:rPr>
              <a:t>để</a:t>
            </a:r>
            <a:r>
              <a:rPr lang="en-US" altLang="en-US" b="0" dirty="0" smtClean="0">
                <a:solidFill>
                  <a:schemeClr val="tx1"/>
                </a:solidFill>
              </a:rPr>
              <a:t> </a:t>
            </a:r>
            <a:r>
              <a:rPr lang="en-US" altLang="en-US" b="0" dirty="0" err="1" smtClean="0">
                <a:solidFill>
                  <a:schemeClr val="tx1"/>
                </a:solidFill>
              </a:rPr>
              <a:t>hình</a:t>
            </a:r>
            <a:r>
              <a:rPr lang="en-US" altLang="en-US" b="0" dirty="0" smtClean="0">
                <a:solidFill>
                  <a:schemeClr val="tx1"/>
                </a:solidFill>
              </a:rPr>
              <a:t> </a:t>
            </a:r>
            <a:r>
              <a:rPr lang="en-US" altLang="en-US" b="0" dirty="0" err="1" smtClean="0">
                <a:solidFill>
                  <a:schemeClr val="tx1"/>
                </a:solidFill>
              </a:rPr>
              <a:t>mới</a:t>
            </a:r>
            <a:r>
              <a:rPr lang="en-US" altLang="en-US" b="0" dirty="0" smtClean="0">
                <a:solidFill>
                  <a:schemeClr val="tx1"/>
                </a:solidFill>
              </a:rPr>
              <a:t> </a:t>
            </a:r>
            <a:r>
              <a:rPr lang="en-US" altLang="en-US" b="0" dirty="0" err="1" smtClean="0">
                <a:solidFill>
                  <a:schemeClr val="tx1"/>
                </a:solidFill>
              </a:rPr>
              <a:t>dán</a:t>
            </a:r>
            <a:r>
              <a:rPr lang="en-US" altLang="en-US" b="0" dirty="0" smtClean="0">
                <a:solidFill>
                  <a:schemeClr val="tx1"/>
                </a:solidFill>
              </a:rPr>
              <a:t> </a:t>
            </a:r>
            <a:r>
              <a:rPr lang="en-US" altLang="en-US" b="0" dirty="0" err="1" smtClean="0">
                <a:solidFill>
                  <a:schemeClr val="tx1"/>
                </a:solidFill>
              </a:rPr>
              <a:t>không</a:t>
            </a:r>
            <a:r>
              <a:rPr lang="en-US" altLang="en-US" b="0" dirty="0" smtClean="0">
                <a:solidFill>
                  <a:schemeClr val="tx1"/>
                </a:solidFill>
              </a:rPr>
              <a:t> </a:t>
            </a:r>
            <a:r>
              <a:rPr lang="en-US" altLang="en-US" b="0" dirty="0" err="1" smtClean="0">
                <a:solidFill>
                  <a:schemeClr val="tx1"/>
                </a:solidFill>
              </a:rPr>
              <a:t>che</a:t>
            </a:r>
            <a:r>
              <a:rPr lang="en-US" altLang="en-US" b="0" dirty="0" smtClean="0">
                <a:solidFill>
                  <a:schemeClr val="tx1"/>
                </a:solidFill>
              </a:rPr>
              <a:t> </a:t>
            </a:r>
            <a:r>
              <a:rPr lang="en-US" altLang="en-US" b="0" dirty="0" err="1" smtClean="0">
                <a:solidFill>
                  <a:schemeClr val="tx1"/>
                </a:solidFill>
              </a:rPr>
              <a:t>khuất</a:t>
            </a:r>
            <a:r>
              <a:rPr lang="en-US" altLang="en-US" b="0" dirty="0" smtClean="0">
                <a:solidFill>
                  <a:schemeClr val="tx1"/>
                </a:solidFill>
              </a:rPr>
              <a:t> </a:t>
            </a:r>
            <a:r>
              <a:rPr lang="en-US" altLang="en-US" b="0" dirty="0" err="1" smtClean="0">
                <a:solidFill>
                  <a:schemeClr val="tx1"/>
                </a:solidFill>
              </a:rPr>
              <a:t>hình</a:t>
            </a:r>
            <a:r>
              <a:rPr lang="en-US" altLang="en-US" b="0" dirty="0" smtClean="0">
                <a:solidFill>
                  <a:schemeClr val="tx1"/>
                </a:solidFill>
              </a:rPr>
              <a:t> </a:t>
            </a:r>
            <a:r>
              <a:rPr lang="en-US" altLang="en-US" b="0" dirty="0" err="1" smtClean="0">
                <a:solidFill>
                  <a:schemeClr val="tx1"/>
                </a:solidFill>
              </a:rPr>
              <a:t>cũ</a:t>
            </a:r>
            <a:r>
              <a:rPr lang="en-US" altLang="en-US" b="0" dirty="0" smtClean="0">
                <a:solidFill>
                  <a:schemeClr val="tx1"/>
                </a:solidFill>
              </a:rPr>
              <a:t>.</a:t>
            </a:r>
            <a:endParaRPr lang="en-US" altLang="en-US" b="0" dirty="0">
              <a:solidFill>
                <a:schemeClr val="tx1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800" y="819150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C00000"/>
                </a:solidFill>
                <a:latin typeface="Calibri" pitchFamily="34" charset="0"/>
              </a:rPr>
              <a:t>1. 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Calibri" pitchFamily="34" charset="0"/>
              </a:rPr>
              <a:t>Sao </a:t>
            </a:r>
            <a:r>
              <a:rPr lang="en-US" altLang="en-US" sz="2400" b="1" u="sng" dirty="0" err="1" smtClean="0">
                <a:solidFill>
                  <a:srgbClr val="C00000"/>
                </a:solidFill>
                <a:latin typeface="Calibri" pitchFamily="34" charset="0"/>
              </a:rPr>
              <a:t>chép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Calibri" pitchFamily="34" charset="0"/>
              </a:rPr>
              <a:t> chi </a:t>
            </a:r>
            <a:r>
              <a:rPr lang="en-US" altLang="en-US" sz="2400" b="1" u="sng" dirty="0" err="1" smtClean="0">
                <a:solidFill>
                  <a:srgbClr val="C00000"/>
                </a:solidFill>
                <a:latin typeface="Calibri" pitchFamily="34" charset="0"/>
              </a:rPr>
              <a:t>tiết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C00000"/>
                </a:solidFill>
                <a:latin typeface="Calibri" pitchFamily="34" charset="0"/>
              </a:rPr>
              <a:t>tranh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C00000"/>
                </a:solidFill>
                <a:latin typeface="Calibri" pitchFamily="34" charset="0"/>
              </a:rPr>
              <a:t>vẽ</a:t>
            </a:r>
            <a:endParaRPr lang="en-US" altLang="en-US" sz="2400" b="1" u="sng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81000" y="141095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BÀI </a:t>
            </a:r>
            <a:r>
              <a:rPr lang="en-US" altLang="en-US" sz="2800" b="1" smtClean="0">
                <a:solidFill>
                  <a:srgbClr val="FF0000"/>
                </a:solidFill>
                <a:latin typeface="Calibri" pitchFamily="34" charset="0"/>
              </a:rPr>
              <a:t>5. SAO CHÉP, DI CHUYỂN CHI TIẾT TRANH VẼ (T1</a:t>
            </a: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09600" y="664315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u="sng" smtClean="0">
                <a:solidFill>
                  <a:srgbClr val="C00000"/>
                </a:solidFill>
                <a:latin typeface="Calibri" pitchFamily="34" charset="0"/>
                <a:hlinkClick r:id="rId3" action="ppaction://hlinkfile"/>
              </a:rPr>
              <a:t>2. Thực hành:</a:t>
            </a:r>
            <a:endParaRPr lang="en-US" altLang="en-US" sz="2400" b="1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838200" y="1302224"/>
            <a:ext cx="7543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buClrTx/>
              <a:defRPr/>
            </a:pPr>
            <a:r>
              <a:rPr lang="en-US" altLang="en-US" sz="2000" b="0" smtClean="0">
                <a:solidFill>
                  <a:srgbClr val="0000FF"/>
                </a:solidFill>
              </a:rPr>
              <a:t>Em hãy sao chép chiếc thuyền em đã vẽ thành 3 chiếc thuyền và điều chỉnh kích thước khác nhau.</a:t>
            </a:r>
            <a:endParaRPr lang="en-US" altLang="en-US" sz="2000" b="0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1964690"/>
            <a:ext cx="8534400" cy="296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141095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BÀI </a:t>
            </a:r>
            <a:r>
              <a:rPr lang="en-US" altLang="en-US" sz="2800" b="1" smtClean="0">
                <a:solidFill>
                  <a:srgbClr val="FF0000"/>
                </a:solidFill>
                <a:latin typeface="Calibri" pitchFamily="34" charset="0"/>
              </a:rPr>
              <a:t>5. SAO CHÉP, DI CHUYỂN CHI TIẾT TRANH VẼ (T1</a:t>
            </a: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91" name="Picture 119" descr="Ñaùp_aù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1" y="4407694"/>
            <a:ext cx="1838325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92" name="Oval 120"/>
          <p:cNvSpPr>
            <a:spLocks noChangeArrowheads="1"/>
          </p:cNvSpPr>
          <p:nvPr/>
        </p:nvSpPr>
        <p:spPr bwMode="auto">
          <a:xfrm>
            <a:off x="3708401" y="2085976"/>
            <a:ext cx="942975" cy="689372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sz="32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1120379"/>
            <a:ext cx="7162800" cy="91082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algn="just"/>
            <a:r>
              <a:rPr lang="en-US" sz="28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i="0" u="sng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i="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sz="2800" i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i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 chọn, em nháy chọn?</a:t>
            </a:r>
            <a:endParaRPr lang="en-US" sz="2800" i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35414" y="2107407"/>
            <a:ext cx="2276133" cy="58936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b="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  </a:t>
            </a:r>
            <a:r>
              <a:rPr lang="en-US" sz="3600" b="0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Copy</a:t>
            </a:r>
            <a:endParaRPr lang="en-US" sz="3600" b="0" i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35414" y="2803922"/>
            <a:ext cx="1860723" cy="589359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b="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en-US" sz="3600" b="0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Paste</a:t>
            </a:r>
            <a:endParaRPr lang="en-US" sz="3600" b="0" i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935414" y="3554016"/>
            <a:ext cx="1860723" cy="589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b="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 </a:t>
            </a:r>
            <a:r>
              <a:rPr lang="en-US" sz="3600" b="0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Cut</a:t>
            </a:r>
            <a:endParaRPr lang="en-US" sz="3600" b="0" i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935412" y="4304110"/>
            <a:ext cx="4164980" cy="589359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b="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 </a:t>
            </a:r>
            <a:r>
              <a:rPr lang="en-US" sz="3600" b="0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i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0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3600" b="0" i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0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600" b="0" i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300" b="0" i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6"/>
          <p:cNvGrpSpPr/>
          <p:nvPr/>
        </p:nvGrpSpPr>
        <p:grpSpPr>
          <a:xfrm>
            <a:off x="2345468" y="340519"/>
            <a:ext cx="4354513" cy="779860"/>
            <a:chOff x="192" y="873"/>
            <a:chExt cx="2630" cy="655"/>
          </a:xfrm>
        </p:grpSpPr>
        <p:grpSp>
          <p:nvGrpSpPr>
            <p:cNvPr id="3" name="Group 55"/>
            <p:cNvGrpSpPr/>
            <p:nvPr/>
          </p:nvGrpSpPr>
          <p:grpSpPr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6" name="Oval 56"/>
              <p:cNvSpPr/>
              <p:nvPr/>
            </p:nvSpPr>
            <p:spPr>
              <a:xfrm>
                <a:off x="2781" y="1981"/>
                <a:ext cx="78" cy="7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7" name="Oval 57"/>
              <p:cNvSpPr/>
              <p:nvPr/>
            </p:nvSpPr>
            <p:spPr>
              <a:xfrm>
                <a:off x="2783" y="1981"/>
                <a:ext cx="78" cy="755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8" name="Oval 58"/>
              <p:cNvSpPr/>
              <p:nvPr/>
            </p:nvSpPr>
            <p:spPr>
              <a:xfrm>
                <a:off x="2163" y="1983"/>
                <a:ext cx="1300" cy="755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9" name="Oval 59"/>
              <p:cNvSpPr/>
              <p:nvPr/>
            </p:nvSpPr>
            <p:spPr>
              <a:xfrm>
                <a:off x="2160" y="1948"/>
                <a:ext cx="1300" cy="755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0" name="Oval 60"/>
              <p:cNvSpPr/>
              <p:nvPr/>
            </p:nvSpPr>
            <p:spPr>
              <a:xfrm>
                <a:off x="2228" y="1983"/>
                <a:ext cx="1170" cy="755"/>
              </a:xfrm>
              <a:prstGeom prst="ellipse">
                <a:avLst/>
              </a:prstGeom>
              <a:solidFill>
                <a:srgbClr val="FF00FF"/>
              </a:soli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1" name="Oval 61"/>
              <p:cNvSpPr/>
              <p:nvPr/>
            </p:nvSpPr>
            <p:spPr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2" name="Oval 62"/>
              <p:cNvSpPr/>
              <p:nvPr/>
            </p:nvSpPr>
            <p:spPr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3" name="Oval 63"/>
              <p:cNvSpPr/>
              <p:nvPr/>
            </p:nvSpPr>
            <p:spPr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4" name="Oval 64"/>
              <p:cNvSpPr/>
              <p:nvPr/>
            </p:nvSpPr>
            <p:spPr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13" name="Text Box 65"/>
            <p:cNvSpPr txBox="1"/>
            <p:nvPr/>
          </p:nvSpPr>
          <p:spPr>
            <a:xfrm>
              <a:off x="493" y="1008"/>
              <a:ext cx="2034" cy="4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Củng</a:t>
              </a:r>
              <a:r>
                <a:rPr lang="en-US" sz="3200" b="1" dirty="0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cố</a:t>
              </a:r>
              <a:endParaRPr sz="3200" b="1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5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77938" cy="954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158354" y="4028282"/>
            <a:ext cx="959644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866064" y="4205264"/>
            <a:ext cx="1277937" cy="954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68196" y="-20538"/>
            <a:ext cx="1386358" cy="103589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65808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2 -0.42854 C 0.11441 -0.429 0.13906 -0.39778 0.13871 -0.35893 C 0.13923 -0.31985 0.11406 -0.28839 0.0842 -0.28793 C 0.05381 -0.28816 0.02968 -0.31985 0.02968 -0.35916 C 0.02968 -0.39778 0.05399 -0.42877 0.0842 -0.42854 Z " pathEditMode="fixed" rAng="0" ptsTypes="fffff">
                                      <p:cBhvr>
                                        <p:cTn id="15" dur="2000" fill="hold"/>
                                        <p:tgtEl>
                                          <p:spTgt spid="54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0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91"/>
                  </p:tgtEl>
                </p:cond>
              </p:nextCondLst>
            </p:seq>
          </p:childTnLst>
        </p:cTn>
      </p:par>
    </p:tnLst>
    <p:bldLst>
      <p:bldP spid="543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91" name="Picture 119" descr="Ñaùp_aù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4" y="4300538"/>
            <a:ext cx="1838325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92" name="Oval 120"/>
          <p:cNvSpPr>
            <a:spLocks noChangeArrowheads="1"/>
          </p:cNvSpPr>
          <p:nvPr/>
        </p:nvSpPr>
        <p:spPr bwMode="auto">
          <a:xfrm>
            <a:off x="3635376" y="2787253"/>
            <a:ext cx="942975" cy="689372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sz="320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399" y="1047750"/>
            <a:ext cx="7543801" cy="91082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algn="just"/>
            <a:r>
              <a:rPr lang="en-US" sz="28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i="0" u="sng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i="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2800" i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chọn?</a:t>
            </a:r>
            <a:endParaRPr lang="en-US" sz="2800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6"/>
          <p:cNvGrpSpPr/>
          <p:nvPr/>
        </p:nvGrpSpPr>
        <p:grpSpPr>
          <a:xfrm>
            <a:off x="2281238" y="195486"/>
            <a:ext cx="4354513" cy="779860"/>
            <a:chOff x="192" y="873"/>
            <a:chExt cx="2630" cy="655"/>
          </a:xfrm>
        </p:grpSpPr>
        <p:grpSp>
          <p:nvGrpSpPr>
            <p:cNvPr id="3" name="Group 55"/>
            <p:cNvGrpSpPr/>
            <p:nvPr/>
          </p:nvGrpSpPr>
          <p:grpSpPr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6" name="Oval 56"/>
              <p:cNvSpPr/>
              <p:nvPr/>
            </p:nvSpPr>
            <p:spPr>
              <a:xfrm>
                <a:off x="2781" y="1981"/>
                <a:ext cx="78" cy="7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7" name="Oval 57"/>
              <p:cNvSpPr/>
              <p:nvPr/>
            </p:nvSpPr>
            <p:spPr>
              <a:xfrm>
                <a:off x="2783" y="1981"/>
                <a:ext cx="78" cy="755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8" name="Oval 58"/>
              <p:cNvSpPr/>
              <p:nvPr/>
            </p:nvSpPr>
            <p:spPr>
              <a:xfrm>
                <a:off x="2163" y="1983"/>
                <a:ext cx="1300" cy="755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9" name="Oval 59"/>
              <p:cNvSpPr/>
              <p:nvPr/>
            </p:nvSpPr>
            <p:spPr>
              <a:xfrm>
                <a:off x="2160" y="1948"/>
                <a:ext cx="1300" cy="755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0" name="Oval 60"/>
              <p:cNvSpPr/>
              <p:nvPr/>
            </p:nvSpPr>
            <p:spPr>
              <a:xfrm>
                <a:off x="2228" y="1983"/>
                <a:ext cx="1170" cy="755"/>
              </a:xfrm>
              <a:prstGeom prst="ellipse">
                <a:avLst/>
              </a:prstGeom>
              <a:solidFill>
                <a:srgbClr val="FF00FF"/>
              </a:soli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1" name="Oval 61"/>
              <p:cNvSpPr/>
              <p:nvPr/>
            </p:nvSpPr>
            <p:spPr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2" name="Oval 62"/>
              <p:cNvSpPr/>
              <p:nvPr/>
            </p:nvSpPr>
            <p:spPr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3" name="Oval 63"/>
              <p:cNvSpPr/>
              <p:nvPr/>
            </p:nvSpPr>
            <p:spPr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4" name="Oval 64"/>
              <p:cNvSpPr/>
              <p:nvPr/>
            </p:nvSpPr>
            <p:spPr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13" name="Text Box 65"/>
            <p:cNvSpPr txBox="1"/>
            <p:nvPr/>
          </p:nvSpPr>
          <p:spPr>
            <a:xfrm>
              <a:off x="493" y="1008"/>
              <a:ext cx="2034" cy="4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Củng</a:t>
              </a:r>
              <a:r>
                <a:rPr lang="en-US" sz="3200" b="1" dirty="0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cố</a:t>
              </a:r>
              <a:endParaRPr sz="3200" b="1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5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77938" cy="954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158354" y="4028282"/>
            <a:ext cx="959644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866064" y="4205264"/>
            <a:ext cx="1277937" cy="954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68196" y="-20538"/>
            <a:ext cx="1386358" cy="10358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3851922" y="2107407"/>
            <a:ext cx="2276133" cy="58936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b="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  </a:t>
            </a:r>
            <a:r>
              <a:rPr lang="en-US" sz="3600" b="0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Copy</a:t>
            </a:r>
            <a:endParaRPr lang="en-US" sz="3600" b="0" i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851922" y="2803922"/>
            <a:ext cx="1860723" cy="589359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b="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en-US" sz="3600" b="0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Paste</a:t>
            </a:r>
            <a:endParaRPr lang="en-US" sz="3600" b="0" i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851922" y="3554016"/>
            <a:ext cx="1860723" cy="589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b="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 </a:t>
            </a:r>
            <a:r>
              <a:rPr lang="en-US" sz="3600" b="0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Cut</a:t>
            </a:r>
            <a:endParaRPr lang="en-US" sz="3600" b="0" i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851920" y="4304110"/>
            <a:ext cx="4164980" cy="589359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b="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 </a:t>
            </a:r>
            <a:r>
              <a:rPr lang="en-US" sz="3600" b="0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i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0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3600" b="0" i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0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600" b="0" i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300" b="0" i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68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63 -0.25046 C 0.07083 -0.25092 0.09549 -0.2197 0.09514 -0.18085 C 0.09566 -0.14176 0.07049 -0.11031 0.04063 -0.10985 C 0.01024 -0.11008 -0.01389 -0.14176 -0.01389 -0.18108 C -0.01389 -0.2197 0.01042 -0.25069 0.04063 -0.25046 Z " pathEditMode="fixed" rAng="0" ptsTypes="fffff">
                                      <p:cBhvr>
                                        <p:cTn id="12" dur="2000" fill="hold"/>
                                        <p:tgtEl>
                                          <p:spTgt spid="54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0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91"/>
                  </p:tgtEl>
                </p:cond>
              </p:nextCondLst>
            </p:seq>
          </p:childTnLst>
        </p:cTn>
      </p:par>
    </p:tnLst>
    <p:bldLst>
      <p:bldP spid="543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91" name="Picture 119" descr="Ñaùp_aù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000501"/>
            <a:ext cx="1838325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92" name="Oval 120"/>
          <p:cNvSpPr>
            <a:spLocks noChangeArrowheads="1"/>
          </p:cNvSpPr>
          <p:nvPr/>
        </p:nvSpPr>
        <p:spPr bwMode="auto">
          <a:xfrm>
            <a:off x="3851276" y="3381376"/>
            <a:ext cx="942975" cy="689372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sz="32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3" y="951570"/>
            <a:ext cx="8687829" cy="91082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sz="28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i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</a:t>
            </a:r>
            <a:r>
              <a:rPr lang="en-US" sz="2800" i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 sao chép để hình ở trên không che khuất hình ở dưới, em thực hiện thao tác chọn       rồi chọn?</a:t>
            </a:r>
            <a:endParaRPr lang="en-US" sz="2800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13214" y="1945482"/>
            <a:ext cx="678656" cy="58936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i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a)   </a:t>
            </a:r>
            <a:endParaRPr lang="en-US" sz="4400" i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13214" y="2641997"/>
            <a:ext cx="733425" cy="589359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700" b="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7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i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113214" y="3392091"/>
            <a:ext cx="818827" cy="589359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i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c)   </a:t>
            </a:r>
            <a:endParaRPr lang="en-US" sz="3600" i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113214" y="4142185"/>
            <a:ext cx="733425" cy="589359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900" i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d)  </a:t>
            </a:r>
            <a:endParaRPr lang="en-US" sz="3600" i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" name="Group 66"/>
          <p:cNvGrpSpPr/>
          <p:nvPr/>
        </p:nvGrpSpPr>
        <p:grpSpPr>
          <a:xfrm>
            <a:off x="2211791" y="87474"/>
            <a:ext cx="4354513" cy="779860"/>
            <a:chOff x="192" y="873"/>
            <a:chExt cx="2630" cy="655"/>
          </a:xfrm>
        </p:grpSpPr>
        <p:grpSp>
          <p:nvGrpSpPr>
            <p:cNvPr id="3" name="Group 55"/>
            <p:cNvGrpSpPr/>
            <p:nvPr/>
          </p:nvGrpSpPr>
          <p:grpSpPr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6" name="Oval 56"/>
              <p:cNvSpPr/>
              <p:nvPr/>
            </p:nvSpPr>
            <p:spPr>
              <a:xfrm>
                <a:off x="2781" y="1981"/>
                <a:ext cx="78" cy="7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7" name="Oval 57"/>
              <p:cNvSpPr/>
              <p:nvPr/>
            </p:nvSpPr>
            <p:spPr>
              <a:xfrm>
                <a:off x="2783" y="1981"/>
                <a:ext cx="78" cy="755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8" name="Oval 58"/>
              <p:cNvSpPr/>
              <p:nvPr/>
            </p:nvSpPr>
            <p:spPr>
              <a:xfrm>
                <a:off x="2163" y="1983"/>
                <a:ext cx="1300" cy="755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9" name="Oval 59"/>
              <p:cNvSpPr/>
              <p:nvPr/>
            </p:nvSpPr>
            <p:spPr>
              <a:xfrm>
                <a:off x="2160" y="1948"/>
                <a:ext cx="1300" cy="755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0" name="Oval 60"/>
              <p:cNvSpPr/>
              <p:nvPr/>
            </p:nvSpPr>
            <p:spPr>
              <a:xfrm>
                <a:off x="2228" y="1983"/>
                <a:ext cx="1170" cy="755"/>
              </a:xfrm>
              <a:prstGeom prst="ellipse">
                <a:avLst/>
              </a:prstGeom>
              <a:solidFill>
                <a:srgbClr val="FF00FF"/>
              </a:soli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1" name="Oval 61"/>
              <p:cNvSpPr/>
              <p:nvPr/>
            </p:nvSpPr>
            <p:spPr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2" name="Oval 62"/>
              <p:cNvSpPr/>
              <p:nvPr/>
            </p:nvSpPr>
            <p:spPr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3" name="Oval 63"/>
              <p:cNvSpPr/>
              <p:nvPr/>
            </p:nvSpPr>
            <p:spPr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4" name="Oval 64"/>
              <p:cNvSpPr/>
              <p:nvPr/>
            </p:nvSpPr>
            <p:spPr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13" name="Text Box 65"/>
            <p:cNvSpPr txBox="1"/>
            <p:nvPr/>
          </p:nvSpPr>
          <p:spPr>
            <a:xfrm>
              <a:off x="493" y="1008"/>
              <a:ext cx="2034" cy="4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Củng</a:t>
              </a:r>
              <a:r>
                <a:rPr lang="en-US" sz="3200" b="1" dirty="0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cố</a:t>
              </a:r>
              <a:endParaRPr sz="3200" b="1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5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77938" cy="954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58354" y="4028282"/>
            <a:ext cx="959644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66064" y="4205264"/>
            <a:ext cx="1277937" cy="954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68196" y="-20538"/>
            <a:ext cx="1386358" cy="10358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4486" y="1468493"/>
            <a:ext cx="500066" cy="34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32" y="2031206"/>
            <a:ext cx="2731889" cy="50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2" y="2641998"/>
            <a:ext cx="2672358" cy="52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03" y="4224797"/>
            <a:ext cx="2618259" cy="47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90317"/>
            <a:ext cx="2592288" cy="49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890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4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53 -0.11286 C 0.19774 -0.11332 0.22239 -0.0821 0.22205 -0.04324 C 0.22257 -0.00416 0.19739 0.02729 0.16753 0.02775 C 0.13715 0.02752 0.11302 -0.00416 0.11302 -0.04348 C 0.11302 -0.0821 0.13732 -0.11309 0.16753 -0.11286 Z " pathEditMode="fixed" rAng="0" ptsTypes="fffff">
                                      <p:cBhvr>
                                        <p:cTn id="19" dur="2000" fill="hold"/>
                                        <p:tgtEl>
                                          <p:spTgt spid="54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0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91"/>
                  </p:tgtEl>
                </p:cond>
              </p:nextCondLst>
            </p:seq>
          </p:childTnLst>
        </p:cTn>
      </p:par>
    </p:tnLst>
    <p:bldLst>
      <p:bldP spid="543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368550" y="387350"/>
            <a:ext cx="441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Calibri" pitchFamily="34" charset="0"/>
              </a:rPr>
              <a:t>KIỂM TRA BÀI CŨ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" y="97155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u="sng" dirty="0" err="1">
                <a:solidFill>
                  <a:srgbClr val="FF0000"/>
                </a:solidFill>
                <a:latin typeface="Calibri" pitchFamily="34" charset="0"/>
              </a:rPr>
              <a:t>Câu</a:t>
            </a:r>
            <a:r>
              <a:rPr lang="en-US" altLang="en-US" sz="2800" u="sng" dirty="0">
                <a:solidFill>
                  <a:srgbClr val="FF0000"/>
                </a:solidFill>
                <a:latin typeface="Calibri" pitchFamily="34" charset="0"/>
              </a:rPr>
              <a:t> 1</a:t>
            </a:r>
            <a:r>
              <a:rPr lang="en-US" altLang="en-US" sz="2800" dirty="0">
                <a:latin typeface="Calibri" pitchFamily="34" charset="0"/>
              </a:rPr>
              <a:t>: </a:t>
            </a:r>
            <a:r>
              <a:rPr lang="en-US" altLang="en-US" sz="2800" dirty="0" err="1" smtClean="0">
                <a:solidFill>
                  <a:srgbClr val="0000FF"/>
                </a:solidFill>
                <a:latin typeface="Calibri" pitchFamily="34" charset="0"/>
              </a:rPr>
              <a:t>Để</a:t>
            </a:r>
            <a:r>
              <a:rPr lang="en-US" altLang="en-US" sz="28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Calibri" pitchFamily="34" charset="0"/>
              </a:rPr>
              <a:t>thực</a:t>
            </a:r>
            <a:r>
              <a:rPr lang="en-US" altLang="en-US" sz="28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Calibri" pitchFamily="34" charset="0"/>
              </a:rPr>
              <a:t>hiện</a:t>
            </a:r>
            <a:r>
              <a:rPr lang="en-US" altLang="en-US" sz="28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Calibri" pitchFamily="34" charset="0"/>
              </a:rPr>
              <a:t>thao</a:t>
            </a:r>
            <a:r>
              <a:rPr lang="en-US" altLang="en-US" sz="28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Calibri" pitchFamily="34" charset="0"/>
              </a:rPr>
              <a:t>tác</a:t>
            </a:r>
            <a:r>
              <a:rPr lang="en-US" altLang="en-US" sz="28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Calibri" pitchFamily="34" charset="0"/>
              </a:rPr>
              <a:t>xóa</a:t>
            </a:r>
            <a:r>
              <a:rPr lang="en-US" altLang="en-US" sz="2800" dirty="0" smtClean="0">
                <a:solidFill>
                  <a:srgbClr val="0000FF"/>
                </a:solidFill>
                <a:latin typeface="Calibri" pitchFamily="34" charset="0"/>
              </a:rPr>
              <a:t> chi </a:t>
            </a:r>
            <a:r>
              <a:rPr lang="en-US" altLang="en-US" sz="2800" dirty="0" err="1" smtClean="0">
                <a:solidFill>
                  <a:srgbClr val="0000FF"/>
                </a:solidFill>
                <a:latin typeface="Calibri" pitchFamily="34" charset="0"/>
              </a:rPr>
              <a:t>tiết</a:t>
            </a:r>
            <a:r>
              <a:rPr lang="en-US" altLang="en-US" sz="28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Calibri" pitchFamily="34" charset="0"/>
              </a:rPr>
              <a:t>tranh</a:t>
            </a:r>
            <a:r>
              <a:rPr lang="en-US" altLang="en-US" sz="28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Calibri" pitchFamily="34" charset="0"/>
              </a:rPr>
              <a:t>vẽ</a:t>
            </a:r>
            <a:r>
              <a:rPr lang="en-US" altLang="en-US" sz="2800" dirty="0" smtClean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  <a:latin typeface="Calibri" pitchFamily="34" charset="0"/>
              </a:rPr>
              <a:t>em</a:t>
            </a:r>
            <a:r>
              <a:rPr lang="en-US" altLang="en-US" sz="28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Calibri" pitchFamily="34" charset="0"/>
              </a:rPr>
              <a:t>chọn</a:t>
            </a:r>
            <a:r>
              <a:rPr lang="en-US" altLang="en-US" sz="28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Calibri" pitchFamily="34" charset="0"/>
              </a:rPr>
              <a:t>công</a:t>
            </a:r>
            <a:r>
              <a:rPr lang="en-US" altLang="en-US" sz="28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Calibri" pitchFamily="34" charset="0"/>
              </a:rPr>
              <a:t>cụ</a:t>
            </a:r>
            <a:r>
              <a:rPr lang="en-US" altLang="en-US" sz="28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Calibri" pitchFamily="34" charset="0"/>
              </a:rPr>
              <a:t>nào</a:t>
            </a:r>
            <a:r>
              <a:rPr lang="en-US" altLang="en-US" sz="28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Calibri" pitchFamily="34" charset="0"/>
              </a:rPr>
              <a:t>sau</a:t>
            </a:r>
            <a:r>
              <a:rPr lang="en-US" altLang="en-US" sz="28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Calibri" pitchFamily="34" charset="0"/>
              </a:rPr>
              <a:t>đây</a:t>
            </a:r>
            <a:r>
              <a:rPr lang="en-US" altLang="en-US" sz="2800" dirty="0" smtClean="0">
                <a:solidFill>
                  <a:srgbClr val="0000FF"/>
                </a:solidFill>
                <a:latin typeface="Calibri" pitchFamily="34" charset="0"/>
              </a:rPr>
              <a:t>?</a:t>
            </a:r>
            <a:endParaRPr lang="en-US" altLang="en-US" sz="28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41338" y="2932113"/>
            <a:ext cx="15922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500"/>
              <a:t>A. 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90800" y="2932113"/>
            <a:ext cx="15922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500"/>
              <a:t>B. 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876800" y="2932113"/>
            <a:ext cx="15922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500"/>
              <a:t>C. </a:t>
            </a:r>
          </a:p>
        </p:txBody>
      </p:sp>
      <p:sp>
        <p:nvSpPr>
          <p:cNvPr id="15" name="Oval 14"/>
          <p:cNvSpPr/>
          <p:nvPr/>
        </p:nvSpPr>
        <p:spPr>
          <a:xfrm>
            <a:off x="5181600" y="2779412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7-Point Star 1"/>
          <p:cNvSpPr/>
          <p:nvPr/>
        </p:nvSpPr>
        <p:spPr>
          <a:xfrm>
            <a:off x="6553200" y="3714750"/>
            <a:ext cx="1447800" cy="12954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</a:rPr>
              <a:t>Sai rồi!</a:t>
            </a:r>
          </a:p>
        </p:txBody>
      </p:sp>
      <p:sp>
        <p:nvSpPr>
          <p:cNvPr id="17" name="7-Point Star 16"/>
          <p:cNvSpPr/>
          <p:nvPr/>
        </p:nvSpPr>
        <p:spPr>
          <a:xfrm>
            <a:off x="6553200" y="3714750"/>
            <a:ext cx="1447800" cy="1295400"/>
          </a:xfrm>
          <a:prstGeom prst="star7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>
                <a:solidFill>
                  <a:srgbClr val="FFFF00"/>
                </a:solidFill>
              </a:rPr>
              <a:t>Hoan hô!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747010"/>
            <a:ext cx="533400" cy="61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2724150"/>
            <a:ext cx="685800" cy="58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724150"/>
            <a:ext cx="616226" cy="5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074" grpId="0"/>
      <p:bldP spid="16" grpId="0"/>
      <p:bldP spid="23" grpId="0"/>
      <p:bldP spid="12" grpId="0"/>
      <p:bldP spid="13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48068" y="1746647"/>
            <a:ext cx="7866063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3600" b="0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3200" b="0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 nhà xem </a:t>
            </a:r>
            <a:r>
              <a:rPr lang="en-US" sz="3200" b="0" i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 bài học</a:t>
            </a:r>
          </a:p>
          <a:p>
            <a:pPr algn="just" eaLnBrk="1" hangingPunct="1"/>
            <a:r>
              <a:rPr lang="en-US" sz="3200" b="0" i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3200" b="0" i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 bài theo video hướng dẫn (tiết 2)</a:t>
            </a:r>
          </a:p>
          <a:p>
            <a:pPr algn="just" eaLnBrk="1" hangingPunct="1"/>
            <a:r>
              <a:rPr lang="en-US" sz="3200" b="0" i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3200" b="0" i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 thành bài tập cô giao và nộp bài </a:t>
            </a:r>
            <a:r>
              <a:rPr lang="en-US" sz="3200" b="0" i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đúng   thời gian</a:t>
            </a:r>
            <a:r>
              <a:rPr lang="en-US" sz="3200" b="0" i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qui định.</a:t>
            </a:r>
            <a:endParaRPr lang="en-US" sz="3200" b="0" i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6"/>
          <p:cNvGrpSpPr/>
          <p:nvPr/>
        </p:nvGrpSpPr>
        <p:grpSpPr>
          <a:xfrm>
            <a:off x="2307719" y="558942"/>
            <a:ext cx="4354513" cy="779860"/>
            <a:chOff x="192" y="873"/>
            <a:chExt cx="2630" cy="655"/>
          </a:xfrm>
        </p:grpSpPr>
        <p:grpSp>
          <p:nvGrpSpPr>
            <p:cNvPr id="3" name="Group 55"/>
            <p:cNvGrpSpPr/>
            <p:nvPr/>
          </p:nvGrpSpPr>
          <p:grpSpPr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6" name="Oval 56"/>
              <p:cNvSpPr/>
              <p:nvPr/>
            </p:nvSpPr>
            <p:spPr>
              <a:xfrm>
                <a:off x="2781" y="1981"/>
                <a:ext cx="78" cy="7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7" name="Oval 57"/>
              <p:cNvSpPr/>
              <p:nvPr/>
            </p:nvSpPr>
            <p:spPr>
              <a:xfrm>
                <a:off x="2783" y="1981"/>
                <a:ext cx="78" cy="755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8" name="Oval 58"/>
              <p:cNvSpPr/>
              <p:nvPr/>
            </p:nvSpPr>
            <p:spPr>
              <a:xfrm>
                <a:off x="2163" y="1983"/>
                <a:ext cx="1300" cy="755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9" name="Oval 59"/>
              <p:cNvSpPr/>
              <p:nvPr/>
            </p:nvSpPr>
            <p:spPr>
              <a:xfrm>
                <a:off x="2160" y="1948"/>
                <a:ext cx="1300" cy="755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0" name="Oval 60"/>
              <p:cNvSpPr/>
              <p:nvPr/>
            </p:nvSpPr>
            <p:spPr>
              <a:xfrm>
                <a:off x="2228" y="1983"/>
                <a:ext cx="1170" cy="755"/>
              </a:xfrm>
              <a:prstGeom prst="ellipse">
                <a:avLst/>
              </a:prstGeom>
              <a:solidFill>
                <a:srgbClr val="FF00FF"/>
              </a:soli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1" name="Oval 61"/>
              <p:cNvSpPr/>
              <p:nvPr/>
            </p:nvSpPr>
            <p:spPr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2" name="Oval 62"/>
              <p:cNvSpPr/>
              <p:nvPr/>
            </p:nvSpPr>
            <p:spPr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3" name="Oval 63"/>
              <p:cNvSpPr/>
              <p:nvPr/>
            </p:nvSpPr>
            <p:spPr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4" name="Oval 64"/>
              <p:cNvSpPr/>
              <p:nvPr/>
            </p:nvSpPr>
            <p:spPr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13" name="Text Box 65"/>
            <p:cNvSpPr txBox="1"/>
            <p:nvPr/>
          </p:nvSpPr>
          <p:spPr>
            <a:xfrm>
              <a:off x="493" y="1008"/>
              <a:ext cx="2034" cy="4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DẶN DÒ</a:t>
              </a:r>
              <a:endParaRPr sz="3200" b="1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5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77938" cy="954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58354" y="4028282"/>
            <a:ext cx="959644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66064" y="4205264"/>
            <a:ext cx="1277937" cy="954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68196" y="-20538"/>
            <a:ext cx="1386358" cy="103589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458778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25"/>
            <a:ext cx="914400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chu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1950" y="0"/>
            <a:ext cx="8001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blulin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57151" y="-2"/>
            <a:ext cx="9029698" cy="15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blulin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-2513806" y="2513807"/>
            <a:ext cx="514191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blulin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1" y="5079998"/>
            <a:ext cx="9086848" cy="15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9" descr="blulin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6516687" y="2524126"/>
            <a:ext cx="51403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WordArt 13"/>
          <p:cNvSpPr>
            <a:spLocks noChangeArrowheads="1" noChangeShapeType="1" noTextEdit="1"/>
          </p:cNvSpPr>
          <p:nvPr/>
        </p:nvSpPr>
        <p:spPr bwMode="auto">
          <a:xfrm>
            <a:off x="1485900" y="2419350"/>
            <a:ext cx="6115050" cy="89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smtClean="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Chúc </a:t>
            </a:r>
            <a:r>
              <a:rPr lang="vi-VN" sz="2700" kern="1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các em </a:t>
            </a:r>
            <a:r>
              <a:rPr lang="vi-VN" sz="2700" kern="10" smtClean="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chăm ngoan, học giỏi!</a:t>
            </a:r>
            <a:endParaRPr lang="en-US" sz="2700" kern="10">
              <a:ln w="9525" cap="sq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3561" name="Picture 16" descr="Buom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 descr="rose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3638" y="2571750"/>
            <a:ext cx="18081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6115050" y="457200"/>
            <a:ext cx="4079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95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4400550" y="742950"/>
            <a:ext cx="4079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95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3086100" y="457200"/>
            <a:ext cx="4191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95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5372100" y="342900"/>
            <a:ext cx="4079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95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2289969" y="1276349"/>
            <a:ext cx="4629150" cy="611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848"/>
              </a:avLst>
            </a:prstTxWarp>
          </a:bodyPr>
          <a:lstStyle/>
          <a:p>
            <a:pPr algn="ctr"/>
            <a:r>
              <a:rPr lang="vi-VN" sz="2700" kern="10" smtClean="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The end!</a:t>
            </a:r>
            <a:endParaRPr lang="en-US" sz="2700" kern="10">
              <a:ln w="9525" cap="sq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3090" grpId="0" animBg="1"/>
      <p:bldP spid="3091" grpId="0" animBg="1"/>
      <p:bldP spid="3092" grpId="0" animBg="1"/>
      <p:bldP spid="309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368550" y="311150"/>
            <a:ext cx="441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Calibri" pitchFamily="34" charset="0"/>
              </a:rPr>
              <a:t>KIỂM TRA BÀI CŨ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764798"/>
            <a:ext cx="8763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600" u="sng" dirty="0" err="1">
                <a:solidFill>
                  <a:srgbClr val="FF0000"/>
                </a:solidFill>
                <a:latin typeface="Calibri" pitchFamily="34" charset="0"/>
              </a:rPr>
              <a:t>Câu</a:t>
            </a:r>
            <a:r>
              <a:rPr lang="en-US" altLang="en-US" sz="2600" u="sng" dirty="0">
                <a:solidFill>
                  <a:srgbClr val="FF0000"/>
                </a:solidFill>
                <a:latin typeface="Calibri" pitchFamily="34" charset="0"/>
              </a:rPr>
              <a:t> 2: </a:t>
            </a:r>
            <a:r>
              <a:rPr lang="en-US" altLang="en-US" sz="2600" dirty="0" err="1" smtClean="0">
                <a:solidFill>
                  <a:srgbClr val="0000FF"/>
                </a:solidFill>
                <a:latin typeface="Calibri" pitchFamily="34" charset="0"/>
              </a:rPr>
              <a:t>Em</a:t>
            </a:r>
            <a:r>
              <a:rPr lang="en-US" altLang="en-US" sz="26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Calibri" pitchFamily="34" charset="0"/>
              </a:rPr>
              <a:t>hãy</a:t>
            </a:r>
            <a:r>
              <a:rPr lang="en-US" altLang="en-US" sz="26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Calibri" pitchFamily="34" charset="0"/>
              </a:rPr>
              <a:t>thực</a:t>
            </a:r>
            <a:r>
              <a:rPr lang="en-US" altLang="en-US" sz="26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Calibri" pitchFamily="34" charset="0"/>
              </a:rPr>
              <a:t>hiện</a:t>
            </a:r>
            <a:r>
              <a:rPr lang="en-US" altLang="en-US" sz="26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Calibri" pitchFamily="34" charset="0"/>
              </a:rPr>
              <a:t>xóa</a:t>
            </a:r>
            <a:r>
              <a:rPr lang="en-US" altLang="en-US" sz="2600" dirty="0" smtClean="0">
                <a:solidFill>
                  <a:srgbClr val="0000FF"/>
                </a:solidFill>
                <a:latin typeface="Calibri" pitchFamily="34" charset="0"/>
              </a:rPr>
              <a:t> chi </a:t>
            </a:r>
            <a:r>
              <a:rPr lang="en-US" altLang="en-US" sz="2600" dirty="0" err="1" smtClean="0">
                <a:solidFill>
                  <a:srgbClr val="0000FF"/>
                </a:solidFill>
                <a:latin typeface="Calibri" pitchFamily="34" charset="0"/>
              </a:rPr>
              <a:t>tiết</a:t>
            </a:r>
            <a:r>
              <a:rPr lang="en-US" altLang="en-US" sz="26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Calibri" pitchFamily="34" charset="0"/>
              </a:rPr>
              <a:t>cửa</a:t>
            </a:r>
            <a:r>
              <a:rPr lang="en-US" altLang="en-US" sz="26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Calibri" pitchFamily="34" charset="0"/>
              </a:rPr>
              <a:t>sổ</a:t>
            </a:r>
            <a:r>
              <a:rPr lang="en-US" altLang="en-US" sz="26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Calibri" pitchFamily="34" charset="0"/>
              </a:rPr>
              <a:t>trong</a:t>
            </a:r>
            <a:r>
              <a:rPr lang="en-US" altLang="en-US" sz="26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Calibri" pitchFamily="34" charset="0"/>
              </a:rPr>
              <a:t>tranh</a:t>
            </a:r>
            <a:r>
              <a:rPr lang="en-US" altLang="en-US" sz="26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Calibri" pitchFamily="34" charset="0"/>
              </a:rPr>
              <a:t>vẽ</a:t>
            </a:r>
            <a:r>
              <a:rPr lang="en-US" altLang="en-US" sz="2600" dirty="0" smtClean="0">
                <a:solidFill>
                  <a:srgbClr val="0000FF"/>
                </a:solidFill>
                <a:latin typeface="Calibri" pitchFamily="34" charset="0"/>
              </a:rPr>
              <a:t> ở </a:t>
            </a:r>
            <a:r>
              <a:rPr lang="en-US" altLang="en-US" sz="2600" dirty="0" err="1" smtClean="0">
                <a:solidFill>
                  <a:srgbClr val="0000FF"/>
                </a:solidFill>
                <a:latin typeface="Calibri" pitchFamily="34" charset="0"/>
              </a:rPr>
              <a:t>hình</a:t>
            </a:r>
            <a:r>
              <a:rPr lang="en-US" altLang="en-US" sz="2600" dirty="0" smtClean="0">
                <a:solidFill>
                  <a:srgbClr val="0000FF"/>
                </a:solidFill>
                <a:latin typeface="Calibri" pitchFamily="34" charset="0"/>
              </a:rPr>
              <a:t> 1 </a:t>
            </a:r>
            <a:r>
              <a:rPr lang="en-US" altLang="en-US" sz="2600" dirty="0" err="1" smtClean="0">
                <a:solidFill>
                  <a:srgbClr val="0000FF"/>
                </a:solidFill>
                <a:latin typeface="Calibri" pitchFamily="34" charset="0"/>
              </a:rPr>
              <a:t>để</a:t>
            </a:r>
            <a:r>
              <a:rPr lang="en-US" altLang="en-US" sz="26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Calibri" pitchFamily="34" charset="0"/>
              </a:rPr>
              <a:t>được</a:t>
            </a:r>
            <a:r>
              <a:rPr lang="en-US" altLang="en-US" sz="26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Calibri" pitchFamily="34" charset="0"/>
              </a:rPr>
              <a:t>hình</a:t>
            </a:r>
            <a:r>
              <a:rPr lang="en-US" altLang="en-US" sz="26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Calibri" pitchFamily="34" charset="0"/>
              </a:rPr>
              <a:t>như</a:t>
            </a:r>
            <a:r>
              <a:rPr lang="en-US" altLang="en-US" sz="26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Calibri" pitchFamily="34" charset="0"/>
              </a:rPr>
              <a:t>hình</a:t>
            </a:r>
            <a:r>
              <a:rPr lang="en-US" altLang="en-US" sz="2600" dirty="0" smtClean="0">
                <a:solidFill>
                  <a:srgbClr val="0000FF"/>
                </a:solidFill>
                <a:latin typeface="Calibri" pitchFamily="34" charset="0"/>
              </a:rPr>
              <a:t> 2 </a:t>
            </a:r>
            <a:endParaRPr lang="en-US" altLang="en-US" sz="2600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5" y="1657350"/>
            <a:ext cx="7843652" cy="347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171591" y="371475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/>
        </p:nvSpPr>
        <p:spPr>
          <a:xfrm>
            <a:off x="152400" y="666750"/>
            <a:ext cx="79248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Em hãy quan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sát 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hình và nhận xét các hình sau?</a:t>
            </a:r>
            <a:endParaRPr sz="2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04950"/>
            <a:ext cx="638841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90800" y="416768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FF"/>
                </a:solidFill>
              </a:rPr>
              <a:t>Hình a</a:t>
            </a:r>
            <a:endParaRPr lang="vi-VN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416768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FF"/>
                </a:solidFill>
              </a:rPr>
              <a:t>Hình b</a:t>
            </a:r>
            <a:endParaRPr lang="vi-VN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57200" y="51435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BÀI </a:t>
            </a:r>
            <a:r>
              <a:rPr lang="en-US" altLang="en-US" sz="2800" b="1" smtClean="0">
                <a:solidFill>
                  <a:srgbClr val="FF0000"/>
                </a:solidFill>
                <a:latin typeface="Calibri" pitchFamily="34" charset="0"/>
              </a:rPr>
              <a:t>5. SAO CHÉP, DI CHUYỂN CHI TIẾT TRANH VẼ (T1</a:t>
            </a: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  <p:grpSp>
        <p:nvGrpSpPr>
          <p:cNvPr id="6147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6151" name="Picture 12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13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4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5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26" descr="White marble"/>
          <p:cNvSpPr txBox="1">
            <a:spLocks noChangeArrowheads="1"/>
          </p:cNvSpPr>
          <p:nvPr/>
        </p:nvSpPr>
        <p:spPr bwMode="gray">
          <a:xfrm>
            <a:off x="1981200" y="1103707"/>
            <a:ext cx="51054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MỤC </a:t>
            </a:r>
            <a:r>
              <a:rPr lang="en-US" sz="2800" b="1" u="sng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TIÊU BÀI HỌC:</a:t>
            </a:r>
            <a:endParaRPr kumimoji="0" lang="en-US" sz="2800" b="1" i="0" u="sng" strike="noStrike" kern="1200" cap="none" spc="0" normalizeH="0" baseline="0" noProof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507261739"/>
              </p:ext>
            </p:extLst>
          </p:nvPr>
        </p:nvGraphicFramePr>
        <p:xfrm>
          <a:off x="0" y="1504950"/>
          <a:ext cx="8991600" cy="280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85800" y="76486"/>
            <a:ext cx="80010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 i="1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hai, </a:t>
            </a:r>
            <a:r>
              <a:rPr lang="en-US" altLang="en-US" sz="2400" b="1" i="1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altLang="en-US" sz="2400" b="1" i="1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altLang="en-US" sz="2400" b="1" i="1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vi-VN" altLang="en-US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16402" name="Picture 12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13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14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15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09600" y="1805285"/>
            <a:ext cx="678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0000FF"/>
                </a:solidFill>
                <a:latin typeface="Calibri" pitchFamily="34" charset="0"/>
              </a:rPr>
              <a:t>a. Vẽ một chiếc thuyền theo mẫu</a:t>
            </a:r>
            <a:endParaRPr lang="en-US" altLang="en-US" sz="2400" i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6401" name="Text Box 4"/>
          <p:cNvSpPr txBox="1">
            <a:spLocks noChangeArrowheads="1"/>
          </p:cNvSpPr>
          <p:nvPr/>
        </p:nvSpPr>
        <p:spPr bwMode="auto">
          <a:xfrm>
            <a:off x="533400" y="1348085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C00000"/>
                </a:solidFill>
                <a:latin typeface="Calibri" pitchFamily="34" charset="0"/>
              </a:rPr>
              <a:t>1. </a:t>
            </a:r>
            <a:r>
              <a:rPr lang="en-US" altLang="en-US" sz="2400" u="sng" smtClean="0">
                <a:solidFill>
                  <a:srgbClr val="C00000"/>
                </a:solidFill>
                <a:latin typeface="Calibri" pitchFamily="34" charset="0"/>
              </a:rPr>
              <a:t>Sao chép chi tiết tranh vẽ</a:t>
            </a:r>
            <a:endParaRPr lang="en-US" altLang="en-US" sz="2400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04800" y="876240"/>
            <a:ext cx="3718565" cy="400110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HOẠT ĐỘNG CƠ BẢN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5734" y="1023937"/>
            <a:ext cx="28479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6-Point Star 16"/>
          <p:cNvSpPr/>
          <p:nvPr/>
        </p:nvSpPr>
        <p:spPr>
          <a:xfrm>
            <a:off x="1097485" y="2266950"/>
            <a:ext cx="1790700" cy="1371600"/>
          </a:xfrm>
          <a:prstGeom prst="star6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FF0000"/>
                </a:solidFill>
              </a:rPr>
              <a:t>THẢO </a:t>
            </a:r>
            <a:r>
              <a:rPr lang="en-US" sz="1600" smtClean="0">
                <a:solidFill>
                  <a:srgbClr val="FF0000"/>
                </a:solidFill>
              </a:rPr>
              <a:t>LUẬN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57200" y="3943350"/>
            <a:ext cx="83058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 sử dụng những công cụ nào để vẽ chiếc thuyền?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04800" y="154743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BÀI </a:t>
            </a:r>
            <a:r>
              <a:rPr lang="en-US" altLang="en-US" sz="2800" b="1" smtClean="0">
                <a:solidFill>
                  <a:srgbClr val="FF0000"/>
                </a:solidFill>
                <a:latin typeface="Calibri" pitchFamily="34" charset="0"/>
              </a:rPr>
              <a:t>5. SAO CHÉP, DI CHUYỂN CHI TIẾT TRANH VẼ (T1</a:t>
            </a: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1"/>
      <p:bldP spid="16401" grpId="0"/>
      <p:bldP spid="26" grpId="0" animBg="1"/>
      <p:bldP spid="17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16402" name="Picture 12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13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14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15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46112" y="748921"/>
            <a:ext cx="6288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i="1" smtClean="0">
                <a:solidFill>
                  <a:srgbClr val="FF0000"/>
                </a:solidFill>
                <a:latin typeface="Calibri" pitchFamily="34" charset="0"/>
              </a:rPr>
              <a:t>Hướng dẫn cách vẽ</a:t>
            </a:r>
            <a:endParaRPr lang="en-US" altLang="en-US" sz="2000" i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4" name="vet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1087442"/>
            <a:ext cx="7315200" cy="4037008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81000" y="141095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BÀI </a:t>
            </a:r>
            <a:r>
              <a:rPr lang="en-US" altLang="en-US" sz="2800" b="1" smtClean="0">
                <a:solidFill>
                  <a:srgbClr val="FF0000"/>
                </a:solidFill>
                <a:latin typeface="Calibri" pitchFamily="34" charset="0"/>
              </a:rPr>
              <a:t>5. SAO CHÉP, DI CHUYỂN CHI TIẾT TRANH VẼ (T1</a:t>
            </a: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16402" name="Picture 12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13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14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15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81000" y="701048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C00000"/>
                </a:solidFill>
                <a:latin typeface="Calibri" pitchFamily="34" charset="0"/>
              </a:rPr>
              <a:t>1. </a:t>
            </a:r>
            <a:r>
              <a:rPr lang="en-US" altLang="en-US" sz="2400" u="sng" smtClean="0">
                <a:solidFill>
                  <a:srgbClr val="C00000"/>
                </a:solidFill>
                <a:latin typeface="Calibri" pitchFamily="34" charset="0"/>
              </a:rPr>
              <a:t>Sao chép chi tiết tranh vẽ</a:t>
            </a:r>
            <a:endParaRPr lang="en-US" altLang="en-US" sz="2400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68858" y="1276349"/>
            <a:ext cx="78639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0000FF"/>
                </a:solidFill>
                <a:latin typeface="Calibri" pitchFamily="34" charset="0"/>
              </a:rPr>
              <a:t>b. Sao chép hình để được chiếc thuyền mới bên cạnh chiếc thuyền đã vẽ, nhưng kích thước nhỏ hơn.</a:t>
            </a:r>
            <a:endParaRPr lang="en-US" altLang="en-US" sz="2400" i="1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/>
          <a:srcRect b="14420"/>
          <a:stretch>
            <a:fillRect/>
          </a:stretch>
        </p:blipFill>
        <p:spPr bwMode="auto">
          <a:xfrm>
            <a:off x="1320640" y="2107346"/>
            <a:ext cx="6154737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81000" y="141095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BÀI </a:t>
            </a:r>
            <a:r>
              <a:rPr lang="en-US" altLang="en-US" sz="2800" b="1" smtClean="0">
                <a:solidFill>
                  <a:srgbClr val="FF0000"/>
                </a:solidFill>
                <a:latin typeface="Calibri" pitchFamily="34" charset="0"/>
              </a:rPr>
              <a:t>5. SAO CHÉP, DI CHUYỂN CHI TIẾT TRANH VẼ (T1</a:t>
            </a: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16402" name="Picture 12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13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14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15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95300" y="814685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C00000"/>
                </a:solidFill>
                <a:latin typeface="Calibri" pitchFamily="34" charset="0"/>
              </a:rPr>
              <a:t>1. </a:t>
            </a:r>
            <a:r>
              <a:rPr lang="en-US" altLang="en-US" sz="2400" u="sng" smtClean="0">
                <a:solidFill>
                  <a:srgbClr val="C00000"/>
                </a:solidFill>
                <a:latin typeface="Calibri" pitchFamily="34" charset="0"/>
              </a:rPr>
              <a:t>Sao chép chi tiết tranh vẽ</a:t>
            </a:r>
            <a:endParaRPr lang="en-US" altLang="en-US" sz="2400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85800" y="1276350"/>
            <a:ext cx="678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0000FF"/>
                </a:solidFill>
                <a:latin typeface="Calibri" pitchFamily="34" charset="0"/>
              </a:rPr>
              <a:t>b. Sao chép hình</a:t>
            </a:r>
            <a:endParaRPr lang="en-US" altLang="en-US" sz="2400" i="1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/>
          <a:srcRect l="6190" t="2508" r="2192" b="17241"/>
          <a:stretch>
            <a:fillRect/>
          </a:stretch>
        </p:blipFill>
        <p:spPr bwMode="auto">
          <a:xfrm>
            <a:off x="3048000" y="1507182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6-Point Star 26"/>
          <p:cNvSpPr/>
          <p:nvPr/>
        </p:nvSpPr>
        <p:spPr>
          <a:xfrm>
            <a:off x="495300" y="2305050"/>
            <a:ext cx="1600200" cy="1143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smtClean="0">
                <a:solidFill>
                  <a:srgbClr val="FFFF00"/>
                </a:solidFill>
              </a:rPr>
              <a:t>???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990600" y="4189393"/>
            <a:ext cx="71628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Đọc SGK và hãy nêu các </a:t>
            </a:r>
            <a:r>
              <a:rPr lang="en-US" altLang="en-US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bước sao </a:t>
            </a:r>
            <a:r>
              <a:rPr lang="en-US" alt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chép hình?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81000" y="141095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BÀI </a:t>
            </a:r>
            <a:r>
              <a:rPr lang="en-US" altLang="en-US" sz="2800" b="1" smtClean="0">
                <a:solidFill>
                  <a:srgbClr val="FF0000"/>
                </a:solidFill>
                <a:latin typeface="Calibri" pitchFamily="34" charset="0"/>
              </a:rPr>
              <a:t>5. SAO CHÉP, DI CHUYỂN CHI TIẾT TRANH VẼ (T1</a:t>
            </a: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78&quot;/&gt;&lt;/object&gt;&lt;object type=&quot;3&quot; unique_id=&quot;10007&quot;&gt;&lt;property id=&quot;20148&quot; value=&quot;5&quot;/&gt;&lt;property id=&quot;20300&quot; value=&quot;Slide 4&quot;/&gt;&lt;property id=&quot;20307&quot; value=&quot;312&quot;/&gt;&lt;/object&gt;&lt;object type=&quot;3&quot; unique_id=&quot;10008&quot;&gt;&lt;property id=&quot;20148&quot; value=&quot;5&quot;/&gt;&lt;property id=&quot;20300&quot; value=&quot;Slide 5&quot;/&gt;&lt;property id=&quot;20307&quot; value=&quot;307&quot;/&gt;&lt;/object&gt;&lt;object type=&quot;3&quot; unique_id=&quot;10009&quot;&gt;&lt;property id=&quot;20148&quot; value=&quot;5&quot;/&gt;&lt;property id=&quot;20300&quot; value=&quot;Slide 6&quot;/&gt;&lt;property id=&quot;20307&quot; value=&quot;296&quot;/&gt;&lt;/object&gt;&lt;object type=&quot;3&quot; unique_id=&quot;10010&quot;&gt;&lt;property id=&quot;20148&quot; value=&quot;5&quot;/&gt;&lt;property id=&quot;20300&quot; value=&quot;Slide 7&quot;/&gt;&lt;property id=&quot;20307&quot; value=&quot;326&quot;/&gt;&lt;/object&gt;&lt;object type=&quot;3&quot; unique_id=&quot;10011&quot;&gt;&lt;property id=&quot;20148&quot; value=&quot;5&quot;/&gt;&lt;property id=&quot;20300&quot; value=&quot;Slide 8&quot;/&gt;&lt;property id=&quot;20307&quot; value=&quot;342&quot;/&gt;&lt;/object&gt;&lt;object type=&quot;3&quot; unique_id=&quot;10012&quot;&gt;&lt;property id=&quot;20148&quot; value=&quot;5&quot;/&gt;&lt;property id=&quot;20300&quot; value=&quot;Slide 9&quot;/&gt;&lt;property id=&quot;20307&quot; value=&quot;341&quot;/&gt;&lt;/object&gt;&lt;object type=&quot;3&quot; unique_id=&quot;10013&quot;&gt;&lt;property id=&quot;20148&quot; value=&quot;5&quot;/&gt;&lt;property id=&quot;20300&quot; value=&quot;Slide 10&quot;/&gt;&lt;property id=&quot;20307&quot; value=&quot;318&quot;/&gt;&lt;/object&gt;&lt;object type=&quot;3&quot; unique_id=&quot;10014&quot;&gt;&lt;property id=&quot;20148&quot; value=&quot;5&quot;/&gt;&lt;property id=&quot;20300&quot; value=&quot;Slide 11&quot;/&gt;&lt;property id=&quot;20307&quot; value=&quot;329&quot;/&gt;&lt;/object&gt;&lt;object type=&quot;3&quot; unique_id=&quot;10015&quot;&gt;&lt;property id=&quot;20148&quot; value=&quot;5&quot;/&gt;&lt;property id=&quot;20300&quot; value=&quot;Slide 12&quot;/&gt;&lt;property id=&quot;20307&quot; value=&quot;330&quot;/&gt;&lt;/object&gt;&lt;object type=&quot;3&quot; unique_id=&quot;10016&quot;&gt;&lt;property id=&quot;20148&quot; value=&quot;5&quot;/&gt;&lt;property id=&quot;20300&quot; value=&quot;Slide 13&quot;/&gt;&lt;property id=&quot;20307&quot; value=&quot;325&quot;/&gt;&lt;/object&gt;&lt;object type=&quot;3&quot; unique_id=&quot;10017&quot;&gt;&lt;property id=&quot;20148&quot; value=&quot;5&quot;/&gt;&lt;property id=&quot;20300&quot; value=&quot;Slide 14&quot;/&gt;&lt;property id=&quot;20307&quot; value=&quot;324&quot;/&gt;&lt;/object&gt;&lt;object type=&quot;3&quot; unique_id=&quot;10018&quot;&gt;&lt;property id=&quot;20148&quot; value=&quot;5&quot;/&gt;&lt;property id=&quot;20300&quot; value=&quot;Slide 15&quot;/&gt;&lt;property id=&quot;20307&quot; value=&quot;340&quot;/&gt;&lt;/object&gt;&lt;object type=&quot;3&quot; unique_id=&quot;10019&quot;&gt;&lt;property id=&quot;20148&quot; value=&quot;5&quot;/&gt;&lt;property id=&quot;20300&quot; value=&quot;Slide 16&quot;/&gt;&lt;property id=&quot;20307&quot; value=&quot;321&quot;/&gt;&lt;/object&gt;&lt;object type=&quot;3&quot; unique_id=&quot;10020&quot;&gt;&lt;property id=&quot;20148&quot; value=&quot;5&quot;/&gt;&lt;property id=&quot;20300&quot; value=&quot;Slide 17&quot;/&gt;&lt;property id=&quot;20307&quot; value=&quot;336&quot;/&gt;&lt;/object&gt;&lt;object type=&quot;3&quot; unique_id=&quot;10021&quot;&gt;&lt;property id=&quot;20148&quot; value=&quot;5&quot;/&gt;&lt;property id=&quot;20300&quot; value=&quot;Slide 18&quot;/&gt;&lt;property id=&quot;20307&quot; value=&quot;337&quot;/&gt;&lt;/object&gt;&lt;object type=&quot;3&quot; unique_id=&quot;10022&quot;&gt;&lt;property id=&quot;20148&quot; value=&quot;5&quot;/&gt;&lt;property id=&quot;20300&quot; value=&quot;Slide 19&quot;/&gt;&lt;property id=&quot;20307&quot; value=&quot;339&quot;/&gt;&lt;/object&gt;&lt;object type=&quot;3&quot; unique_id=&quot;10023&quot;&gt;&lt;property id=&quot;20148&quot; value=&quot;5&quot;/&gt;&lt;property id=&quot;20300&quot; value=&quot;Slide 20&quot;/&gt;&lt;property id=&quot;20307&quot; value=&quot;338&quot;/&gt;&lt;/object&gt;&lt;object type=&quot;3&quot; unique_id=&quot;10024&quot;&gt;&lt;property id=&quot;20148&quot; value=&quot;5&quot;/&gt;&lt;property id=&quot;20300&quot; value=&quot;Slide 21&quot;/&gt;&lt;property id=&quot;20307&quot; value=&quot;31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6769</TotalTime>
  <Words>805</Words>
  <Application>Microsoft Office PowerPoint</Application>
  <PresentationFormat>On-screen Show (16:9)</PresentationFormat>
  <Paragraphs>92</Paragraphs>
  <Slides>21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andongnhi.violet.vn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TS Computer</cp:lastModifiedBy>
  <cp:revision>413</cp:revision>
  <dcterms:created xsi:type="dcterms:W3CDTF">2017-08-25T12:22:43Z</dcterms:created>
  <dcterms:modified xsi:type="dcterms:W3CDTF">2021-12-19T12:37:26Z</dcterms:modified>
</cp:coreProperties>
</file>