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673" r:id="rId2"/>
    <p:sldMasterId id="2147483712" r:id="rId3"/>
  </p:sldMasterIdLst>
  <p:notesMasterIdLst>
    <p:notesMasterId r:id="rId18"/>
  </p:notesMasterIdLst>
  <p:handoutMasterIdLst>
    <p:handoutMasterId r:id="rId19"/>
  </p:handoutMasterIdLst>
  <p:sldIdLst>
    <p:sldId id="333" r:id="rId4"/>
    <p:sldId id="261" r:id="rId5"/>
    <p:sldId id="325" r:id="rId6"/>
    <p:sldId id="321" r:id="rId7"/>
    <p:sldId id="326" r:id="rId8"/>
    <p:sldId id="287" r:id="rId9"/>
    <p:sldId id="327" r:id="rId10"/>
    <p:sldId id="328" r:id="rId11"/>
    <p:sldId id="329" r:id="rId12"/>
    <p:sldId id="320" r:id="rId13"/>
    <p:sldId id="312" r:id="rId14"/>
    <p:sldId id="330" r:id="rId15"/>
    <p:sldId id="290" r:id="rId16"/>
    <p:sldId id="285" r:id="rId17"/>
  </p:sldIdLst>
  <p:sldSz cx="9144000" cy="5143500" type="screen16x9"/>
  <p:notesSz cx="9926638" cy="6797675"/>
  <p:embeddedFontLst>
    <p:embeddedFont>
      <p:font typeface="微软雅黑" pitchFamily="34" charset="-122"/>
      <p:regular r:id="rId20"/>
      <p:bold r:id="rId21"/>
    </p:embeddedFont>
    <p:embeddedFont>
      <p:font typeface="Tahoma" pitchFamily="34" charset="0"/>
      <p:regular r:id="rId22"/>
      <p:bold r:id="rId23"/>
    </p:embeddedFont>
    <p:embeddedFont>
      <p:font typeface="Candara" pitchFamily="34" charset="0"/>
      <p:regular r:id="rId24"/>
      <p:bold r:id="rId25"/>
      <p:italic r:id="rId26"/>
      <p:boldItalic r:id="rId27"/>
    </p:embeddedFont>
    <p:embeddedFont>
      <p:font typeface="等线" charset="-122"/>
      <p:regular r:id="rId28"/>
      <p:bold r:id="rId29"/>
    </p:embeddedFont>
    <p:embeddedFont>
      <p:font typeface="Calibri Light" charset="0"/>
      <p:regular r:id="rId30"/>
      <p:italic r:id="rId31"/>
    </p:embeddedFont>
    <p:embeddedFont>
      <p:font typeface="Calibri" pitchFamily="34" charset="0"/>
      <p:regular r:id="rId32"/>
      <p:bold r:id="rId33"/>
      <p:italic r:id="rId34"/>
      <p:boldItalic r:id="rId35"/>
    </p:embeddedFont>
    <p:embeddedFont>
      <p:font typeface="等线 Light" charset="-122"/>
      <p:regular r:id="rId36"/>
    </p:embeddedFont>
    <p:embeddedFont>
      <p:font typeface=".VnTime" pitchFamily="34" charset="0"/>
      <p:regular r:id="rId37"/>
      <p:bold r:id="rId38"/>
      <p:italic r:id="rId39"/>
      <p:boldItalic r:id="rId40"/>
    </p:embeddedFont>
  </p:embeddedFontLst>
  <p:custDataLst>
    <p:tags r:id="rId41"/>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E94744"/>
    <a:srgbClr val="EF9322"/>
    <a:srgbClr val="FDE03B"/>
    <a:srgbClr val="4AC0DC"/>
    <a:srgbClr val="F17445"/>
    <a:srgbClr val="009288"/>
    <a:srgbClr val="F58746"/>
    <a:srgbClr val="5FB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2220" autoAdjust="0"/>
  </p:normalViewPr>
  <p:slideViewPr>
    <p:cSldViewPr snapToGrid="0">
      <p:cViewPr varScale="1">
        <p:scale>
          <a:sx n="90" d="100"/>
          <a:sy n="90" d="100"/>
        </p:scale>
        <p:origin x="-67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BE1D69BC-0303-4CF2-ABED-083EFD319AA9}" type="datetimeFigureOut">
              <a:rPr lang="en-US" smtClean="0"/>
              <a:t>2/20/2022</a:t>
            </a:fld>
            <a:endParaRPr lang="en-US"/>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6A615EE9-C58F-4BD0-B483-92D3CCACA338}" type="slidenum">
              <a:rPr lang="en-US" smtClean="0"/>
              <a:t>‹#›</a:t>
            </a:fld>
            <a:endParaRPr lang="en-US"/>
          </a:p>
        </p:txBody>
      </p:sp>
    </p:spTree>
    <p:extLst>
      <p:ext uri="{BB962C8B-B14F-4D97-AF65-F5344CB8AC3E}">
        <p14:creationId xmlns:p14="http://schemas.microsoft.com/office/powerpoint/2010/main" val="306986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pPr/>
              <a:t>2022/2/20</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pPr/>
              <a:t>‹#›</a:t>
            </a:fld>
            <a:endParaRPr lang="zh-CN" altLang="en-US"/>
          </a:p>
        </p:txBody>
      </p:sp>
    </p:spTree>
    <p:extLst>
      <p:ext uri="{BB962C8B-B14F-4D97-AF65-F5344CB8AC3E}">
        <p14:creationId xmlns:p14="http://schemas.microsoft.com/office/powerpoint/2010/main" val="8550847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7163" y="509588"/>
            <a:ext cx="4532312" cy="25495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91112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TẮT</a:t>
            </a:r>
            <a:r>
              <a:rPr lang="en-US" baseline="0" dirty="0" smtClean="0"/>
              <a:t> HẾT MÀN HÌNH MÁY HỌC SINH ĐỂ HỌC SINH TẬP TRUNG LÊN BẢNG</a:t>
            </a:r>
          </a:p>
          <a:p>
            <a:r>
              <a:rPr lang="en-US" baseline="0" dirty="0" smtClean="0"/>
              <a:t>HD </a:t>
            </a:r>
            <a:r>
              <a:rPr lang="en-US" baseline="0" dirty="0" err="1" smtClean="0"/>
              <a:t>Chơi</a:t>
            </a:r>
            <a:r>
              <a:rPr lang="en-US" baseline="0" dirty="0" smtClean="0"/>
              <a:t>:  </a:t>
            </a:r>
            <a:r>
              <a:rPr lang="en-US" baseline="0" dirty="0" err="1" smtClean="0"/>
              <a:t>Mỗi</a:t>
            </a:r>
            <a:r>
              <a:rPr lang="en-US" baseline="0" dirty="0" smtClean="0"/>
              <a:t> con </a:t>
            </a:r>
            <a:r>
              <a:rPr lang="en-US" baseline="0" dirty="0" err="1" smtClean="0"/>
              <a:t>ong</a:t>
            </a:r>
            <a:r>
              <a:rPr lang="en-US" baseline="0" dirty="0" smtClean="0"/>
              <a:t> </a:t>
            </a:r>
            <a:r>
              <a:rPr lang="en-US" baseline="0" dirty="0" err="1" smtClean="0"/>
              <a:t>sẽ</a:t>
            </a:r>
            <a:r>
              <a:rPr lang="en-US" baseline="0" dirty="0" smtClean="0"/>
              <a:t> </a:t>
            </a:r>
            <a:r>
              <a:rPr lang="en-US" baseline="0" dirty="0" err="1" smtClean="0"/>
              <a:t>mang</a:t>
            </a:r>
            <a:r>
              <a:rPr lang="en-US" baseline="0" dirty="0" smtClean="0"/>
              <a:t> 2 </a:t>
            </a:r>
            <a:r>
              <a:rPr lang="en-US" baseline="0" dirty="0" err="1" smtClean="0"/>
              <a:t>kiểu</a:t>
            </a:r>
            <a:r>
              <a:rPr lang="en-US" baseline="0" dirty="0" smtClean="0"/>
              <a:t> </a:t>
            </a:r>
            <a:r>
              <a:rPr lang="en-US" baseline="0" dirty="0" err="1" smtClean="0"/>
              <a:t>gõ</a:t>
            </a:r>
            <a:r>
              <a:rPr lang="en-US" baseline="0" dirty="0" smtClean="0"/>
              <a:t> </a:t>
            </a:r>
            <a:r>
              <a:rPr lang="en-US" baseline="0" dirty="0" err="1" smtClean="0"/>
              <a:t>TeLex</a:t>
            </a:r>
            <a:r>
              <a:rPr lang="en-US" baseline="0" dirty="0" smtClean="0"/>
              <a:t> </a:t>
            </a:r>
            <a:r>
              <a:rPr lang="en-US" baseline="0" dirty="0" err="1" smtClean="0"/>
              <a:t>và</a:t>
            </a:r>
            <a:r>
              <a:rPr lang="en-US" baseline="0" dirty="0" smtClean="0"/>
              <a:t> </a:t>
            </a:r>
            <a:r>
              <a:rPr lang="en-US" baseline="0" dirty="0" err="1" smtClean="0"/>
              <a:t>Vni</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chọn</a:t>
            </a:r>
            <a:r>
              <a:rPr lang="en-US" baseline="0" dirty="0" smtClean="0"/>
              <a:t> con </a:t>
            </a:r>
            <a:r>
              <a:rPr lang="en-US" baseline="0" dirty="0" err="1" smtClean="0"/>
              <a:t>ong</a:t>
            </a:r>
            <a:r>
              <a:rPr lang="en-US" baseline="0" dirty="0" smtClean="0"/>
              <a:t> </a:t>
            </a:r>
            <a:r>
              <a:rPr lang="en-US" baseline="0" dirty="0" err="1" smtClean="0"/>
              <a:t>thích</a:t>
            </a:r>
            <a:r>
              <a:rPr lang="en-US" baseline="0" dirty="0" smtClean="0"/>
              <a:t> </a:t>
            </a:r>
            <a:r>
              <a:rPr lang="en-US" baseline="0" dirty="0" err="1" smtClean="0"/>
              <a:t>hợp</a:t>
            </a:r>
            <a:r>
              <a:rPr lang="en-US" baseline="0" dirty="0" smtClean="0"/>
              <a:t> </a:t>
            </a:r>
            <a:r>
              <a:rPr lang="en-US" baseline="0" dirty="0" err="1" smtClean="0"/>
              <a:t>để</a:t>
            </a:r>
            <a:r>
              <a:rPr lang="en-US" baseline="0" dirty="0" smtClean="0"/>
              <a:t> </a:t>
            </a:r>
            <a:r>
              <a:rPr lang="en-US" baseline="0" dirty="0" err="1" smtClean="0"/>
              <a:t>gõ</a:t>
            </a:r>
            <a:r>
              <a:rPr lang="en-US" baseline="0" dirty="0" smtClean="0"/>
              <a:t> </a:t>
            </a:r>
            <a:r>
              <a:rPr lang="en-US" baseline="0" dirty="0" err="1" smtClean="0"/>
              <a:t>các</a:t>
            </a:r>
            <a:r>
              <a:rPr lang="en-US" baseline="0" dirty="0" smtClean="0"/>
              <a:t> </a:t>
            </a:r>
            <a:r>
              <a:rPr lang="en-US" baseline="0" dirty="0" err="1" smtClean="0"/>
              <a:t>dấu</a:t>
            </a:r>
            <a:r>
              <a:rPr lang="en-US" baseline="0" dirty="0" smtClean="0"/>
              <a:t> </a:t>
            </a:r>
            <a:r>
              <a:rPr lang="en-US" baseline="0" dirty="0" err="1" smtClean="0"/>
              <a:t>trên</a:t>
            </a:r>
            <a:r>
              <a:rPr lang="en-US" baseline="0" smtClean="0"/>
              <a:t>.</a:t>
            </a:r>
            <a:endParaRPr lang="en-US" dirty="0"/>
          </a:p>
        </p:txBody>
      </p:sp>
      <p:sp>
        <p:nvSpPr>
          <p:cNvPr id="4" name="Slide Number Placeholder 3"/>
          <p:cNvSpPr>
            <a:spLocks noGrp="1"/>
          </p:cNvSpPr>
          <p:nvPr>
            <p:ph type="sldNum" sz="quarter" idx="10"/>
          </p:nvPr>
        </p:nvSpPr>
        <p:spPr/>
        <p:txBody>
          <a:bodyPr/>
          <a:lstStyle/>
          <a:p>
            <a:fld id="{B549277F-8A7F-4040-897D-9158C8906AA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7163" y="509588"/>
            <a:ext cx="4532312" cy="25495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91112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7163" y="509588"/>
            <a:ext cx="4532312" cy="25495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91112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BF2FF-AB26-42B1-B18B-19F5B70C603D}" type="slidenum">
              <a:rPr lang="zh-CN" altLang="en-US" smtClean="0"/>
              <a:pPr/>
              <a:t>13</a:t>
            </a:fld>
            <a:endParaRPr lang="zh-CN" altLang="en-US"/>
          </a:p>
        </p:txBody>
      </p:sp>
    </p:spTree>
    <p:extLst>
      <p:ext uri="{BB962C8B-B14F-4D97-AF65-F5344CB8AC3E}">
        <p14:creationId xmlns:p14="http://schemas.microsoft.com/office/powerpoint/2010/main" val="347579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145076850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62154345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164462723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6118500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2"/>
            <a:ext cx="9144000" cy="514075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000" t="58447"/>
          <a:stretch/>
        </p:blipFill>
        <p:spPr>
          <a:xfrm flipH="1">
            <a:off x="4238172" y="-1"/>
            <a:ext cx="4905828" cy="1136469"/>
          </a:xfrm>
          <a:prstGeom prst="rect">
            <a:avLst/>
          </a:prstGeom>
        </p:spPr>
      </p:pic>
      <p:sp>
        <p:nvSpPr>
          <p:cNvPr id="7" name="矩形 3"/>
          <p:cNvSpPr>
            <a:spLocks noChangeArrowheads="1"/>
          </p:cNvSpPr>
          <p:nvPr userDrawn="1"/>
        </p:nvSpPr>
        <p:spPr bwMode="auto">
          <a:xfrm>
            <a:off x="1187624" y="612722"/>
            <a:ext cx="1763948"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r>
              <a:rPr lang="en-US" altLang="zh-CN" sz="1050" b="0" smtClean="0">
                <a:solidFill>
                  <a:schemeClr val="tx1">
                    <a:lumMod val="85000"/>
                    <a:lumOff val="15000"/>
                  </a:schemeClr>
                </a:solidFill>
                <a:latin typeface="微软雅黑" pitchFamily="34" charset="-122"/>
                <a:ea typeface="微软雅黑" pitchFamily="34" charset="-122"/>
                <a:sym typeface="Arial" pitchFamily="34" charset="0"/>
              </a:rPr>
              <a:t>Click here to text content</a:t>
            </a:r>
            <a:endParaRPr lang="zh-CN" altLang="en-US" sz="1050" b="0">
              <a:solidFill>
                <a:schemeClr val="tx1">
                  <a:lumMod val="85000"/>
                  <a:lumOff val="15000"/>
                </a:schemeClr>
              </a:solidFill>
              <a:latin typeface="微软雅黑" pitchFamily="34" charset="-122"/>
              <a:ea typeface="微软雅黑" pitchFamily="34" charset="-122"/>
              <a:sym typeface="Arial" pitchFamily="34" charset="0"/>
            </a:endParaRPr>
          </a:p>
        </p:txBody>
      </p:sp>
      <p:grpSp>
        <p:nvGrpSpPr>
          <p:cNvPr id="9" name="组合 8"/>
          <p:cNvGrpSpPr/>
          <p:nvPr userDrawn="1"/>
        </p:nvGrpSpPr>
        <p:grpSpPr>
          <a:xfrm>
            <a:off x="330448" y="254794"/>
            <a:ext cx="749053" cy="566539"/>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0" name="六边形 9"/>
            <p:cNvSpPr/>
            <p:nvPr/>
          </p:nvSpPr>
          <p:spPr>
            <a:xfrm>
              <a:off x="304799" y="673099"/>
              <a:ext cx="4000501" cy="4000500"/>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1" name="六边形 10"/>
            <p:cNvSpPr/>
            <p:nvPr/>
          </p:nvSpPr>
          <p:spPr>
            <a:xfrm>
              <a:off x="538199" y="906497"/>
              <a:ext cx="3533713" cy="353370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 name="TextBox 1"/>
          <p:cNvSpPr txBox="1"/>
          <p:nvPr userDrawn="1"/>
        </p:nvSpPr>
        <p:spPr>
          <a:xfrm>
            <a:off x="1187625" y="270307"/>
            <a:ext cx="3216269" cy="346253"/>
          </a:xfrm>
          <a:prstGeom prst="rect">
            <a:avLst/>
          </a:prstGeom>
          <a:noFill/>
          <a:ln>
            <a:noFill/>
          </a:ln>
        </p:spPr>
        <p:txBody>
          <a:bodyPr vert="horz" wrap="none" lIns="68582" tIns="34292" rIns="68582" bIns="34292" rtlCol="0" anchor="ctr">
            <a:spAutoFit/>
          </a:bodyPr>
          <a:lstStyle>
            <a:lvl1pPr lvl="0">
              <a:lnSpc>
                <a:spcPct val="90000"/>
              </a:lnSpc>
              <a:spcBef>
                <a:spcPct val="0"/>
              </a:spcBef>
              <a:buNone/>
              <a:defRPr sz="2000" b="0">
                <a:solidFill>
                  <a:schemeClr val="tx1">
                    <a:lumMod val="85000"/>
                    <a:lumOff val="15000"/>
                  </a:schemeClr>
                </a:solidFill>
                <a:latin typeface="微软雅黑" pitchFamily="34" charset="-122"/>
                <a:ea typeface="微软雅黑" panose="020B0503020204020204" pitchFamily="34" charset="-122"/>
              </a:defRPr>
            </a:lvl1pPr>
          </a:lstStyle>
          <a:p>
            <a:pPr lvl="0"/>
            <a:r>
              <a:rPr lang="zh-CN" altLang="en-US" sz="2000" smtClean="0"/>
              <a:t>单击此处添加文字标题内容</a:t>
            </a:r>
            <a:endParaRPr lang="zh-CN" altLang="en-US" sz="2000"/>
          </a:p>
        </p:txBody>
      </p:sp>
    </p:spTree>
    <p:extLst>
      <p:ext uri="{BB962C8B-B14F-4D97-AF65-F5344CB8AC3E}">
        <p14:creationId xmlns:p14="http://schemas.microsoft.com/office/powerpoint/2010/main" val="5087777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2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7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00" fill="hold"/>
                                            <p:tgtEl>
                                              <p:spTgt spid="9"/>
                                            </p:tgtEl>
                                            <p:attrNameLst>
                                              <p:attrName>ppt_x</p:attrName>
                                            </p:attrNameLst>
                                          </p:cBhvr>
                                          <p:tavLst>
                                            <p:tav tm="0">
                                              <p:val>
                                                <p:strVal val="0-#ppt_w/2"/>
                                              </p:val>
                                            </p:tav>
                                            <p:tav tm="100000">
                                              <p:val>
                                                <p:strVal val="#ppt_x"/>
                                              </p:val>
                                            </p:tav>
                                          </p:tavLst>
                                        </p:anim>
                                        <p:anim calcmode="lin" valueType="num">
                                          <p:cBhvr additive="base">
                                            <p:cTn id="8" dur="12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7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05115579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57853832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12177951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372158913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86206568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81436143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1649305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4204679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406309646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81078518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78882217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335817880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5" name="组合 4"/>
          <p:cNvGrpSpPr/>
          <p:nvPr userDrawn="1"/>
        </p:nvGrpSpPr>
        <p:grpSpPr>
          <a:xfrm>
            <a:off x="0" y="0"/>
            <a:ext cx="9144000" cy="5143500"/>
            <a:chOff x="0" y="0"/>
            <a:chExt cx="9144000" cy="51435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9907"/>
              <a:ext cx="9143244" cy="1633593"/>
            </a:xfrm>
            <a:prstGeom prst="rect">
              <a:avLst/>
            </a:prstGeom>
          </p:spPr>
        </p:pic>
      </p:grpSp>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2133664" cy="1218814"/>
          </a:xfrm>
          <a:prstGeom prst="rect">
            <a:avLst/>
          </a:prstGeom>
        </p:spPr>
      </p:pic>
      <p:sp>
        <p:nvSpPr>
          <p:cNvPr id="7" name="文本框 6"/>
          <p:cNvSpPr txBox="1"/>
          <p:nvPr userDrawn="1"/>
        </p:nvSpPr>
        <p:spPr>
          <a:xfrm>
            <a:off x="1219288" y="209612"/>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userDrawn="1"/>
        </p:nvSpPr>
        <p:spPr>
          <a:xfrm>
            <a:off x="1" y="732832"/>
            <a:ext cx="9143999" cy="419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Tree>
    <p:extLst>
      <p:ext uri="{BB962C8B-B14F-4D97-AF65-F5344CB8AC3E}">
        <p14:creationId xmlns:p14="http://schemas.microsoft.com/office/powerpoint/2010/main" val="231128403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25658"/>
            <a:ext cx="257539"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317293"/>
            <a:ext cx="198086"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2"/>
            <a:ext cx="8976754"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4918299"/>
            <a:ext cx="8605580"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263550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42837856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FFF5A-79EA-4B61-A2E3-443713E82035}" type="slidenum">
              <a:rPr lang="zh-CN" altLang="en-US" smtClean="0"/>
              <a:pPr/>
              <a:t>‹#›</a:t>
            </a:fld>
            <a:endParaRPr lang="zh-CN" alt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69148282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52254982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411989991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27879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309853924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449DFC4-FDED-4B41-982D-8052FC63661B}" type="datetimeFigureOut">
              <a:rPr lang="zh-CN" altLang="en-US" smtClean="0"/>
              <a:pPr/>
              <a:t>2022/2/20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07182255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3782831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4" r:id="rId12"/>
    <p:sldLayoutId id="2147483655" r:id="rId13"/>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2022/2/20</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8823790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2449DFC4-FDED-4B41-982D-8052FC63661B}" type="datetimeFigureOut">
              <a:rPr lang="zh-CN" altLang="en-US" smtClean="0"/>
              <a:pPr/>
              <a:t>2022/2/20</a:t>
            </a:fld>
            <a:endParaRPr lang="zh-CN" alt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C65FFF5A-79EA-4B61-A2E3-443713E82035}" type="slidenum">
              <a:rPr lang="zh-CN" altLang="en-US" smtClean="0"/>
              <a:pPr/>
              <a:t>‹#›</a:t>
            </a:fld>
            <a:endParaRPr lang="zh-CN" alt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20.gif"/><Relationship Id="rId4" Type="http://schemas.openxmlformats.org/officeDocument/2006/relationships/image" Target="../media/image19.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L3-Sa%20Pa+.docx"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0.gif"/><Relationship Id="rId3" Type="http://schemas.openxmlformats.org/officeDocument/2006/relationships/image" Target="../media/image22.gif"/><Relationship Id="rId7" Type="http://schemas.microsoft.com/office/2007/relationships/hdphoto" Target="../media/hdphoto1.wdp"/><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gif"/><Relationship Id="rId10" Type="http://schemas.microsoft.com/office/2007/relationships/hdphoto" Target="../media/hdphoto2.wdp"/><Relationship Id="rId4" Type="http://schemas.openxmlformats.org/officeDocument/2006/relationships/image" Target="../media/image23.gif"/><Relationship Id="rId9" Type="http://schemas.openxmlformats.org/officeDocument/2006/relationships/image" Target="../media/image27.png"/><Relationship Id="rId14" Type="http://schemas.openxmlformats.org/officeDocument/2006/relationships/image" Target="../media/image31.gif"/></Relationships>
</file>

<file path=ppt/slides/_rels/slide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WordArt 4"/>
          <p:cNvSpPr>
            <a:spLocks noChangeArrowheads="1" noChangeShapeType="1" noTextEdit="1"/>
          </p:cNvSpPr>
          <p:nvPr/>
        </p:nvSpPr>
        <p:spPr bwMode="auto">
          <a:xfrm>
            <a:off x="1103168" y="1943100"/>
            <a:ext cx="7115446" cy="506016"/>
          </a:xfrm>
          <a:prstGeom prst="rect">
            <a:avLst/>
          </a:prstGeom>
        </p:spPr>
        <p:txBody>
          <a:bodyPr wrap="none" fromWordArt="1">
            <a:prstTxWarp prst="textPlain">
              <a:avLst>
                <a:gd name="adj" fmla="val 50000"/>
              </a:avLst>
            </a:prstTxWarp>
          </a:bodyPr>
          <a:lstStyle/>
          <a:p>
            <a:pPr lvl="0" algn="ctr" eaLnBrk="0" fontAlgn="base" hangingPunct="0">
              <a:spcBef>
                <a:spcPct val="0"/>
              </a:spcBef>
              <a:spcAft>
                <a:spcPct val="0"/>
              </a:spcAft>
              <a:defRPr/>
            </a:pPr>
            <a:r>
              <a:rPr lang="en-US" sz="2400" b="1" kern="10">
                <a:ln w="6350">
                  <a:noFill/>
                  <a:prstDash val="solid"/>
                </a:ln>
                <a:solidFill>
                  <a:srgbClr val="FF0000"/>
                </a:solidFill>
                <a:latin typeface="Times New Roman" panose="02020603050405020304" pitchFamily="18" charset="0"/>
                <a:cs typeface="Times New Roman" panose="02020603050405020304" pitchFamily="18" charset="0"/>
              </a:rPr>
              <a:t>HƯỚNG DẪN HỌC TIN HỌC</a:t>
            </a:r>
            <a:endParaRPr lang="en-US" sz="2400" b="1" kern="10" dirty="0">
              <a:ln w="6350">
                <a:noFill/>
                <a:prstDash val="solid"/>
              </a:ln>
              <a:solidFill>
                <a:srgbClr val="FF0000"/>
              </a:solidFill>
              <a:latin typeface="Times New Roman" panose="02020603050405020304" pitchFamily="18" charset="0"/>
              <a:cs typeface="Times New Roman" panose="02020603050405020304" pitchFamily="18" charset="0"/>
            </a:endParaRPr>
          </a:p>
        </p:txBody>
      </p:sp>
      <p:graphicFrame>
        <p:nvGraphicFramePr>
          <p:cNvPr id="31750" name="Object 1"/>
          <p:cNvGraphicFramePr>
            <a:graphicFrameLocks noChangeAspect="1"/>
          </p:cNvGraphicFramePr>
          <p:nvPr>
            <p:extLst>
              <p:ext uri="{D42A27DB-BD31-4B8C-83A1-F6EECF244321}">
                <p14:modId xmlns:p14="http://schemas.microsoft.com/office/powerpoint/2010/main" val="2620108475"/>
              </p:ext>
            </p:extLst>
          </p:nvPr>
        </p:nvGraphicFramePr>
        <p:xfrm>
          <a:off x="3948683" y="787990"/>
          <a:ext cx="1390650" cy="927944"/>
        </p:xfrm>
        <a:graphic>
          <a:graphicData uri="http://schemas.openxmlformats.org/presentationml/2006/ole">
            <mc:AlternateContent xmlns:mc="http://schemas.openxmlformats.org/markup-compatibility/2006">
              <mc:Choice xmlns:v="urn:schemas-microsoft-com:vml" Requires="v">
                <p:oleObj spid="_x0000_s1026" name="Picture" r:id="rId3" imgW="2162556" imgH="1927860" progId="Word.Picture.8">
                  <p:embed/>
                </p:oleObj>
              </mc:Choice>
              <mc:Fallback>
                <p:oleObj name="Picture" r:id="rId3" imgW="2162556" imgH="1927860" progId="Word.Picture.8">
                  <p:embed/>
                  <p:pic>
                    <p:nvPicPr>
                      <p:cNvPr id="0" name=""/>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948683" y="787990"/>
                        <a:ext cx="1390650" cy="927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WordArt 16"/>
          <p:cNvSpPr>
            <a:spLocks noChangeArrowheads="1" noChangeShapeType="1" noTextEdit="1"/>
          </p:cNvSpPr>
          <p:nvPr/>
        </p:nvSpPr>
        <p:spPr bwMode="auto">
          <a:xfrm flipV="1">
            <a:off x="1142976" y="4677985"/>
            <a:ext cx="116656" cy="34289"/>
          </a:xfrm>
          <a:prstGeom prst="rect">
            <a:avLst/>
          </a:prstGeom>
          <a:noFill/>
          <a:ln>
            <a:noFill/>
          </a:ln>
        </p:spPr>
        <p:txBody>
          <a:bodyPr wrap="none" fromWordArt="1">
            <a:prstTxWarp prst="textPlain">
              <a:avLst>
                <a:gd name="adj" fmla="val 4965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0" cap="none" spc="0" normalizeH="0" baseline="0" noProof="0" dirty="0" err="1">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Giáo</a:t>
            </a:r>
            <a:r>
              <a:rPr kumimoji="0" lang="en-US" sz="3600" b="0" i="1" u="none" strike="noStrike" kern="10" cap="none" spc="0" normalizeH="0" baseline="0" noProof="0" dirty="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0" cap="none" spc="0" normalizeH="0" baseline="0" noProof="0" dirty="0" err="1">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viên</a:t>
            </a:r>
            <a:r>
              <a:rPr kumimoji="0" lang="en-US" sz="3600" b="0" i="1" u="none" strike="noStrike" kern="10" cap="none" spc="0" normalizeH="0" baseline="0" noProof="0" dirty="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0" cap="none" spc="0" normalizeH="0" baseline="0" noProof="0" dirty="0" err="1" smtClean="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Nguyễn</a:t>
            </a:r>
            <a:r>
              <a:rPr kumimoji="0" lang="en-US" sz="3600" b="0" i="1" u="none" strike="noStrike" kern="10" cap="none" spc="0" normalizeH="0" noProof="0" dirty="0" smtClean="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0" cap="none" spc="0" normalizeH="0" noProof="0" dirty="0" err="1" smtClean="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Thị</a:t>
            </a:r>
            <a:r>
              <a:rPr kumimoji="0" lang="en-US" sz="3600" b="0" i="1" u="none" strike="noStrike" kern="10" cap="none" spc="0" normalizeH="0" noProof="0" dirty="0" smtClean="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0" cap="none" spc="0" normalizeH="0" noProof="0" dirty="0" err="1" smtClean="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rPr>
              <a:t>Tuyết</a:t>
            </a:r>
            <a:endParaRPr kumimoji="0" lang="en-US" sz="3600" b="0" i="1" u="none" strike="noStrike" kern="10" cap="none" spc="0" normalizeH="0" baseline="0" noProof="0" dirty="0">
              <a:ln w="9525">
                <a:solidFill>
                  <a:srgbClr val="0033CC"/>
                </a:solidFill>
                <a:round/>
                <a:headEnd/>
                <a:tailEnd/>
              </a:ln>
              <a:solidFill>
                <a:srgbClr val="0033CC"/>
              </a:solidFill>
              <a:effectLst/>
              <a:uLnTx/>
              <a:uFillTx/>
              <a:latin typeface="Times New Roman" panose="02020603050405020304" pitchFamily="18" charset="0"/>
              <a:ea typeface="+mn-ea"/>
              <a:cs typeface="Times New Roman" panose="02020603050405020304" pitchFamily="18" charset="0"/>
            </a:endParaRPr>
          </a:p>
        </p:txBody>
      </p:sp>
      <p:pic>
        <p:nvPicPr>
          <p:cNvPr id="9"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5496" y="87474"/>
            <a:ext cx="666750" cy="492919"/>
          </a:xfrm>
          <a:prstGeom prst="rect">
            <a:avLst/>
          </a:prstGeom>
          <a:noFill/>
          <a:ln w="9525">
            <a:noFill/>
            <a:miter lim="800000"/>
            <a:headEnd/>
            <a:tailEnd/>
          </a:ln>
        </p:spPr>
      </p:pic>
      <p:pic>
        <p:nvPicPr>
          <p:cNvPr id="10"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111696" y="487524"/>
            <a:ext cx="666750" cy="492919"/>
          </a:xfrm>
          <a:prstGeom prst="rect">
            <a:avLst/>
          </a:prstGeom>
          <a:noFill/>
          <a:ln w="9525">
            <a:noFill/>
            <a:miter lim="800000"/>
            <a:headEnd/>
            <a:tailEnd/>
          </a:ln>
        </p:spPr>
      </p:pic>
      <p:pic>
        <p:nvPicPr>
          <p:cNvPr id="11"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435546" y="201774"/>
            <a:ext cx="666750" cy="492919"/>
          </a:xfrm>
          <a:prstGeom prst="rect">
            <a:avLst/>
          </a:prstGeom>
          <a:noFill/>
          <a:ln w="9525">
            <a:noFill/>
            <a:miter lim="800000"/>
            <a:headEnd/>
            <a:tailEnd/>
          </a:ln>
        </p:spPr>
      </p:pic>
      <p:pic>
        <p:nvPicPr>
          <p:cNvPr id="12"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41704" y="141480"/>
            <a:ext cx="666750" cy="492919"/>
          </a:xfrm>
          <a:prstGeom prst="rect">
            <a:avLst/>
          </a:prstGeom>
          <a:noFill/>
          <a:ln w="9525">
            <a:noFill/>
            <a:miter lim="800000"/>
            <a:headEnd/>
            <a:tailEnd/>
          </a:ln>
        </p:spPr>
      </p:pic>
      <p:pic>
        <p:nvPicPr>
          <p:cNvPr id="13"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117904" y="541530"/>
            <a:ext cx="666750" cy="492919"/>
          </a:xfrm>
          <a:prstGeom prst="rect">
            <a:avLst/>
          </a:prstGeom>
          <a:noFill/>
          <a:ln w="9525">
            <a:noFill/>
            <a:miter lim="800000"/>
            <a:headEnd/>
            <a:tailEnd/>
          </a:ln>
        </p:spPr>
      </p:pic>
      <p:pic>
        <p:nvPicPr>
          <p:cNvPr id="14"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441754" y="255780"/>
            <a:ext cx="666750" cy="492919"/>
          </a:xfrm>
          <a:prstGeom prst="rect">
            <a:avLst/>
          </a:prstGeom>
          <a:noFill/>
          <a:ln w="9525">
            <a:noFill/>
            <a:miter lim="800000"/>
            <a:headEnd/>
            <a:tailEnd/>
          </a:ln>
        </p:spPr>
      </p:pic>
      <p:pic>
        <p:nvPicPr>
          <p:cNvPr id="15"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100392" y="4291011"/>
            <a:ext cx="666750" cy="492919"/>
          </a:xfrm>
          <a:prstGeom prst="rect">
            <a:avLst/>
          </a:prstGeom>
          <a:noFill/>
          <a:ln w="9525">
            <a:noFill/>
            <a:miter lim="800000"/>
            <a:headEnd/>
            <a:tailEnd/>
          </a:ln>
        </p:spPr>
      </p:pic>
      <p:pic>
        <p:nvPicPr>
          <p:cNvPr id="16"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176592" y="4691061"/>
            <a:ext cx="666750" cy="492919"/>
          </a:xfrm>
          <a:prstGeom prst="rect">
            <a:avLst/>
          </a:prstGeom>
          <a:noFill/>
          <a:ln w="9525">
            <a:noFill/>
            <a:miter lim="800000"/>
            <a:headEnd/>
            <a:tailEnd/>
          </a:ln>
        </p:spPr>
      </p:pic>
      <p:pic>
        <p:nvPicPr>
          <p:cNvPr id="17"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500442" y="4405311"/>
            <a:ext cx="666750" cy="492919"/>
          </a:xfrm>
          <a:prstGeom prst="rect">
            <a:avLst/>
          </a:prstGeom>
          <a:noFill/>
          <a:ln w="9525">
            <a:noFill/>
            <a:miter lim="800000"/>
            <a:headEnd/>
            <a:tailEnd/>
          </a:ln>
        </p:spPr>
      </p:pic>
      <p:pic>
        <p:nvPicPr>
          <p:cNvPr id="18"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7150" y="4291011"/>
            <a:ext cx="666750" cy="492919"/>
          </a:xfrm>
          <a:prstGeom prst="rect">
            <a:avLst/>
          </a:prstGeom>
          <a:noFill/>
          <a:ln w="9525">
            <a:noFill/>
            <a:miter lim="800000"/>
            <a:headEnd/>
            <a:tailEnd/>
          </a:ln>
        </p:spPr>
      </p:pic>
      <p:pic>
        <p:nvPicPr>
          <p:cNvPr id="19" name="Picture 18"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133350" y="4691061"/>
            <a:ext cx="666750" cy="492919"/>
          </a:xfrm>
          <a:prstGeom prst="rect">
            <a:avLst/>
          </a:prstGeom>
          <a:noFill/>
          <a:ln w="9525">
            <a:noFill/>
            <a:miter lim="800000"/>
            <a:headEnd/>
            <a:tailEnd/>
          </a:ln>
        </p:spPr>
      </p:pic>
      <p:pic>
        <p:nvPicPr>
          <p:cNvPr id="20" name="Picture 15" descr="2.gi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457200" y="4405311"/>
            <a:ext cx="666750" cy="492919"/>
          </a:xfrm>
          <a:prstGeom prst="rect">
            <a:avLst/>
          </a:prstGeom>
          <a:noFill/>
          <a:ln w="9525">
            <a:noFill/>
            <a:miter lim="800000"/>
            <a:headEnd/>
            <a:tailEnd/>
          </a:ln>
        </p:spPr>
      </p:pic>
      <p:sp>
        <p:nvSpPr>
          <p:cNvPr id="23" name="WordArt 15"/>
          <p:cNvSpPr>
            <a:spLocks noChangeArrowheads="1" noChangeShapeType="1" noTextEdit="1"/>
          </p:cNvSpPr>
          <p:nvPr/>
        </p:nvSpPr>
        <p:spPr bwMode="auto">
          <a:xfrm>
            <a:off x="3115340" y="2690037"/>
            <a:ext cx="3009012" cy="417499"/>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defRPr/>
            </a:pPr>
            <a:r>
              <a:rPr kumimoji="0" lang="en-US" sz="2400" b="1" i="0" u="none" strike="noStrike" kern="10" spc="50" normalizeH="0" baseline="0" noProof="0">
                <a:ln w="0"/>
                <a:solidFill>
                  <a:srgbClr val="0033CC"/>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LỚP </a:t>
            </a:r>
            <a:r>
              <a:rPr kumimoji="0" lang="en-US" sz="2400" b="1" i="0" u="none" strike="noStrike" kern="10" spc="50" normalizeH="0" baseline="0" noProof="0" smtClean="0">
                <a:ln w="0"/>
                <a:solidFill>
                  <a:srgbClr val="0033CC"/>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3 – </a:t>
            </a:r>
            <a:r>
              <a:rPr lang="en-US" sz="2400" b="1" kern="10" spc="50" smtClean="0">
                <a:ln w="0"/>
                <a:solidFill>
                  <a:srgbClr val="0033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Tuần </a:t>
            </a:r>
            <a:r>
              <a:rPr lang="en-US" sz="2400" b="1" kern="10" spc="50">
                <a:ln w="0"/>
                <a:solidFill>
                  <a:srgbClr val="0033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20 </a:t>
            </a:r>
          </a:p>
        </p:txBody>
      </p:sp>
    </p:spTree>
    <p:extLst>
      <p:ext uri="{BB962C8B-B14F-4D97-AF65-F5344CB8AC3E}">
        <p14:creationId xmlns:p14="http://schemas.microsoft.com/office/powerpoint/2010/main" val="31460203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244" descr="23"/>
          <p:cNvPicPr>
            <a:picLocks noChangeAspect="1"/>
          </p:cNvPicPr>
          <p:nvPr/>
        </p:nvPicPr>
        <p:blipFill>
          <a:blip r:embed="rId4"/>
          <a:stretch>
            <a:fillRect/>
          </a:stretch>
        </p:blipFill>
        <p:spPr>
          <a:xfrm>
            <a:off x="6222589" y="2488471"/>
            <a:ext cx="2851978" cy="2655029"/>
          </a:xfrm>
          <a:prstGeom prst="rect">
            <a:avLst/>
          </a:prstGeom>
          <a:noFill/>
          <a:ln w="9525">
            <a:noFill/>
          </a:ln>
        </p:spPr>
      </p:pic>
      <p:sp>
        <p:nvSpPr>
          <p:cNvPr id="3" name="Rectangle 2"/>
          <p:cNvSpPr/>
          <p:nvPr/>
        </p:nvSpPr>
        <p:spPr>
          <a:xfrm>
            <a:off x="788789" y="1280957"/>
            <a:ext cx="7308411" cy="707886"/>
          </a:xfrm>
          <a:prstGeom prst="rect">
            <a:avLst/>
          </a:prstGeom>
        </p:spPr>
        <p:txBody>
          <a:bodyPr wrap="none">
            <a:spAutoFit/>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HOẠT ĐỘNG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3: THỰC HÀNH</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47092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48913" y="4609"/>
            <a:ext cx="614044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Bài</a:t>
            </a:r>
            <a:r>
              <a:rPr lang="en-US" sz="3600" b="1" dirty="0"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 </a:t>
            </a:r>
            <a:r>
              <a:rPr lang="en-US" sz="3600" b="1" cap="none" spc="0" dirty="0"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1 – SGK Tr.74</a:t>
            </a:r>
            <a:endParaRPr lang="en-US" sz="3600" b="1" cap="none" spc="0" dirty="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11" name="Rectangle 10"/>
          <p:cNvSpPr/>
          <p:nvPr/>
        </p:nvSpPr>
        <p:spPr>
          <a:xfrm>
            <a:off x="381810" y="1108075"/>
            <a:ext cx="8326160" cy="523220"/>
          </a:xfrm>
          <a:prstGeom prst="rect">
            <a:avLst/>
          </a:prstGeom>
        </p:spPr>
        <p:txBody>
          <a:bodyPr wrap="square">
            <a:spAutoFit/>
          </a:bodyPr>
          <a:lstStyle/>
          <a:p>
            <a:pPr algn="just"/>
            <a:r>
              <a:rPr lang="en-US" sz="2800" b="1" dirty="0" err="1" smtClean="0">
                <a:latin typeface="Tahoma" pitchFamily="34" charset="0"/>
                <a:ea typeface="Tahoma" pitchFamily="34" charset="0"/>
                <a:cs typeface="Tahoma" pitchFamily="34" charset="0"/>
              </a:rPr>
              <a:t>Thực</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hiện</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các</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yêu</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cầu</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sau</a:t>
            </a:r>
            <a:r>
              <a:rPr lang="en-US" sz="2800" b="1" dirty="0" smtClean="0">
                <a:latin typeface="Tahoma" pitchFamily="34" charset="0"/>
                <a:ea typeface="Tahoma" pitchFamily="34" charset="0"/>
                <a:cs typeface="Tahoma" pitchFamily="34" charset="0"/>
              </a:rPr>
              <a:t>:</a:t>
            </a:r>
            <a:endParaRPr lang="en-US" sz="2800" b="1" dirty="0">
              <a:latin typeface="Tahoma" pitchFamily="34" charset="0"/>
              <a:ea typeface="Tahoma" pitchFamily="34" charset="0"/>
              <a:cs typeface="Tahoma" pitchFamily="34" charset="0"/>
            </a:endParaRPr>
          </a:p>
        </p:txBody>
      </p:sp>
      <p:sp>
        <p:nvSpPr>
          <p:cNvPr id="2" name="Rounded Rectangle 1"/>
          <p:cNvSpPr/>
          <p:nvPr/>
        </p:nvSpPr>
        <p:spPr>
          <a:xfrm>
            <a:off x="326360" y="2003344"/>
            <a:ext cx="8437060" cy="419815"/>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Gõ</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một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câu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tiếng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Việt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tùy</a:t>
            </a:r>
            <a:r>
              <a:rPr lang="en-US" sz="2400" b="1" dirty="0" smtClean="0">
                <a:solidFill>
                  <a:schemeClr val="tx1"/>
                </a:solidFill>
                <a:latin typeface="Times New Roman" pitchFamily="18" charset="0"/>
                <a:cs typeface="Times New Roman" pitchFamily="18" charset="0"/>
              </a:rPr>
              <a:t> ý </a:t>
            </a: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phông</a:t>
            </a:r>
            <a:r>
              <a:rPr lang="en-US" sz="2400" b="1" dirty="0" smtClean="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Arial</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cỡ</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chữ</a:t>
            </a:r>
            <a:r>
              <a:rPr lang="en-US" sz="2400" b="1" dirty="0" smtClean="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17</a:t>
            </a:r>
            <a:r>
              <a:rPr lang="en-US" sz="2400" b="1"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18" name="Rounded Rectangle 17"/>
          <p:cNvSpPr/>
          <p:nvPr/>
        </p:nvSpPr>
        <p:spPr>
          <a:xfrm>
            <a:off x="326360" y="2514601"/>
            <a:ext cx="8437059" cy="677704"/>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Gõ</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tiếng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tùy</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phông</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Times New Roman</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chữ</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14.</a:t>
            </a:r>
            <a:endParaRPr lang="en-US" sz="2400" dirty="0">
              <a:latin typeface="Times New Roman" pitchFamily="18" charset="0"/>
              <a:cs typeface="Times New Roman" pitchFamily="18" charset="0"/>
            </a:endParaRPr>
          </a:p>
        </p:txBody>
      </p:sp>
      <p:sp>
        <p:nvSpPr>
          <p:cNvPr id="19" name="Rounded Rectangle 18"/>
          <p:cNvSpPr/>
          <p:nvPr/>
        </p:nvSpPr>
        <p:spPr>
          <a:xfrm>
            <a:off x="326359" y="3275648"/>
            <a:ext cx="8437059" cy="808196"/>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Gõ</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tiếng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tùy</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phông</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Tahoma</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chữ</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12.</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721" y="767057"/>
            <a:ext cx="8325779" cy="2600616"/>
          </a:xfrm>
        </p:spPr>
        <p:txBody>
          <a:bodyPr>
            <a:noAutofit/>
          </a:bodyPr>
          <a:lstStyle/>
          <a:p>
            <a:pPr marL="0" indent="0" algn="ctr">
              <a:lnSpc>
                <a:spcPct val="120000"/>
              </a:lnSpc>
              <a:buNone/>
            </a:pPr>
            <a:r>
              <a:rPr lang="en-US" altLang="en-US" sz="2400" dirty="0" smtClean="0">
                <a:latin typeface="Times New Roman" pitchFamily="18" charset="0"/>
                <a:cs typeface="Times New Roman" pitchFamily="18" charset="0"/>
                <a:hlinkClick r:id="rId2" action="ppaction://hlinkfile"/>
              </a:rPr>
              <a:t>Sa Pa</a:t>
            </a:r>
            <a:endParaRPr lang="en-US" altLang="en-US" sz="2400" dirty="0" smtClean="0">
              <a:solidFill>
                <a:srgbClr val="FF0000"/>
              </a:solidFill>
              <a:latin typeface="Times New Roman" pitchFamily="18" charset="0"/>
              <a:cs typeface="Times New Roman" pitchFamily="18" charset="0"/>
            </a:endParaRPr>
          </a:p>
          <a:p>
            <a:pPr marL="0" indent="0" algn="just">
              <a:lnSpc>
                <a:spcPct val="120000"/>
              </a:lnSpc>
              <a:buNone/>
            </a:pPr>
            <a:r>
              <a:rPr lang="nl-NL" altLang="en-US" sz="2000" dirty="0" smtClean="0">
                <a:latin typeface="Times New Roman" pitchFamily="18" charset="0"/>
              </a:rPr>
              <a:t>Sa </a:t>
            </a:r>
            <a:r>
              <a:rPr lang="nl-NL" altLang="en-US" sz="2000" dirty="0">
                <a:latin typeface="Times New Roman" pitchFamily="18" charset="0"/>
              </a:rPr>
              <a:t>Pa là một huyện vùng cao của tỉnh Lào Cai, một vùng đất khiêm nhường, lặng lẽ nhưng ẩn chứa bao điều kì diệu của cảnh sắt thiên </a:t>
            </a:r>
            <a:r>
              <a:rPr lang="nl-NL" altLang="en-US" sz="2000" dirty="0" smtClean="0">
                <a:latin typeface="Times New Roman" pitchFamily="18" charset="0"/>
              </a:rPr>
              <a:t>nhiên.</a:t>
            </a:r>
          </a:p>
          <a:p>
            <a:pPr marL="0" indent="0" algn="just">
              <a:lnSpc>
                <a:spcPct val="120000"/>
              </a:lnSpc>
              <a:buNone/>
            </a:pPr>
            <a:r>
              <a:rPr lang="nl-NL" altLang="en-US" sz="2000" dirty="0" smtClean="0">
                <a:latin typeface="Times New Roman" pitchFamily="18" charset="0"/>
                <a:cs typeface="Times New Roman" pitchFamily="18" charset="0"/>
              </a:rPr>
              <a:t>Phong cảnh thiên nhiên của Sa Pa được kết hợp bởi sức sáng tạo của con người cùng địa hình của núi đồi, màu xanh của rừng như bức tranh có sự sắp xếp theo bố cục hài hòa, tạo nên một vùng có nhiều cảnh sắc thơ mộng, hấp dẫn.</a:t>
            </a:r>
            <a:endParaRPr lang="en-US" sz="2000" dirty="0"/>
          </a:p>
        </p:txBody>
      </p:sp>
      <p:sp>
        <p:nvSpPr>
          <p:cNvPr id="4" name="TextBox 3"/>
          <p:cNvSpPr txBox="1"/>
          <p:nvPr/>
        </p:nvSpPr>
        <p:spPr>
          <a:xfrm>
            <a:off x="1250214" y="131914"/>
            <a:ext cx="7811754" cy="461665"/>
          </a:xfrm>
          <a:prstGeom prst="rect">
            <a:avLst/>
          </a:prstGeom>
          <a:noFill/>
        </p:spPr>
        <p:txBody>
          <a:bodyPr wrap="none" rtlCol="0">
            <a:spAutoFit/>
          </a:bodyPr>
          <a:lstStyle/>
          <a:p>
            <a:pPr>
              <a:lnSpc>
                <a:spcPct val="120000"/>
              </a:lnSpc>
            </a:pP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2.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Soạn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theo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mẫu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lưu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máy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tính</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1"/>
          <p:cNvSpPr>
            <a:spLocks noChangeArrowheads="1"/>
          </p:cNvSpPr>
          <p:nvPr/>
        </p:nvSpPr>
        <p:spPr bwMode="auto">
          <a:xfrm>
            <a:off x="228600" y="4023917"/>
            <a:ext cx="8763000" cy="70788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r>
              <a:rPr lang="nl-NL"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rPr>
              <a:t>Khi soạn thảo văn bản, em nên sử dụng</a:t>
            </a:r>
            <a:r>
              <a:rPr lang="nl-NL" altLang="en-US" sz="2000" b="1" dirty="0">
                <a:latin typeface="Tahoma" panose="020B0604030504040204" pitchFamily="34" charset="0"/>
                <a:ea typeface="Tahoma" panose="020B0604030504040204" pitchFamily="34" charset="0"/>
                <a:cs typeface="Tahoma" panose="020B0604030504040204" pitchFamily="34" charset="0"/>
              </a:rPr>
              <a:t> </a:t>
            </a:r>
            <a:r>
              <a:rPr lang="nl-NL"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rPr>
              <a:t>thống nhất loại phông chữ, cỡ chữ để văn bản rõ ràng và dễ đọc.</a:t>
            </a:r>
            <a:endParaRPr lang="en-US"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6" name="Bevel 5"/>
          <p:cNvSpPr/>
          <p:nvPr/>
        </p:nvSpPr>
        <p:spPr>
          <a:xfrm>
            <a:off x="228600" y="3501482"/>
            <a:ext cx="1343722" cy="516635"/>
          </a:xfrm>
          <a:prstGeom prst="bevel">
            <a:avLst>
              <a:gd name="adj" fmla="val 63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Lưu</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ý: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8523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261298" y="1320101"/>
            <a:ext cx="3374000" cy="482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微软雅黑"/>
              <a:cs typeface="+mn-cs"/>
            </a:endParaRPr>
          </a:p>
        </p:txBody>
      </p:sp>
      <p:sp>
        <p:nvSpPr>
          <p:cNvPr id="6" name="圆角矩形 29"/>
          <p:cNvSpPr/>
          <p:nvPr/>
        </p:nvSpPr>
        <p:spPr>
          <a:xfrm>
            <a:off x="596790" y="2701750"/>
            <a:ext cx="8277548" cy="65921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7" name="圆角矩形 30"/>
          <p:cNvSpPr/>
          <p:nvPr/>
        </p:nvSpPr>
        <p:spPr>
          <a:xfrm>
            <a:off x="550734" y="3506986"/>
            <a:ext cx="8281032" cy="10606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grpSp>
        <p:nvGrpSpPr>
          <p:cNvPr id="9" name="组合 6"/>
          <p:cNvGrpSpPr/>
          <p:nvPr/>
        </p:nvGrpSpPr>
        <p:grpSpPr>
          <a:xfrm>
            <a:off x="344313" y="1353214"/>
            <a:ext cx="419810" cy="419810"/>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微软雅黑"/>
                <a:cs typeface="+mn-cs"/>
              </a:endParaRPr>
            </a:p>
          </p:txBody>
        </p:sp>
        <p:sp>
          <p:nvSpPr>
            <p:cNvPr id="11" name="文本框 5"/>
            <p:cNvSpPr txBox="1"/>
            <p:nvPr/>
          </p:nvSpPr>
          <p:spPr>
            <a:xfrm>
              <a:off x="1406541" y="1210867"/>
              <a:ext cx="18473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等线"/>
                <a:ea typeface="微软雅黑"/>
                <a:cs typeface="+mn-cs"/>
              </a:endParaRPr>
            </a:p>
          </p:txBody>
        </p:sp>
      </p:grpSp>
      <p:sp>
        <p:nvSpPr>
          <p:cNvPr id="21" name="文本框 10"/>
          <p:cNvSpPr txBox="1"/>
          <p:nvPr/>
        </p:nvSpPr>
        <p:spPr>
          <a:xfrm>
            <a:off x="975712" y="1405796"/>
            <a:ext cx="2460930"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b="1" smtClean="0">
                <a:solidFill>
                  <a:prstClr val="black"/>
                </a:solidFill>
                <a:latin typeface="Tahoma" pitchFamily="34" charset="0"/>
                <a:ea typeface="微软雅黑"/>
                <a:cs typeface="Tahoma" pitchFamily="34" charset="0"/>
              </a:rPr>
              <a:t>EM CẦN GHI NHỚ</a:t>
            </a:r>
            <a:endParaRPr kumimoji="0" lang="zh-CN" altLang="en-US" sz="2000" b="1" i="0" u="none" strike="noStrike" kern="1200" cap="none" spc="0" normalizeH="0" baseline="0" noProof="0">
              <a:ln>
                <a:noFill/>
              </a:ln>
              <a:solidFill>
                <a:prstClr val="black"/>
              </a:solidFill>
              <a:effectLst/>
              <a:uLnTx/>
              <a:uFillTx/>
              <a:latin typeface="Tahoma" pitchFamily="34" charset="0"/>
              <a:ea typeface="微软雅黑"/>
              <a:cs typeface="Tahoma" pitchFamily="34" charset="0"/>
            </a:endParaRPr>
          </a:p>
        </p:txBody>
      </p:sp>
      <p:sp>
        <p:nvSpPr>
          <p:cNvPr id="22" name="文本框 45"/>
          <p:cNvSpPr txBox="1"/>
          <p:nvPr/>
        </p:nvSpPr>
        <p:spPr>
          <a:xfrm>
            <a:off x="764965" y="2773968"/>
            <a:ext cx="737973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200" b="1" dirty="0" err="1" smtClean="0">
                <a:solidFill>
                  <a:srgbClr val="FF0000"/>
                </a:solidFill>
                <a:latin typeface="Tahoma" pitchFamily="34" charset="0"/>
                <a:ea typeface="微软雅黑"/>
                <a:cs typeface="Tahoma" pitchFamily="34" charset="0"/>
              </a:rPr>
              <a:t>Cách</a:t>
            </a:r>
            <a:r>
              <a:rPr lang="en-US" altLang="zh-CN" sz="2200" b="1" dirty="0" smtClean="0">
                <a:solidFill>
                  <a:srgbClr val="FF0000"/>
                </a:solidFill>
                <a:latin typeface="Tahoma" pitchFamily="34" charset="0"/>
                <a:ea typeface="微软雅黑"/>
                <a:cs typeface="Tahoma" pitchFamily="34" charset="0"/>
              </a:rPr>
              <a:t> 1:</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rồi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gõ</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nội</a:t>
            </a:r>
            <a:r>
              <a:rPr lang="en-US" altLang="zh-CN" sz="2200" dirty="0" smtClean="0">
                <a:solidFill>
                  <a:prstClr val="black"/>
                </a:solidFill>
                <a:latin typeface="Tahoma" pitchFamily="34" charset="0"/>
                <a:ea typeface="微软雅黑"/>
                <a:cs typeface="Tahoma" pitchFamily="34" charset="0"/>
              </a:rPr>
              <a:t> dung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endParaRPr kumimoji="0" lang="zh-CN" altLang="en-US" sz="2200"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sp>
        <p:nvSpPr>
          <p:cNvPr id="23" name="文本框 46"/>
          <p:cNvSpPr txBox="1"/>
          <p:nvPr/>
        </p:nvSpPr>
        <p:spPr>
          <a:xfrm>
            <a:off x="764123" y="3617106"/>
            <a:ext cx="7911526" cy="769441"/>
          </a:xfrm>
          <a:prstGeom prst="rect">
            <a:avLst/>
          </a:prstGeom>
          <a:noFill/>
        </p:spPr>
        <p:txBody>
          <a:bodyPr wrap="square" rtlCol="0">
            <a:spAutoFit/>
          </a:bodyPr>
          <a:lstStyle/>
          <a:p>
            <a:pPr>
              <a:defRPr/>
            </a:pPr>
            <a:r>
              <a:rPr lang="en-US" altLang="zh-CN" sz="2200" b="1" dirty="0" err="1" smtClean="0">
                <a:solidFill>
                  <a:srgbClr val="FF0000"/>
                </a:solidFill>
                <a:latin typeface="Tahoma" pitchFamily="34" charset="0"/>
                <a:ea typeface="微软雅黑"/>
                <a:cs typeface="Tahoma" pitchFamily="34" charset="0"/>
              </a:rPr>
              <a:t>Cách</a:t>
            </a:r>
            <a:r>
              <a:rPr lang="en-US" altLang="zh-CN" sz="2200" b="1" dirty="0" smtClean="0">
                <a:solidFill>
                  <a:srgbClr val="FF0000"/>
                </a:solidFill>
                <a:latin typeface="Tahoma" pitchFamily="34" charset="0"/>
                <a:ea typeface="微软雅黑"/>
                <a:cs typeface="Tahoma" pitchFamily="34" charset="0"/>
              </a:rPr>
              <a:t> 2:</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Gõ</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nội</a:t>
            </a:r>
            <a:r>
              <a:rPr lang="en-US" altLang="zh-CN" sz="2200" dirty="0" smtClean="0">
                <a:solidFill>
                  <a:prstClr val="black"/>
                </a:solidFill>
                <a:latin typeface="Tahoma" pitchFamily="34" charset="0"/>
                <a:ea typeface="微软雅黑"/>
                <a:cs typeface="Tahoma" pitchFamily="34" charset="0"/>
              </a:rPr>
              <a:t> dung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phần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muốn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thay</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đổi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rồi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cho</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phần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đã</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endParaRPr lang="zh-CN" altLang="en-US" sz="2200" dirty="0">
              <a:solidFill>
                <a:prstClr val="black"/>
              </a:solidFill>
              <a:latin typeface="Tahoma" pitchFamily="34" charset="0"/>
              <a:ea typeface="微软雅黑"/>
              <a:cs typeface="Tahoma" pitchFamily="34" charset="0"/>
            </a:endParaRPr>
          </a:p>
        </p:txBody>
      </p:sp>
      <p:pic>
        <p:nvPicPr>
          <p:cNvPr id="25" name="图片 1"/>
          <p:cNvPicPr>
            <a:picLocks noChangeAspect="1"/>
          </p:cNvPicPr>
          <p:nvPr/>
        </p:nvPicPr>
        <p:blipFill>
          <a:blip r:embed="rId3"/>
          <a:stretch>
            <a:fillRect/>
          </a:stretch>
        </p:blipFill>
        <p:spPr>
          <a:xfrm>
            <a:off x="1467146" y="-108170"/>
            <a:ext cx="6256664" cy="1425334"/>
          </a:xfrm>
          <a:prstGeom prst="rect">
            <a:avLst/>
          </a:prstGeom>
        </p:spPr>
      </p:pic>
      <p:sp>
        <p:nvSpPr>
          <p:cNvPr id="18" name="圆角矩形 29"/>
          <p:cNvSpPr/>
          <p:nvPr/>
        </p:nvSpPr>
        <p:spPr>
          <a:xfrm>
            <a:off x="344313" y="1872584"/>
            <a:ext cx="8487453" cy="62528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19" name="文本框 45"/>
          <p:cNvSpPr txBox="1"/>
          <p:nvPr/>
        </p:nvSpPr>
        <p:spPr>
          <a:xfrm>
            <a:off x="477663" y="1940767"/>
            <a:ext cx="8197986"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200" dirty="0" err="1" smtClean="0">
                <a:solidFill>
                  <a:prstClr val="black"/>
                </a:solidFill>
                <a:latin typeface="Tahoma" pitchFamily="34" charset="0"/>
                <a:ea typeface="微软雅黑"/>
                <a:cs typeface="Tahoma" pitchFamily="34" charset="0"/>
              </a:rPr>
              <a:t>Có</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hai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cách</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để</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thay</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đổi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trong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a:t>
            </a:r>
            <a:endParaRPr kumimoji="0" lang="zh-CN" altLang="en-US" sz="2200"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spTree>
    <p:extLst>
      <p:ext uri="{BB962C8B-B14F-4D97-AF65-F5344CB8AC3E}">
        <p14:creationId xmlns:p14="http://schemas.microsoft.com/office/powerpoint/2010/main" val="1034457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51435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1835310" y="2333220"/>
            <a:ext cx="5937844" cy="1754326"/>
          </a:xfrm>
          <a:prstGeom prst="rect">
            <a:avLst/>
          </a:prstGeom>
          <a:noFill/>
        </p:spPr>
        <p:txBody>
          <a:bodyPr wrap="none" lIns="91440" tIns="45720" rIns="91440" bIns="45720">
            <a:spAutoFit/>
          </a:bodyPr>
          <a:lstStyle/>
          <a:p>
            <a:pPr algn="ctr"/>
            <a:r>
              <a:rPr lang="en-US" sz="5400" b="1" cap="none" spc="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Cảm</a:t>
            </a: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ơn</a:t>
            </a: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các em</a:t>
            </a:r>
          </a:p>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đã theo dõi bài học</a:t>
            </a: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9849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700" y="1556104"/>
            <a:ext cx="606448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HOẠT ĐỘNG 1: ÔN BÀI</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pic>
        <p:nvPicPr>
          <p:cNvPr id="6" name="图片 10244" descr="23"/>
          <p:cNvPicPr>
            <a:picLocks noChangeAspect="1"/>
          </p:cNvPicPr>
          <p:nvPr/>
        </p:nvPicPr>
        <p:blipFill>
          <a:blip r:embed="rId4"/>
          <a:stretch>
            <a:fillRect/>
          </a:stretch>
        </p:blipFill>
        <p:spPr>
          <a:xfrm>
            <a:off x="6222589" y="2488471"/>
            <a:ext cx="2851978" cy="2655029"/>
          </a:xfrm>
          <a:prstGeom prst="rect">
            <a:avLst/>
          </a:prstGeom>
          <a:noFill/>
          <a:ln w="9525">
            <a:noFill/>
          </a:ln>
        </p:spPr>
      </p:pic>
    </p:spTree>
    <p:custDataLst>
      <p:tags r:id="rId1"/>
    </p:custDataLst>
    <p:extLst>
      <p:ext uri="{BB962C8B-B14F-4D97-AF65-F5344CB8AC3E}">
        <p14:creationId xmlns:p14="http://schemas.microsoft.com/office/powerpoint/2010/main" val="405133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auto">
          <a:xfrm>
            <a:off x="4870851" y="2228851"/>
            <a:ext cx="1644253" cy="42743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14" name="Picture 91" descr="33"/>
          <p:cNvPicPr>
            <a:picLocks noChangeAspect="1" noChangeArrowheads="1" noCrop="1"/>
          </p:cNvPicPr>
          <p:nvPr/>
        </p:nvPicPr>
        <p:blipFill>
          <a:blip r:embed="rId3" cstate="print"/>
          <a:srcRect/>
          <a:stretch>
            <a:fillRect/>
          </a:stretch>
        </p:blipFill>
        <p:spPr bwMode="auto">
          <a:xfrm>
            <a:off x="7278968" y="646549"/>
            <a:ext cx="988219" cy="1314450"/>
          </a:xfrm>
          <a:prstGeom prst="rect">
            <a:avLst/>
          </a:prstGeom>
          <a:noFill/>
        </p:spPr>
      </p:pic>
      <p:sp>
        <p:nvSpPr>
          <p:cNvPr id="15" name="Text Box 42"/>
          <p:cNvSpPr txBox="1">
            <a:spLocks noChangeArrowheads="1"/>
          </p:cNvSpPr>
          <p:nvPr/>
        </p:nvSpPr>
        <p:spPr bwMode="auto">
          <a:xfrm>
            <a:off x="7429500" y="2000250"/>
            <a:ext cx="685800" cy="346249"/>
          </a:xfrm>
          <a:prstGeom prst="rect">
            <a:avLst/>
          </a:prstGeom>
          <a:noFill/>
          <a:ln w="9525">
            <a:noFill/>
            <a:miter lim="800000"/>
            <a:headEnd/>
            <a:tailEnd/>
          </a:ln>
        </p:spPr>
        <p:txBody>
          <a:bodyPr wrap="square" lIns="68580" tIns="34290" rIns="68580" bIns="34290">
            <a:spAutoFit/>
          </a:bodyPr>
          <a:lstStyle/>
          <a:p>
            <a:pPr>
              <a:spcBef>
                <a:spcPct val="50000"/>
              </a:spcBef>
            </a:pPr>
            <a:r>
              <a:rPr lang="en-US" sz="1800" b="1" dirty="0" err="1">
                <a:solidFill>
                  <a:srgbClr val="0000FF"/>
                </a:solidFill>
                <a:latin typeface="Times New Roman" pitchFamily="18" charset="0"/>
                <a:cs typeface="Times New Roman" pitchFamily="18" charset="0"/>
              </a:rPr>
              <a:t>Ngã</a:t>
            </a:r>
            <a:r>
              <a:rPr lang="en-US" sz="1800" b="1" dirty="0">
                <a:solidFill>
                  <a:srgbClr val="0000FF"/>
                </a:solidFill>
                <a:latin typeface="Times New Roman" pitchFamily="18" charset="0"/>
                <a:cs typeface="Times New Roman" pitchFamily="18" charset="0"/>
              </a:rPr>
              <a:t> </a:t>
            </a:r>
          </a:p>
        </p:txBody>
      </p:sp>
      <p:sp>
        <p:nvSpPr>
          <p:cNvPr id="16" name="Text Box 42"/>
          <p:cNvSpPr txBox="1">
            <a:spLocks noChangeArrowheads="1"/>
          </p:cNvSpPr>
          <p:nvPr/>
        </p:nvSpPr>
        <p:spPr bwMode="auto">
          <a:xfrm>
            <a:off x="829128" y="4395527"/>
            <a:ext cx="685800" cy="346249"/>
          </a:xfrm>
          <a:prstGeom prst="rect">
            <a:avLst/>
          </a:prstGeom>
          <a:noFill/>
          <a:ln w="9525">
            <a:noFill/>
            <a:miter lim="800000"/>
            <a:headEnd/>
            <a:tailEnd/>
          </a:ln>
        </p:spPr>
        <p:txBody>
          <a:bodyPr wrap="square" lIns="68580" tIns="34290" rIns="68580" bIns="34290">
            <a:spAutoFit/>
          </a:bodyPr>
          <a:lstStyle/>
          <a:p>
            <a:pPr>
              <a:spcBef>
                <a:spcPct val="50000"/>
              </a:spcBef>
            </a:pPr>
            <a:r>
              <a:rPr lang="en-US" sz="1800" b="1" dirty="0" err="1">
                <a:solidFill>
                  <a:srgbClr val="0000FF"/>
                </a:solidFill>
                <a:latin typeface="Times New Roman" pitchFamily="18" charset="0"/>
                <a:cs typeface="Times New Roman" pitchFamily="18" charset="0"/>
              </a:rPr>
              <a:t>Hỏi</a:t>
            </a:r>
            <a:endParaRPr lang="en-US" sz="1800" b="1" dirty="0">
              <a:solidFill>
                <a:srgbClr val="0000FF"/>
              </a:solidFill>
              <a:latin typeface="Times New Roman" pitchFamily="18" charset="0"/>
              <a:cs typeface="Times New Roman" pitchFamily="18" charset="0"/>
            </a:endParaRPr>
          </a:p>
        </p:txBody>
      </p:sp>
      <p:sp>
        <p:nvSpPr>
          <p:cNvPr id="17" name="Text Box 42"/>
          <p:cNvSpPr txBox="1">
            <a:spLocks noChangeArrowheads="1"/>
          </p:cNvSpPr>
          <p:nvPr/>
        </p:nvSpPr>
        <p:spPr bwMode="auto">
          <a:xfrm>
            <a:off x="628651" y="2971800"/>
            <a:ext cx="799436" cy="346249"/>
          </a:xfrm>
          <a:prstGeom prst="rect">
            <a:avLst/>
          </a:prstGeom>
          <a:noFill/>
          <a:ln w="9525">
            <a:noFill/>
            <a:miter lim="800000"/>
            <a:headEnd/>
            <a:tailEnd/>
          </a:ln>
        </p:spPr>
        <p:txBody>
          <a:bodyPr wrap="square" lIns="68580" tIns="34290" rIns="68580" bIns="34290">
            <a:spAutoFit/>
          </a:bodyPr>
          <a:lstStyle/>
          <a:p>
            <a:pPr>
              <a:spcBef>
                <a:spcPct val="50000"/>
              </a:spcBef>
            </a:pPr>
            <a:r>
              <a:rPr lang="en-US" sz="1800" b="1" dirty="0" err="1">
                <a:solidFill>
                  <a:srgbClr val="0000FF"/>
                </a:solidFill>
                <a:latin typeface="Times New Roman" pitchFamily="18" charset="0"/>
                <a:cs typeface="Times New Roman" pitchFamily="18" charset="0"/>
              </a:rPr>
              <a:t>Huyền</a:t>
            </a:r>
            <a:endParaRPr lang="en-US" sz="1800" b="1" dirty="0">
              <a:solidFill>
                <a:srgbClr val="0000FF"/>
              </a:solidFill>
              <a:latin typeface="Times New Roman" pitchFamily="18" charset="0"/>
              <a:cs typeface="Times New Roman" pitchFamily="18" charset="0"/>
            </a:endParaRPr>
          </a:p>
        </p:txBody>
      </p:sp>
      <p:sp>
        <p:nvSpPr>
          <p:cNvPr id="18" name="Text Box 45"/>
          <p:cNvSpPr txBox="1">
            <a:spLocks noChangeArrowheads="1"/>
          </p:cNvSpPr>
          <p:nvPr/>
        </p:nvSpPr>
        <p:spPr bwMode="auto">
          <a:xfrm>
            <a:off x="498421" y="1478343"/>
            <a:ext cx="758879" cy="346249"/>
          </a:xfrm>
          <a:prstGeom prst="rect">
            <a:avLst/>
          </a:prstGeom>
          <a:noFill/>
          <a:ln w="9525">
            <a:noFill/>
            <a:miter lim="800000"/>
            <a:headEnd/>
            <a:tailEnd/>
          </a:ln>
        </p:spPr>
        <p:txBody>
          <a:bodyPr wrap="square" lIns="68580" tIns="34290" rIns="68580" bIns="34290">
            <a:spAutoFit/>
          </a:bodyPr>
          <a:lstStyle/>
          <a:p>
            <a:pPr algn="ctr">
              <a:spcBef>
                <a:spcPct val="50000"/>
              </a:spcBef>
            </a:pPr>
            <a:r>
              <a:rPr lang="en-US" sz="1800" b="1" dirty="0" err="1">
                <a:solidFill>
                  <a:srgbClr val="0000FF"/>
                </a:solidFill>
                <a:latin typeface="Times New Roman" pitchFamily="18" charset="0"/>
                <a:cs typeface="Times New Roman" pitchFamily="18" charset="0"/>
              </a:rPr>
              <a:t>Sắc</a:t>
            </a:r>
            <a:endParaRPr lang="en-US" sz="1800" b="1" dirty="0">
              <a:solidFill>
                <a:srgbClr val="0000FF"/>
              </a:solidFill>
              <a:latin typeface="Times New Roman" pitchFamily="18" charset="0"/>
              <a:cs typeface="Times New Roman" pitchFamily="18" charset="0"/>
            </a:endParaRPr>
          </a:p>
        </p:txBody>
      </p:sp>
      <p:pic>
        <p:nvPicPr>
          <p:cNvPr id="19" name="Picture 92" descr="7"/>
          <p:cNvPicPr>
            <a:picLocks noChangeAspect="1" noChangeArrowheads="1" noCrop="1"/>
          </p:cNvPicPr>
          <p:nvPr/>
        </p:nvPicPr>
        <p:blipFill>
          <a:blip r:embed="rId4" cstate="print"/>
          <a:srcRect/>
          <a:stretch>
            <a:fillRect/>
          </a:stretch>
        </p:blipFill>
        <p:spPr bwMode="auto">
          <a:xfrm>
            <a:off x="685801" y="3486150"/>
            <a:ext cx="834323" cy="914400"/>
          </a:xfrm>
          <a:prstGeom prst="rect">
            <a:avLst/>
          </a:prstGeom>
          <a:noFill/>
        </p:spPr>
      </p:pic>
      <p:pic>
        <p:nvPicPr>
          <p:cNvPr id="20" name="Picture 13" descr="b36"/>
          <p:cNvPicPr>
            <a:picLocks noChangeAspect="1" noChangeArrowheads="1" noCrop="1"/>
          </p:cNvPicPr>
          <p:nvPr/>
        </p:nvPicPr>
        <p:blipFill>
          <a:blip r:embed="rId5" cstate="print"/>
          <a:srcRect/>
          <a:stretch>
            <a:fillRect/>
          </a:stretch>
        </p:blipFill>
        <p:spPr bwMode="auto">
          <a:xfrm>
            <a:off x="725589" y="2057400"/>
            <a:ext cx="931761" cy="914400"/>
          </a:xfrm>
          <a:prstGeom prst="rect">
            <a:avLst/>
          </a:prstGeom>
          <a:noFill/>
          <a:ln w="9525">
            <a:noFill/>
            <a:miter lim="800000"/>
            <a:headEnd/>
            <a:tailEnd/>
          </a:ln>
        </p:spPr>
      </p:pic>
      <p:pic>
        <p:nvPicPr>
          <p:cNvPr id="21" name="Picture 20" descr="picture10.gif"/>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95971"/>
                    </a14:imgEffect>
                  </a14:imgLayer>
                </a14:imgProps>
              </a:ext>
            </a:extLst>
          </a:blip>
          <a:stretch>
            <a:fillRect/>
          </a:stretch>
        </p:blipFill>
        <p:spPr>
          <a:xfrm>
            <a:off x="893290" y="756829"/>
            <a:ext cx="850106" cy="1020127"/>
          </a:xfrm>
          <a:prstGeom prst="rect">
            <a:avLst/>
          </a:prstGeom>
        </p:spPr>
      </p:pic>
      <p:pic>
        <p:nvPicPr>
          <p:cNvPr id="22" name="Picture 21" descr="2097.gif"/>
          <p:cNvPicPr>
            <a:picLocks noChangeAspect="1"/>
          </p:cNvPicPr>
          <p:nvPr/>
        </p:nvPicPr>
        <p:blipFill>
          <a:blip r:embed="rId8" cstate="print"/>
          <a:stretch>
            <a:fillRect/>
          </a:stretch>
        </p:blipFill>
        <p:spPr>
          <a:xfrm>
            <a:off x="7200900" y="3028950"/>
            <a:ext cx="914400" cy="1097280"/>
          </a:xfrm>
          <a:prstGeom prst="rect">
            <a:avLst/>
          </a:prstGeom>
        </p:spPr>
      </p:pic>
      <p:sp>
        <p:nvSpPr>
          <p:cNvPr id="23" name="Text Box 42"/>
          <p:cNvSpPr txBox="1">
            <a:spLocks noChangeArrowheads="1"/>
          </p:cNvSpPr>
          <p:nvPr/>
        </p:nvSpPr>
        <p:spPr bwMode="auto">
          <a:xfrm>
            <a:off x="7372350" y="4171950"/>
            <a:ext cx="685800" cy="346249"/>
          </a:xfrm>
          <a:prstGeom prst="rect">
            <a:avLst/>
          </a:prstGeom>
          <a:noFill/>
          <a:ln w="9525">
            <a:noFill/>
            <a:miter lim="800000"/>
            <a:headEnd/>
            <a:tailEnd/>
          </a:ln>
        </p:spPr>
        <p:txBody>
          <a:bodyPr wrap="square" lIns="68580" tIns="34290" rIns="68580" bIns="34290">
            <a:spAutoFit/>
          </a:bodyPr>
          <a:lstStyle/>
          <a:p>
            <a:pPr>
              <a:spcBef>
                <a:spcPct val="50000"/>
              </a:spcBef>
            </a:pPr>
            <a:r>
              <a:rPr lang="en-US" sz="1800" b="1" dirty="0" err="1">
                <a:solidFill>
                  <a:srgbClr val="0000FF"/>
                </a:solidFill>
                <a:latin typeface="Times New Roman" pitchFamily="18" charset="0"/>
                <a:cs typeface="Times New Roman" pitchFamily="18" charset="0"/>
              </a:rPr>
              <a:t>Nặng</a:t>
            </a:r>
            <a:endParaRPr lang="en-US" sz="1800" b="1" dirty="0">
              <a:solidFill>
                <a:srgbClr val="0000FF"/>
              </a:solidFill>
              <a:latin typeface="Times New Roman" pitchFamily="18" charset="0"/>
              <a:cs typeface="Times New Roman" pitchFamily="18" charset="0"/>
            </a:endParaRPr>
          </a:p>
        </p:txBody>
      </p:sp>
      <p:grpSp>
        <p:nvGrpSpPr>
          <p:cNvPr id="24" name="Group 23"/>
          <p:cNvGrpSpPr/>
          <p:nvPr/>
        </p:nvGrpSpPr>
        <p:grpSpPr>
          <a:xfrm>
            <a:off x="4444322" y="796956"/>
            <a:ext cx="903273" cy="1287874"/>
            <a:chOff x="3455085" y="1257300"/>
            <a:chExt cx="983564" cy="1230543"/>
          </a:xfrm>
        </p:grpSpPr>
        <p:pic>
          <p:nvPicPr>
            <p:cNvPr id="25" name="Picture 24" descr="giphy.gif"/>
            <p:cNvPicPr>
              <a:picLocks noChangeAspect="1"/>
            </p:cNvPicPr>
            <p:nvPr/>
          </p:nvPicPr>
          <p:blipFill>
            <a:blip r:embed="rId9" cstate="print">
              <a:extLst>
                <a:ext uri="{BEBA8EAE-BF5A-486C-A8C5-ECC9F3942E4B}">
                  <a14:imgProps xmlns:a14="http://schemas.microsoft.com/office/drawing/2010/main">
                    <a14:imgLayer r:embed="rId10">
                      <a14:imgEffect>
                        <a14:backgroundRemoval t="444" b="96889" l="9778" r="99556"/>
                      </a14:imgEffect>
                    </a14:imgLayer>
                  </a14:imgProps>
                </a:ext>
              </a:extLst>
            </a:blip>
            <a:stretch>
              <a:fillRect/>
            </a:stretch>
          </p:blipFill>
          <p:spPr>
            <a:xfrm>
              <a:off x="3505200" y="1257300"/>
              <a:ext cx="933449" cy="937183"/>
            </a:xfrm>
            <a:prstGeom prst="rect">
              <a:avLst/>
            </a:prstGeom>
          </p:spPr>
        </p:pic>
        <p:sp>
          <p:nvSpPr>
            <p:cNvPr id="26" name="Text Box 28"/>
            <p:cNvSpPr txBox="1">
              <a:spLocks noChangeArrowheads="1"/>
            </p:cNvSpPr>
            <p:nvPr/>
          </p:nvSpPr>
          <p:spPr bwMode="auto">
            <a:xfrm>
              <a:off x="4038599" y="2015576"/>
              <a:ext cx="357188" cy="352891"/>
            </a:xfrm>
            <a:prstGeom prst="rect">
              <a:avLst/>
            </a:prstGeom>
            <a:noFill/>
            <a:ln w="9525">
              <a:noFill/>
              <a:miter lim="800000"/>
              <a:headEnd/>
              <a:tailEnd/>
            </a:ln>
          </p:spPr>
          <p:txBody>
            <a:bodyPr wrap="square">
              <a:spAutoFit/>
            </a:bodyPr>
            <a:lstStyle/>
            <a:p>
              <a:pPr>
                <a:spcBef>
                  <a:spcPct val="50000"/>
                </a:spcBef>
              </a:pPr>
              <a:endParaRPr lang="en-US" sz="1800" b="1" dirty="0">
                <a:solidFill>
                  <a:srgbClr val="FF0000"/>
                </a:solidFill>
              </a:endParaRPr>
            </a:p>
          </p:txBody>
        </p:sp>
        <p:sp>
          <p:nvSpPr>
            <p:cNvPr id="27" name="Text Box 17"/>
            <p:cNvSpPr txBox="1">
              <a:spLocks noChangeArrowheads="1"/>
            </p:cNvSpPr>
            <p:nvPr/>
          </p:nvSpPr>
          <p:spPr bwMode="auto">
            <a:xfrm>
              <a:off x="3787788" y="2076913"/>
              <a:ext cx="428625" cy="352891"/>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VnTime" pitchFamily="34" charset="0"/>
                </a:rPr>
                <a:t>F</a:t>
              </a:r>
            </a:p>
          </p:txBody>
        </p:sp>
        <p:sp>
          <p:nvSpPr>
            <p:cNvPr id="52" name="Text Box 28"/>
            <p:cNvSpPr txBox="1">
              <a:spLocks noChangeArrowheads="1"/>
            </p:cNvSpPr>
            <p:nvPr/>
          </p:nvSpPr>
          <p:spPr bwMode="auto">
            <a:xfrm>
              <a:off x="3455085" y="1987915"/>
              <a:ext cx="278053" cy="499928"/>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rPr>
                <a:t>1</a:t>
              </a:r>
            </a:p>
          </p:txBody>
        </p:sp>
      </p:grpSp>
      <p:grpSp>
        <p:nvGrpSpPr>
          <p:cNvPr id="28" name="Group 27"/>
          <p:cNvGrpSpPr/>
          <p:nvPr/>
        </p:nvGrpSpPr>
        <p:grpSpPr>
          <a:xfrm>
            <a:off x="2790020" y="913136"/>
            <a:ext cx="924731" cy="1338458"/>
            <a:chOff x="3431720" y="1293794"/>
            <a:chExt cx="1006929" cy="1289434"/>
          </a:xfrm>
        </p:grpSpPr>
        <p:pic>
          <p:nvPicPr>
            <p:cNvPr id="29" name="Picture 28" descr="giphy.gif"/>
            <p:cNvPicPr>
              <a:picLocks noChangeAspect="1"/>
            </p:cNvPicPr>
            <p:nvPr/>
          </p:nvPicPr>
          <p:blipFill>
            <a:blip r:embed="rId9" cstate="print">
              <a:extLst>
                <a:ext uri="{BEBA8EAE-BF5A-486C-A8C5-ECC9F3942E4B}">
                  <a14:imgProps xmlns:a14="http://schemas.microsoft.com/office/drawing/2010/main">
                    <a14:imgLayer r:embed="rId10">
                      <a14:imgEffect>
                        <a14:backgroundRemoval t="0" b="98667" l="9778" r="99556"/>
                      </a14:imgEffect>
                    </a14:imgLayer>
                  </a14:imgProps>
                </a:ext>
              </a:extLst>
            </a:blip>
            <a:stretch>
              <a:fillRect/>
            </a:stretch>
          </p:blipFill>
          <p:spPr>
            <a:xfrm>
              <a:off x="3505200" y="1293794"/>
              <a:ext cx="933449" cy="937183"/>
            </a:xfrm>
            <a:prstGeom prst="rect">
              <a:avLst/>
            </a:prstGeom>
          </p:spPr>
        </p:pic>
        <p:sp>
          <p:nvSpPr>
            <p:cNvPr id="30" name="Text Box 28"/>
            <p:cNvSpPr txBox="1">
              <a:spLocks noChangeArrowheads="1"/>
            </p:cNvSpPr>
            <p:nvPr/>
          </p:nvSpPr>
          <p:spPr bwMode="auto">
            <a:xfrm>
              <a:off x="4038599" y="2031997"/>
              <a:ext cx="357188" cy="355805"/>
            </a:xfrm>
            <a:prstGeom prst="rect">
              <a:avLst/>
            </a:prstGeom>
            <a:noFill/>
            <a:ln w="9525">
              <a:noFill/>
              <a:miter lim="800000"/>
              <a:headEnd/>
              <a:tailEnd/>
            </a:ln>
          </p:spPr>
          <p:txBody>
            <a:bodyPr>
              <a:spAutoFit/>
            </a:bodyPr>
            <a:lstStyle/>
            <a:p>
              <a:pPr>
                <a:spcBef>
                  <a:spcPct val="50000"/>
                </a:spcBef>
              </a:pPr>
              <a:endParaRPr lang="en-US" sz="1800" b="1" dirty="0">
                <a:solidFill>
                  <a:srgbClr val="FF0000"/>
                </a:solidFill>
              </a:endParaRPr>
            </a:p>
          </p:txBody>
        </p:sp>
        <p:sp>
          <p:nvSpPr>
            <p:cNvPr id="31" name="Text Box 17"/>
            <p:cNvSpPr txBox="1">
              <a:spLocks noChangeArrowheads="1"/>
            </p:cNvSpPr>
            <p:nvPr/>
          </p:nvSpPr>
          <p:spPr bwMode="auto">
            <a:xfrm>
              <a:off x="3761106" y="2144629"/>
              <a:ext cx="428625" cy="355805"/>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VnTime" pitchFamily="34" charset="0"/>
                </a:rPr>
                <a:t>J</a:t>
              </a:r>
            </a:p>
          </p:txBody>
        </p:sp>
        <p:sp>
          <p:nvSpPr>
            <p:cNvPr id="53" name="Text Box 17"/>
            <p:cNvSpPr txBox="1">
              <a:spLocks noChangeArrowheads="1"/>
            </p:cNvSpPr>
            <p:nvPr/>
          </p:nvSpPr>
          <p:spPr bwMode="auto">
            <a:xfrm>
              <a:off x="3431720" y="2005046"/>
              <a:ext cx="428625" cy="578182"/>
            </a:xfrm>
            <a:prstGeom prst="rect">
              <a:avLst/>
            </a:prstGeom>
            <a:noFill/>
            <a:ln w="9525">
              <a:noFill/>
              <a:miter lim="800000"/>
              <a:headEnd/>
              <a:tailEnd/>
            </a:ln>
          </p:spPr>
          <p:txBody>
            <a:bodyPr>
              <a:spAutoFit/>
            </a:bodyPr>
            <a:lstStyle/>
            <a:p>
              <a:pPr>
                <a:spcBef>
                  <a:spcPct val="50000"/>
                </a:spcBef>
              </a:pPr>
              <a:r>
                <a:rPr lang="en-US" sz="3300" b="1" dirty="0">
                  <a:solidFill>
                    <a:srgbClr val="0000FF"/>
                  </a:solidFill>
                  <a:latin typeface=".VnTime" pitchFamily="34" charset="0"/>
                </a:rPr>
                <a:t>2</a:t>
              </a:r>
            </a:p>
          </p:txBody>
        </p:sp>
      </p:grpSp>
      <p:grpSp>
        <p:nvGrpSpPr>
          <p:cNvPr id="32" name="Group 31"/>
          <p:cNvGrpSpPr/>
          <p:nvPr/>
        </p:nvGrpSpPr>
        <p:grpSpPr>
          <a:xfrm>
            <a:off x="5622133" y="1456575"/>
            <a:ext cx="892968" cy="1298648"/>
            <a:chOff x="3457575" y="1046912"/>
            <a:chExt cx="1190624" cy="1442942"/>
          </a:xfrm>
        </p:grpSpPr>
        <p:pic>
          <p:nvPicPr>
            <p:cNvPr id="33" name="Picture 32" descr="giphy.gif"/>
            <p:cNvPicPr>
              <a:picLocks noChangeAspect="1"/>
            </p:cNvPicPr>
            <p:nvPr/>
          </p:nvPicPr>
          <p:blipFill>
            <a:blip r:embed="rId11" cstate="print">
              <a:extLst>
                <a:ext uri="{BEBA8EAE-BF5A-486C-A8C5-ECC9F3942E4B}">
                  <a14:imgProps xmlns:a14="http://schemas.microsoft.com/office/drawing/2010/main">
                    <a14:imgLayer r:embed="rId10">
                      <a14:imgEffect>
                        <a14:backgroundRemoval t="0" b="98667" l="5333" r="100000"/>
                      </a14:imgEffect>
                    </a14:imgLayer>
                  </a14:imgProps>
                </a:ext>
              </a:extLst>
            </a:blip>
            <a:stretch>
              <a:fillRect/>
            </a:stretch>
          </p:blipFill>
          <p:spPr>
            <a:xfrm>
              <a:off x="3505200" y="1046912"/>
              <a:ext cx="1142999" cy="1147571"/>
            </a:xfrm>
            <a:prstGeom prst="rect">
              <a:avLst/>
            </a:prstGeom>
          </p:spPr>
        </p:pic>
        <p:sp>
          <p:nvSpPr>
            <p:cNvPr id="34" name="Text Box 28"/>
            <p:cNvSpPr txBox="1">
              <a:spLocks noChangeArrowheads="1"/>
            </p:cNvSpPr>
            <p:nvPr/>
          </p:nvSpPr>
          <p:spPr bwMode="auto">
            <a:xfrm>
              <a:off x="4214811" y="2028275"/>
              <a:ext cx="357188" cy="410369"/>
            </a:xfrm>
            <a:prstGeom prst="rect">
              <a:avLst/>
            </a:prstGeom>
            <a:noFill/>
            <a:ln w="9525">
              <a:noFill/>
              <a:miter lim="800000"/>
              <a:headEnd/>
              <a:tailEnd/>
            </a:ln>
          </p:spPr>
          <p:txBody>
            <a:bodyPr>
              <a:spAutoFit/>
            </a:bodyPr>
            <a:lstStyle/>
            <a:p>
              <a:pPr>
                <a:spcBef>
                  <a:spcPct val="50000"/>
                </a:spcBef>
              </a:pPr>
              <a:endParaRPr lang="en-US" sz="1800" b="1" dirty="0">
                <a:solidFill>
                  <a:srgbClr val="FF0000"/>
                </a:solidFill>
              </a:endParaRPr>
            </a:p>
          </p:txBody>
        </p:sp>
        <p:sp>
          <p:nvSpPr>
            <p:cNvPr id="35" name="Text Box 17"/>
            <p:cNvSpPr txBox="1">
              <a:spLocks noChangeArrowheads="1"/>
            </p:cNvSpPr>
            <p:nvPr/>
          </p:nvSpPr>
          <p:spPr bwMode="auto">
            <a:xfrm>
              <a:off x="3853323" y="2079485"/>
              <a:ext cx="428625" cy="410369"/>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VnTime" pitchFamily="34" charset="0"/>
                </a:rPr>
                <a:t>S</a:t>
              </a:r>
            </a:p>
          </p:txBody>
        </p:sp>
        <p:sp>
          <p:nvSpPr>
            <p:cNvPr id="59" name="Text Box 17"/>
            <p:cNvSpPr txBox="1">
              <a:spLocks noChangeArrowheads="1"/>
            </p:cNvSpPr>
            <p:nvPr/>
          </p:nvSpPr>
          <p:spPr bwMode="auto">
            <a:xfrm>
              <a:off x="3457575" y="1902336"/>
              <a:ext cx="428625" cy="581355"/>
            </a:xfrm>
            <a:prstGeom prst="rect">
              <a:avLst/>
            </a:prstGeom>
            <a:noFill/>
            <a:ln w="9525">
              <a:noFill/>
              <a:miter lim="800000"/>
              <a:headEnd/>
              <a:tailEnd/>
            </a:ln>
          </p:spPr>
          <p:txBody>
            <a:bodyPr>
              <a:spAutoFit/>
            </a:bodyPr>
            <a:lstStyle/>
            <a:p>
              <a:pPr>
                <a:spcBef>
                  <a:spcPct val="50000"/>
                </a:spcBef>
              </a:pPr>
              <a:r>
                <a:rPr lang="en-US" sz="2800" b="1" dirty="0">
                  <a:solidFill>
                    <a:srgbClr val="0000FF"/>
                  </a:solidFill>
                  <a:latin typeface=".VnTime" pitchFamily="34" charset="0"/>
                </a:rPr>
                <a:t>3</a:t>
              </a:r>
            </a:p>
          </p:txBody>
        </p:sp>
      </p:grpSp>
      <p:grpSp>
        <p:nvGrpSpPr>
          <p:cNvPr id="36" name="Group 35"/>
          <p:cNvGrpSpPr/>
          <p:nvPr/>
        </p:nvGrpSpPr>
        <p:grpSpPr>
          <a:xfrm>
            <a:off x="3510226" y="1657350"/>
            <a:ext cx="1009126" cy="1311002"/>
            <a:chOff x="3408501" y="1257300"/>
            <a:chExt cx="1030148" cy="1143712"/>
          </a:xfrm>
        </p:grpSpPr>
        <p:pic>
          <p:nvPicPr>
            <p:cNvPr id="37" name="Picture 36" descr="giphy.gif"/>
            <p:cNvPicPr>
              <a:picLocks noChangeAspect="1"/>
            </p:cNvPicPr>
            <p:nvPr/>
          </p:nvPicPr>
          <p:blipFill>
            <a:blip r:embed="rId12" cstate="print">
              <a:extLst>
                <a:ext uri="{BEBA8EAE-BF5A-486C-A8C5-ECC9F3942E4B}">
                  <a14:imgProps xmlns:a14="http://schemas.microsoft.com/office/drawing/2010/main">
                    <a14:imgLayer r:embed="rId10">
                      <a14:imgEffect>
                        <a14:backgroundRemoval t="4000" b="98667" l="4444" r="100000"/>
                      </a14:imgEffect>
                    </a14:imgLayer>
                  </a14:imgProps>
                </a:ext>
              </a:extLst>
            </a:blip>
            <a:stretch>
              <a:fillRect/>
            </a:stretch>
          </p:blipFill>
          <p:spPr>
            <a:xfrm>
              <a:off x="3505200" y="1257300"/>
              <a:ext cx="933449" cy="937183"/>
            </a:xfrm>
            <a:prstGeom prst="rect">
              <a:avLst/>
            </a:prstGeom>
          </p:spPr>
        </p:pic>
        <p:sp>
          <p:nvSpPr>
            <p:cNvPr id="38" name="Text Box 28"/>
            <p:cNvSpPr txBox="1">
              <a:spLocks noChangeArrowheads="1"/>
            </p:cNvSpPr>
            <p:nvPr/>
          </p:nvSpPr>
          <p:spPr bwMode="auto">
            <a:xfrm>
              <a:off x="4081461" y="2015576"/>
              <a:ext cx="357188" cy="322204"/>
            </a:xfrm>
            <a:prstGeom prst="rect">
              <a:avLst/>
            </a:prstGeom>
            <a:noFill/>
            <a:ln w="9525">
              <a:noFill/>
              <a:miter lim="800000"/>
              <a:headEnd/>
              <a:tailEnd/>
            </a:ln>
          </p:spPr>
          <p:txBody>
            <a:bodyPr>
              <a:spAutoFit/>
            </a:bodyPr>
            <a:lstStyle/>
            <a:p>
              <a:pPr>
                <a:spcBef>
                  <a:spcPct val="50000"/>
                </a:spcBef>
              </a:pPr>
              <a:endParaRPr lang="en-US" sz="1800" b="1" dirty="0">
                <a:solidFill>
                  <a:srgbClr val="FF0000"/>
                </a:solidFill>
              </a:endParaRPr>
            </a:p>
          </p:txBody>
        </p:sp>
        <p:sp>
          <p:nvSpPr>
            <p:cNvPr id="39" name="Text Box 17"/>
            <p:cNvSpPr txBox="1">
              <a:spLocks noChangeArrowheads="1"/>
            </p:cNvSpPr>
            <p:nvPr/>
          </p:nvSpPr>
          <p:spPr bwMode="auto">
            <a:xfrm>
              <a:off x="3804058" y="2078808"/>
              <a:ext cx="428625" cy="322204"/>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VnTime" pitchFamily="34" charset="0"/>
                </a:rPr>
                <a:t>X</a:t>
              </a:r>
            </a:p>
          </p:txBody>
        </p:sp>
        <p:sp>
          <p:nvSpPr>
            <p:cNvPr id="60" name="Text Box 17"/>
            <p:cNvSpPr txBox="1">
              <a:spLocks noChangeArrowheads="1"/>
            </p:cNvSpPr>
            <p:nvPr/>
          </p:nvSpPr>
          <p:spPr bwMode="auto">
            <a:xfrm>
              <a:off x="3408501" y="1919787"/>
              <a:ext cx="324810" cy="456455"/>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latin typeface=".VnTime" pitchFamily="34" charset="0"/>
                </a:rPr>
                <a:t>4</a:t>
              </a:r>
            </a:p>
          </p:txBody>
        </p:sp>
      </p:grpSp>
      <p:grpSp>
        <p:nvGrpSpPr>
          <p:cNvPr id="40" name="Group 39"/>
          <p:cNvGrpSpPr/>
          <p:nvPr/>
        </p:nvGrpSpPr>
        <p:grpSpPr>
          <a:xfrm>
            <a:off x="4895510" y="2628902"/>
            <a:ext cx="1048091" cy="1390940"/>
            <a:chOff x="3618338" y="1108086"/>
            <a:chExt cx="1069924" cy="1392336"/>
          </a:xfrm>
        </p:grpSpPr>
        <p:pic>
          <p:nvPicPr>
            <p:cNvPr id="41" name="Picture 40" descr="giphy.gif"/>
            <p:cNvPicPr>
              <a:picLocks noChangeAspect="1"/>
            </p:cNvPicPr>
            <p:nvPr/>
          </p:nvPicPr>
          <p:blipFill>
            <a:blip r:embed="rId12" cstate="print">
              <a:extLst>
                <a:ext uri="{BEBA8EAE-BF5A-486C-A8C5-ECC9F3942E4B}">
                  <a14:imgProps xmlns:a14="http://schemas.microsoft.com/office/drawing/2010/main">
                    <a14:imgLayer r:embed="rId10">
                      <a14:imgEffect>
                        <a14:backgroundRemoval t="0" b="99556" l="2222" r="100000"/>
                      </a14:imgEffect>
                    </a14:imgLayer>
                  </a14:imgProps>
                </a:ext>
              </a:extLst>
            </a:blip>
            <a:stretch>
              <a:fillRect/>
            </a:stretch>
          </p:blipFill>
          <p:spPr>
            <a:xfrm>
              <a:off x="3754813" y="1108086"/>
              <a:ext cx="933449" cy="937183"/>
            </a:xfrm>
            <a:prstGeom prst="rect">
              <a:avLst/>
            </a:prstGeom>
          </p:spPr>
        </p:pic>
        <p:sp>
          <p:nvSpPr>
            <p:cNvPr id="42" name="Text Box 28"/>
            <p:cNvSpPr txBox="1">
              <a:spLocks noChangeArrowheads="1"/>
            </p:cNvSpPr>
            <p:nvPr/>
          </p:nvSpPr>
          <p:spPr bwMode="auto">
            <a:xfrm>
              <a:off x="4062411" y="2040976"/>
              <a:ext cx="357188" cy="352841"/>
            </a:xfrm>
            <a:prstGeom prst="rect">
              <a:avLst/>
            </a:prstGeom>
            <a:noFill/>
            <a:ln w="9525">
              <a:noFill/>
              <a:miter lim="800000"/>
              <a:headEnd/>
              <a:tailEnd/>
            </a:ln>
          </p:spPr>
          <p:txBody>
            <a:bodyPr>
              <a:spAutoFit/>
            </a:bodyPr>
            <a:lstStyle/>
            <a:p>
              <a:pPr>
                <a:spcBef>
                  <a:spcPct val="50000"/>
                </a:spcBef>
              </a:pPr>
              <a:endParaRPr lang="en-US" sz="1800" b="1" dirty="0">
                <a:solidFill>
                  <a:srgbClr val="FF0000"/>
                </a:solidFill>
              </a:endParaRPr>
            </a:p>
          </p:txBody>
        </p:sp>
        <p:sp>
          <p:nvSpPr>
            <p:cNvPr id="43" name="Text Box 17"/>
            <p:cNvSpPr txBox="1">
              <a:spLocks noChangeArrowheads="1"/>
            </p:cNvSpPr>
            <p:nvPr/>
          </p:nvSpPr>
          <p:spPr bwMode="auto">
            <a:xfrm>
              <a:off x="4026275" y="1987043"/>
              <a:ext cx="428625" cy="352841"/>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VnTime" pitchFamily="34" charset="0"/>
                </a:rPr>
                <a:t>R</a:t>
              </a:r>
            </a:p>
          </p:txBody>
        </p:sp>
        <p:sp>
          <p:nvSpPr>
            <p:cNvPr id="63" name="Text Box 17"/>
            <p:cNvSpPr txBox="1">
              <a:spLocks noChangeArrowheads="1"/>
            </p:cNvSpPr>
            <p:nvPr/>
          </p:nvSpPr>
          <p:spPr bwMode="auto">
            <a:xfrm>
              <a:off x="3618338" y="1927057"/>
              <a:ext cx="331848" cy="573365"/>
            </a:xfrm>
            <a:prstGeom prst="rect">
              <a:avLst/>
            </a:prstGeom>
            <a:noFill/>
            <a:ln w="9525">
              <a:noFill/>
              <a:miter lim="800000"/>
              <a:headEnd/>
              <a:tailEnd/>
            </a:ln>
          </p:spPr>
          <p:txBody>
            <a:bodyPr wrap="square">
              <a:spAutoFit/>
            </a:bodyPr>
            <a:lstStyle/>
            <a:p>
              <a:pPr>
                <a:spcBef>
                  <a:spcPct val="50000"/>
                </a:spcBef>
              </a:pPr>
              <a:r>
                <a:rPr lang="en-US" sz="3300" b="1" dirty="0">
                  <a:solidFill>
                    <a:srgbClr val="0000FF"/>
                  </a:solidFill>
                  <a:latin typeface=".VnTime" pitchFamily="34" charset="0"/>
                </a:rPr>
                <a:t>5</a:t>
              </a:r>
            </a:p>
          </p:txBody>
        </p:sp>
      </p:grpSp>
      <p:grpSp>
        <p:nvGrpSpPr>
          <p:cNvPr id="44" name="Group 24"/>
          <p:cNvGrpSpPr/>
          <p:nvPr/>
        </p:nvGrpSpPr>
        <p:grpSpPr>
          <a:xfrm>
            <a:off x="2788342" y="3840111"/>
            <a:ext cx="3700946" cy="1194885"/>
            <a:chOff x="695886" y="3789040"/>
            <a:chExt cx="6876278" cy="1823717"/>
          </a:xfrm>
        </p:grpSpPr>
        <p:pic>
          <p:nvPicPr>
            <p:cNvPr id="45" name="Picture 12" descr="14"/>
            <p:cNvPicPr>
              <a:picLocks noChangeAspect="1" noChangeArrowheads="1" noCrop="1"/>
            </p:cNvPicPr>
            <p:nvPr/>
          </p:nvPicPr>
          <p:blipFill>
            <a:blip r:embed="rId13" cstate="print"/>
            <a:srcRect/>
            <a:stretch>
              <a:fillRect/>
            </a:stretch>
          </p:blipFill>
          <p:spPr bwMode="auto">
            <a:xfrm>
              <a:off x="695886" y="4063357"/>
              <a:ext cx="2051051" cy="1549400"/>
            </a:xfrm>
            <a:prstGeom prst="rect">
              <a:avLst/>
            </a:prstGeom>
            <a:noFill/>
          </p:spPr>
        </p:pic>
        <p:pic>
          <p:nvPicPr>
            <p:cNvPr id="46" name="Picture 13" descr="IMG1-28"/>
            <p:cNvPicPr>
              <a:picLocks noChangeAspect="1" noChangeArrowheads="1" noCrop="1"/>
            </p:cNvPicPr>
            <p:nvPr/>
          </p:nvPicPr>
          <p:blipFill>
            <a:blip r:embed="rId14" cstate="print"/>
            <a:srcRect/>
            <a:stretch>
              <a:fillRect/>
            </a:stretch>
          </p:blipFill>
          <p:spPr bwMode="auto">
            <a:xfrm>
              <a:off x="6048164" y="3789040"/>
              <a:ext cx="1524000" cy="1524000"/>
            </a:xfrm>
            <a:prstGeom prst="rect">
              <a:avLst/>
            </a:prstGeom>
            <a:noFill/>
            <a:ln w="9525">
              <a:noFill/>
              <a:miter lim="800000"/>
              <a:headEnd/>
              <a:tailEnd/>
            </a:ln>
          </p:spPr>
        </p:pic>
        <p:sp>
          <p:nvSpPr>
            <p:cNvPr id="47" name="WordArt 14"/>
            <p:cNvSpPr>
              <a:spLocks noChangeArrowheads="1" noChangeShapeType="1" noTextEdit="1"/>
            </p:cNvSpPr>
            <p:nvPr/>
          </p:nvSpPr>
          <p:spPr bwMode="auto">
            <a:xfrm>
              <a:off x="2946304" y="4063357"/>
              <a:ext cx="2767014" cy="925512"/>
            </a:xfrm>
            <a:prstGeom prst="rect">
              <a:avLst/>
            </a:prstGeom>
          </p:spPr>
          <p:txBody>
            <a:bodyPr wrap="none" fromWordArt="1">
              <a:prstTxWarp prst="textWave1">
                <a:avLst>
                  <a:gd name="adj1" fmla="val 13005"/>
                  <a:gd name="adj2" fmla="val 0"/>
                </a:avLst>
              </a:prstTxWarp>
            </a:bodyPr>
            <a:lstStyle/>
            <a:p>
              <a:pPr algn="ctr"/>
              <a:r>
                <a:rPr lang="en-US" sz="2700" b="1" kern="10" dirty="0">
                  <a:ln w="9525">
                    <a:solidFill>
                      <a:srgbClr val="FF3300"/>
                    </a:solidFill>
                    <a:round/>
                    <a:headEnd/>
                    <a:tailEnd/>
                  </a:ln>
                  <a:solidFill>
                    <a:srgbClr val="0000FF"/>
                  </a:solidFill>
                  <a:effectLst>
                    <a:outerShdw dist="53882" dir="2700000" algn="ctr" rotWithShape="0">
                      <a:srgbClr val="C0C0C0">
                        <a:alpha val="80000"/>
                      </a:srgbClr>
                    </a:outerShdw>
                  </a:effectLst>
                  <a:latin typeface="Times New Roman"/>
                  <a:cs typeface="Times New Roman"/>
                </a:rPr>
                <a:t>CHÚC MỪNG !</a:t>
              </a:r>
            </a:p>
          </p:txBody>
        </p:sp>
      </p:grpSp>
      <p:sp>
        <p:nvSpPr>
          <p:cNvPr id="48" name="Rectangle 47"/>
          <p:cNvSpPr/>
          <p:nvPr/>
        </p:nvSpPr>
        <p:spPr>
          <a:xfrm>
            <a:off x="1986139" y="160885"/>
            <a:ext cx="2223206" cy="530915"/>
          </a:xfrm>
          <a:prstGeom prst="rect">
            <a:avLst/>
          </a:prstGeom>
          <a:noFill/>
        </p:spPr>
        <p:txBody>
          <a:bodyPr wrap="none" lIns="68580" tIns="34290" rIns="68580" bIns="34290">
            <a:spAutoFit/>
          </a:bodyPr>
          <a:lstStyle/>
          <a:p>
            <a:pPr algn="ctr"/>
            <a:r>
              <a:rPr lang="vi-VN" sz="3000" b="1" u="sng"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TRÒ CHƠI:</a:t>
            </a:r>
            <a:endParaRPr lang="en-US" sz="3000" b="1" u="sng"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4055144" y="155579"/>
            <a:ext cx="2862804" cy="530915"/>
          </a:xfrm>
          <a:prstGeom prst="rect">
            <a:avLst/>
          </a:prstGeom>
          <a:noFill/>
        </p:spPr>
        <p:txBody>
          <a:bodyPr wrap="none" lIns="68580" tIns="34290" rIns="68580" bIns="34290">
            <a:spAutoFit/>
          </a:bodyPr>
          <a:lstStyle/>
          <a:p>
            <a:pPr algn="ctr"/>
            <a:r>
              <a:rPr lang="vi-VN" sz="3000" b="1" dirty="0">
                <a:ln w="10541" cmpd="sng">
                  <a:solidFill>
                    <a:schemeClr val="accent1">
                      <a:shade val="88000"/>
                      <a:satMod val="110000"/>
                    </a:schemeClr>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rPr>
              <a:t>ONG TÌM HOA</a:t>
            </a:r>
            <a:endParaRPr lang="en-US" sz="3000" b="1" dirty="0">
              <a:ln w="10541" cmpd="sng">
                <a:solidFill>
                  <a:schemeClr val="accent1">
                    <a:shade val="88000"/>
                    <a:satMod val="110000"/>
                  </a:schemeClr>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7530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5.93518E-7 -4.81481E-6 C -0.00833 -0.01689 -0.01197 -0.03125 -0.02356 -0.0375 C -0.04178 -0.06203 -0.06404 -0.075 -0.08512 -0.08819 C -0.13341 -0.08449 -0.11558 -0.08958 -0.1433 -0.07152 C -0.15476 -0.05578 -0.14942 -0.05995 -0.1584 -0.05439 C -0.16374 -0.04629 -0.16465 -0.03912 -0.16803 -0.02777 C -0.17116 -0.00625 -0.17376 0.01019 -0.16985 0.03357 C -0.16868 0.04098 -0.15801 0.04491 -0.15476 0.04723 C -0.14044 0.04491 -0.13107 0.04561 -0.11831 0.03704 C -0.11154 0.02778 -0.1053 0.02246 -0.09827 0.01366 C -0.09996 -0.02939 -0.09801 -0.03171 -0.1135 -0.05439 C -0.11961 -0.06365 -0.12781 -0.06967 -0.13484 -0.075 C -0.1364 -0.07569 -0.13979 -0.078 -0.13979 -0.07777 C -0.17753 -0.07453 -0.16777 -0.07615 -0.19315 -0.05763 C -0.20148 -0.04166 -0.22231 -0.00208 -0.23311 0.00325 C -0.23923 0.02338 -0.23285 0.00463 -0.2447 0.02686 C -0.2499 0.03681 -0.25433 0.04723 -0.2594 0.05718 C -0.2663 0.07061 -0.27645 0.0801 -0.28439 0.09121 C -0.28543 0.09422 -0.27632 0.07963 -0.28752 0.10093 C -0.29871 0.12223 -0.33815 0.19468 -0.35142 0.21945 " pathEditMode="relative" rAng="0" ptsTypes="aaaaaaaaaaaaaaaaaaaa">
                                      <p:cBhvr>
                                        <p:cTn id="12" dur="2000" fill="hold"/>
                                        <p:tgtEl>
                                          <p:spTgt spid="24"/>
                                        </p:tgtEl>
                                        <p:attrNameLst>
                                          <p:attrName>ppt_x</p:attrName>
                                          <p:attrName>ppt_y</p:attrName>
                                        </p:attrNameLst>
                                      </p:cBhvr>
                                      <p:rCtr x="-17571" y="6481"/>
                                    </p:animMotion>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2"/>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0014 4.07407E-6 C 0.01002 -0.00949 0.02069 -0.01088 0.03227 -0.01343 C 0.0406 -0.01806 0.04685 -0.02269 0.05557 -0.02477 C 0.05831 -0.02524 0.06078 -0.0257 0.06312 -0.02662 C 0.06572 -0.02778 0.07119 -0.03033 0.07119 -0.02987 C 0.07991 -0.03959 0.07601 -0.03565 0.08251 -0.04167 C 0.08564 -0.04723 0.09462 -0.06551 0.09553 -0.06945 C 0.09631 -0.07153 0.09631 -0.07408 0.09683 -0.07477 C 0.09931 -0.0794 0.10451 -0.08658 0.10451 -0.08588 C 0.10633 -0.09445 0.10985 -0.09514 0.11349 -0.10162 C 0.11492 -0.10417 0.11597 -0.10811 0.11766 -0.10926 C 0.12104 -0.11412 0.12612 -0.11528 0.12924 -0.12061 C 0.14942 -0.14885 0.12807 -0.11945 0.14213 -0.13774 C 0.14629 -0.14237 0.14772 -0.14769 0.15254 -0.15232 C 0.15423 -0.15973 0.1571 -0.1676 0.16022 -0.17408 C 0.16269 -0.18588 0.16543 -0.19723 0.16829 -0.20787 C 0.16777 -0.21551 0.16855 -0.22315 0.16686 -0.23079 C 0.16608 -0.23218 0.16399 -0.23079 0.16269 -0.23218 C 0.15644 -0.24005 0.15306 -0.25116 0.1446 -0.25649 C 0.13874 -0.26065 0.13171 -0.2632 0.12534 -0.26598 C 0.11766 -0.27362 0.10803 -0.27362 0.09931 -0.27917 C 0.09176 -0.28357 0.08408 -0.28635 0.0764 -0.29028 C 0.06221 -0.29769 0.05206 -0.30463 0.03748 -0.30718 C 0.02069 -0.31574 0.05896 -0.29676 0.02342 -0.31112 C 0.01392 -0.31482 0.00767 -0.32686 -0.00144 -0.33149 C -0.01784 -0.34028 -0.03788 -0.34653 -0.05441 -0.35255 C -0.08656 -0.36274 -0.12196 -0.36274 -0.15502 -0.36505 C -0.186 -0.37107 -0.21555 -0.3713 -0.24704 -0.37292 C -0.26136 -0.37755 -0.26592 -0.40093 -0.28049 -0.40394 C -0.28544 -0.40394 -0.28141 -0.44121 -0.29429 -0.43287 C -0.30705 -0.425 -0.32787 -0.39074 -0.35729 -0.35463 C -0.3867 -0.31852 -0.44697 -0.24468 -0.47065 -0.21574 " pathEditMode="relative" rAng="0" ptsTypes="aaaaaaaaaaaaaaaaaaaaaaaaaaaaaaaa">
                                      <p:cBhvr>
                                        <p:cTn id="17" dur="2000" fill="hold"/>
                                        <p:tgtEl>
                                          <p:spTgt spid="32"/>
                                        </p:tgtEl>
                                        <p:attrNameLst>
                                          <p:attrName>ppt_x</p:attrName>
                                          <p:attrName>ppt_y</p:attrName>
                                        </p:attrNameLst>
                                      </p:cBhvr>
                                      <p:rCtr x="-15098" y="-22060"/>
                                    </p:animMotion>
                                  </p:childTnLst>
                                </p:cTn>
                              </p:par>
                            </p:childTnLst>
                          </p:cTn>
                        </p:par>
                      </p:childTnLst>
                    </p:cTn>
                  </p:par>
                </p:childTnLst>
              </p:cTn>
              <p:nextCondLst>
                <p:cond evt="onClick" delay="0">
                  <p:tgtEl>
                    <p:spTgt spid="32"/>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41" presetClass="path" presetSubtype="0" accel="50000" decel="50000" fill="hold" nodeType="clickEffect">
                                  <p:stCondLst>
                                    <p:cond delay="0"/>
                                  </p:stCondLst>
                                  <p:childTnLst>
                                    <p:animMotion origin="layout" path="M 5E-6 1.44509E-6 C 0.0073 -0.00463 0.0349 -0.00879 0.04454 -0.00879 C 0.10586 -0.00879 0.16941 0.06358 0.16941 0.13734 C 0.16941 0.09965 0.20105 0.06358 0.23086 0.06358 C 0.26277 0.06358 0.29271 0.10035 0.29271 0.13734 C 0.29271 0.11884 0.30834 0.09965 0.32435 0.09965 C 0.34011 0.09965 0.35612 0.11838 0.35612 0.13734 C 0.35612 0.1274 0.36862 0.10266 0.37175 0.11884 C 0.37487 0.13503 0.3698 0.2141 0.37514 0.23491 C 0.38047 0.25572 0.39284 0.22243 0.40378 0.24347 C 0.41472 0.26451 0.43295 0.33711 0.44063 0.36185 " pathEditMode="relative" rAng="0" ptsTypes="aaaaaaaaaaa">
                                      <p:cBhvr>
                                        <p:cTn id="22" dur="2000" fill="hold"/>
                                        <p:tgtEl>
                                          <p:spTgt spid="28"/>
                                        </p:tgtEl>
                                        <p:attrNameLst>
                                          <p:attrName>ppt_x</p:attrName>
                                          <p:attrName>ppt_y</p:attrName>
                                        </p:attrNameLst>
                                      </p:cBhvr>
                                      <p:rCtr x="22031" y="17642"/>
                                    </p:animMotion>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2.6422E-6 -1.48148E-6 C -0.00091 -0.03518 0.00312 -0.10116 -0.02395 -0.11597 C -0.03033 -0.12616 -0.03541 -0.13542 -0.04426 -0.14004 C -0.05102 -0.13958 -0.05792 -0.14074 -0.06456 -0.13796 C -0.06742 -0.1368 -0.06964 -0.13264 -0.07198 -0.12986 C -0.07927 -0.12245 -0.08565 -0.11296 -0.09111 -0.10139 C -0.09385 -0.07824 -0.10009 -0.0581 -0.10231 -0.03518 C -0.10127 0.01366 -0.09918 0.04445 -0.10621 0.09074 C -0.10738 0.11458 -0.10881 0.12315 -0.10621 0.14769 C -0.10569 0.15232 -0.10322 0.15579 -0.10231 0.15996 C -0.10127 0.16574 -0.09996 0.17546 -0.09736 0.18033 C -0.09554 0.1838 -0.09215 0.18496 -0.08981 0.18658 C -0.08291 0.19097 -0.07823 0.19722 -0.07081 0.20046 C -0.06391 0.20741 -0.05037 0.21227 -0.04165 0.21644 C -0.01341 0.21366 0.02173 0.21713 0.04933 0.20857 C 0.0764 0.21181 0.10334 0.21019 0.13029 0.21482 C 0.15436 0.22685 0.18807 0.21458 0.21372 0.20463 C 0.21866 0.19931 0.22192 0.19792 0.22777 0.1963 C 0.23272 0.19074 0.2374 0.19074 0.24287 0.18843 C 0.24951 0.18542 0.25459 0.18033 0.26161 0.17824 C 0.27151 0.16736 0.28023 0.16597 0.29207 0.16412 C 0.30092 0.15949 0.3047 0.14769 0.31238 0.14167 C 0.31784 0.13727 0.32513 0.13496 0.33125 0.13171 C 0.33919 0.12222 0.33333 0.12755 0.34153 0.12361 C 0.34413 0.12246 0.34895 0.11945 0.34895 0.11968 C 0.35311 0.11458 0.35429 0.10996 0.35923 0.10741 C 0.36288 0.09468 0.37095 0.09005 0.37693 0.08079 C 0.37342 0.05833 0.36613 0.04607 0.35272 0.03796 C 0.34648 0.02199 0.32227 0.01621 0.31107 0.01389 C 0.30144 0.00857 0.29272 0.00185 0.28322 -0.00254 C 0.27853 -0.00764 0.27346 -0.00972 0.26812 -0.01296 C 0.26096 -0.02685 0.26148 -0.04537 0.2581 -0.06296 C 0.25862 -0.08403 0.2581 -0.10879 0.26422 -0.12801 C 0.26786 -0.13958 0.2745 -0.14514 0.27932 -0.15393 C 0.28322 -0.16088 0.28595 -0.16921 0.2896 -0.17685 C 0.30183 -0.18379 0.34218 -0.19305 0.35272 -0.19629 " pathEditMode="relative" rAng="0" ptsTypes="ffffffffffffffffffffffffffffffffffff">
                                      <p:cBhvr>
                                        <p:cTn id="27" dur="3000" fill="hold"/>
                                        <p:tgtEl>
                                          <p:spTgt spid="36"/>
                                        </p:tgtEl>
                                        <p:attrNameLst>
                                          <p:attrName>ppt_x</p:attrName>
                                          <p:attrName>ppt_y</p:attrName>
                                        </p:attrNameLst>
                                      </p:cBhvr>
                                      <p:rCtr x="13406" y="1528"/>
                                    </p:animMotion>
                                  </p:childTnLst>
                                </p:cTn>
                              </p:par>
                            </p:childTnLst>
                          </p:cTn>
                        </p:par>
                      </p:childTnLst>
                    </p:cTn>
                  </p:par>
                </p:childTnLst>
              </p:cTn>
              <p:nextCondLst>
                <p:cond evt="onClick" delay="0">
                  <p:tgtEl>
                    <p:spTgt spid="36"/>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2.48861E-6 -3.7037E-6 C 0.00365 -0.01574 0.01042 -0.03495 0.0194 -0.04328 C 0.0207 -0.04953 0.02213 -0.05254 0.02642 -0.05671 C 0.02942 -0.06319 0.03007 -0.06967 0.03541 -0.07407 C 0.03905 -0.08171 0.04426 -0.08125 0.05011 -0.08495 C 0.06378 -0.09467 0.07745 -0.09467 0.09254 -0.09676 C 0.09736 -0.09444 0.10127 -0.08912 0.10595 -0.08495 C 0.1135 -0.08726 0.11545 -0.09467 0.11975 -0.10277 C 0.12105 -0.11041 0.12235 -0.1162 0.12352 -0.12384 C 0.12235 -0.14282 0.12586 -0.15115 0.11532 -0.15995 C 0.1066 -0.17592 0.09137 -0.18125 0.07836 -0.18657 C 0.07536 -0.18958 0.07237 -0.19166 0.06834 -0.19236 C 0.06001 -0.20023 0.06404 -0.19745 0.05701 -0.20046 C 0.05233 -0.20555 0.04829 -0.20601 0.04334 -0.20856 C 0.03905 -0.21666 0.0371 -0.22685 0.03541 -0.23564 C 0.03632 -0.25139 0.03632 -0.25972 0.0397 -0.27314 C 0.04035 -0.27592 0.04426 -0.2743 0.04673 -0.27592 C 0.04868 -0.27639 0.05076 -0.27847 0.05233 -0.2787 C 0.06651 -0.28726 0.07367 -0.2949 0.09007 -0.29814 C 0.09567 -0.30046 0.0984 -0.30254 0.10374 -0.3081 C 0.10504 -0.30856 0.10595 -0.31064 0.10738 -0.31088 C 0.10842 -0.3118 0.11077 -0.31389 0.11077 -0.31342 C 0.1161 -0.32708 0.11793 -0.33287 0.11975 -0.34861 C 0.11949 -0.35694 0.11949 -0.36736 0.11871 -0.37639 C 0.11793 -0.38379 0.11272 -0.3875 0.11077 -0.39236 C 0.10842 -0.39768 0.10764 -0.40324 0.10595 -0.40856 C 0.10348 -0.41597 0.09905 -0.41643 0.09463 -0.41967 C 0.09254 -0.42199 0.08812 -0.42731 0.08812 -0.42685 C 0.07667 -0.425 0.06677 -0.42222 0.05597 -0.41967 C 0.05115 -0.41643 0.04647 -0.41389 0.04113 -0.4118 C 0.03736 -0.4118 0.02942 -0.41226 0.02512 -0.41481 C 0.02135 -0.41736 0.01601 -0.425 0.01471 -0.42754 C 0.01302 -0.43101 0.01237 -0.43588 0.01042 -0.43819 C 0.00638 -0.44097 0.003 -0.44213 -0.0013 -0.44328 C -0.00429 -0.44328 -0.00755 -0.44328 -0.01054 -0.44213 C -0.01184 -0.4412 -0.01262 -0.43865 -0.01379 -0.43819 C -0.01861 -0.43264 -0.01965 -0.43541 -0.02408 -0.42476 C -0.02538 -0.42268 -0.02538 -0.42199 -0.02629 -0.41967 C -0.03332 -0.41134 -0.04295 -0.40902 -0.05154 -0.40578 C -0.05597 -0.40139 -0.0613 -0.39814 -0.06664 -0.3956 C -0.06898 -0.38981 -0.07432 -0.3868 -0.079 -0.38449 C -0.08004 -0.38402 -0.08096 -0.38194 -0.08265 -0.38125 C -0.0846 -0.38078 -0.08929 -0.37847 -0.08929 -0.37801 C -0.09775 -0.37014 -0.11363 -0.37014 -0.12352 -0.36805 C -0.14226 -0.36226 -0.11662 -0.3625 -0.1558 -0.36504 C -0.16256 -0.36782 -0.16022 -0.37014 -0.16478 -0.37546 C -0.16907 -0.37939 -0.17571 -0.38125 -0.18066 -0.38402 C -0.18977 -0.39236 -0.19914 -0.39861 -0.20838 -0.40717 C -0.21202 -0.40671 -0.21619 -0.40671 -0.21983 -0.40578 C -0.22973 -0.40301 -0.21957 -0.40301 -0.22777 -0.39745 C -0.22973 -0.39606 -0.23246 -0.39606 -0.23454 -0.3956 C -0.23767 -0.39213 -0.24079 -0.38726 -0.24378 -0.38402 C -0.24495 -0.38171 -0.24717 -0.37847 -0.24717 -0.37801 C -0.24964 -0.37037 -0.25406 -0.36319 -0.25849 -0.35694 C -0.26083 -0.34884 -0.26213 -0.34051 -0.26513 -0.3324 C -0.26305 -0.27384 -0.27033 -0.29166 -0.26057 -0.27106 C -0.25771 -0.25463 -0.25146 -0.25208 -0.24235 -0.24375 C -0.2378 -0.23889 -0.23767 -0.23796 -0.23246 -0.23564 C -0.22686 -0.23055 -0.22387 -0.22268 -0.21853 -0.21898 C -0.20773 -0.19791 -0.22022 -0.22199 -0.21385 -0.2081 C -0.21267 -0.2037 -0.20942 -0.19722 -0.20942 -0.19699 C -0.20773 -0.19004 -0.20604 -0.18379 -0.20382 -0.17592 C -0.20005 -0.15393 -0.19745 -0.16481 -0.17389 -0.16736 C -0.15645 -0.17291 -0.13966 -0.16736 -0.12261 -0.16203 C -0.10621 -0.15717 -0.08968 -0.16018 -0.07328 -0.15995 C -0.06065 -0.15717 -0.04724 -0.15416 -0.03566 -0.14814 C -0.03254 -0.14282 -0.02863 -0.13773 -0.02538 -0.13518 C -0.02069 -0.13032 -0.01431 -0.13055 -0.00937 -0.12777 C -0.01054 -0.11921 -0.01523 -0.1162 -0.01822 -0.10787 C -0.02291 -0.0956 -0.02824 -0.08379 -0.03202 -0.0706 C -0.03475 -0.06226 -0.03592 -0.05671 -0.03904 -0.04861 C -0.04061 -0.04583 -0.04035 -0.04051 -0.0423 -0.03773 C -0.04503 -0.03287 -0.05362 -0.03217 -0.05727 -0.03078 C -0.08929 -0.03217 -0.11089 -0.03217 -0.13966 -0.03773 C -0.15072 -0.04305 -0.15007 -0.04606 -0.15788 -0.05787 C -0.16946 -0.07569 -0.17037 -0.07569 -0.18222 -0.08495 C -0.18781 -0.09676 -0.19419 -0.10601 -0.20382 -0.11064 C -0.20877 -0.11851 -0.2115 -0.11967 -0.21853 -0.12152 C -0.22986 -0.12754 -0.24027 -0.13773 -0.25146 -0.14375 C -0.26096 -0.14884 -0.27398 -0.1493 -0.28348 -0.15115 C -0.28947 -0.14884 -0.29572 -0.14814 -0.3017 -0.14583 C -0.30313 -0.14583 -0.3017 -0.14629 -0.30509 -0.14282 C -0.30847 -0.13958 -0.31784 -0.12963 -0.3211 -0.12384 C -0.32253 -0.11736 -0.32318 -0.11134 -0.32448 -0.10532 C -0.32383 -0.08356 -0.32318 -0.04953 -0.3073 -0.03541 C -0.29923 -0.01574 -0.2827 0.00024 -0.27541 0.01274 C -0.27151 0.02107 -0.26851 0.02963 -0.26409 0.0382 C -0.25875 0.04769 -0.25341 0.05186 -0.25042 0.06436 C -0.2512 0.07801 -0.26174 0.11135 -0.26851 0.11945 C -0.27567 0.11644 -0.28817 0.1213 -0.29142 0.11366 C -0.29793 0.09769 -0.28543 0.02338 -0.30652 0.02616 C -0.3181 0.02223 -0.40739 0.12361 -0.41793 0.13033 " pathEditMode="relative" rAng="0" ptsTypes="AAAAAAAAAAAAAAAAAAAAAAAAAAAAAAAAAAAAAAAAAAAAAAAAAAAAAAAAAAAAAAAAAAAAAAAAAAAAAAAAAAAAAAAAAAAA">
                                      <p:cBhvr>
                                        <p:cTn id="32" dur="3000" fill="hold"/>
                                        <p:tgtEl>
                                          <p:spTgt spid="40"/>
                                        </p:tgtEl>
                                        <p:attrNameLst>
                                          <p:attrName>ppt_x</p:attrName>
                                          <p:attrName>ppt_y</p:attrName>
                                        </p:attrNameLst>
                                      </p:cBhvr>
                                      <p:rCtr x="-14604" y="-15648"/>
                                    </p:animMotion>
                                  </p:childTnLst>
                                </p:cTn>
                              </p:par>
                            </p:childTnLst>
                          </p:cTn>
                        </p:par>
                      </p:childTnLst>
                    </p:cTn>
                  </p:par>
                </p:childTnLst>
              </p:cTn>
              <p:nextCondLst>
                <p:cond evt="onClick" delay="0">
                  <p:tgtEl>
                    <p:spTgt spid="4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356839" y="2734964"/>
            <a:ext cx="4178300" cy="596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6" name="圆角矩形 29"/>
          <p:cNvSpPr/>
          <p:nvPr/>
        </p:nvSpPr>
        <p:spPr>
          <a:xfrm>
            <a:off x="356839" y="3636725"/>
            <a:ext cx="8530683" cy="596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grpSp>
        <p:nvGrpSpPr>
          <p:cNvPr id="9" name="组合 6"/>
          <p:cNvGrpSpPr/>
          <p:nvPr/>
        </p:nvGrpSpPr>
        <p:grpSpPr>
          <a:xfrm>
            <a:off x="540125" y="2768077"/>
            <a:ext cx="530674" cy="530674"/>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等线"/>
                <a:ea typeface="微软雅黑"/>
                <a:cs typeface="+mn-cs"/>
              </a:endParaRPr>
            </a:p>
          </p:txBody>
        </p:sp>
        <p:sp>
          <p:nvSpPr>
            <p:cNvPr id="11" name="文本框 5"/>
            <p:cNvSpPr txBox="1"/>
            <p:nvPr/>
          </p:nvSpPr>
          <p:spPr>
            <a:xfrm>
              <a:off x="1406541" y="1210867"/>
              <a:ext cx="184731"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等线"/>
                <a:ea typeface="微软雅黑"/>
                <a:cs typeface="+mn-cs"/>
              </a:endParaRPr>
            </a:p>
          </p:txBody>
        </p:sp>
      </p:grpSp>
      <p:sp>
        <p:nvSpPr>
          <p:cNvPr id="21" name="文本框 10"/>
          <p:cNvSpPr txBox="1"/>
          <p:nvPr/>
        </p:nvSpPr>
        <p:spPr>
          <a:xfrm>
            <a:off x="1171524" y="2820659"/>
            <a:ext cx="27093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Mục</a:t>
            </a:r>
            <a:r>
              <a:rPr kumimoji="0" lang="en-US" altLang="zh-CN" sz="2400" b="1" i="0" u="none" strike="noStrike" kern="1200" cap="none" spc="0" normalizeH="0" noProof="0" smtClean="0">
                <a:ln>
                  <a:noFill/>
                </a:ln>
                <a:solidFill>
                  <a:prstClr val="black"/>
                </a:solidFill>
                <a:effectLst/>
                <a:uLnTx/>
                <a:uFillTx/>
                <a:latin typeface="Tahoma" pitchFamily="34" charset="0"/>
                <a:ea typeface="Tahoma" pitchFamily="34" charset="0"/>
                <a:cs typeface="Tahoma" pitchFamily="34" charset="0"/>
              </a:rPr>
              <a:t> tiêu bài học</a:t>
            </a:r>
            <a:endParaRPr kumimoji="0" lang="zh-CN" altLang="en-US" sz="2400" b="1" i="0" u="none" strike="noStrike" kern="1200" cap="none" spc="0" normalizeH="0" baseline="0" noProof="0">
              <a:ln>
                <a:noFill/>
              </a:ln>
              <a:solidFill>
                <a:prstClr val="black"/>
              </a:solidFill>
              <a:effectLst/>
              <a:uLnTx/>
              <a:uFillTx/>
              <a:latin typeface="Tahoma" pitchFamily="34" charset="0"/>
              <a:ea typeface="微软雅黑"/>
              <a:cs typeface="Tahoma" pitchFamily="34" charset="0"/>
            </a:endParaRPr>
          </a:p>
        </p:txBody>
      </p:sp>
      <p:sp>
        <p:nvSpPr>
          <p:cNvPr id="22" name="文本框 45"/>
          <p:cNvSpPr txBox="1"/>
          <p:nvPr/>
        </p:nvSpPr>
        <p:spPr>
          <a:xfrm>
            <a:off x="689538" y="3724632"/>
            <a:ext cx="8121134"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b="1" noProof="0" dirty="0" err="1" smtClean="0">
                <a:solidFill>
                  <a:prstClr val="black"/>
                </a:solidFill>
                <a:latin typeface="Tahoma" pitchFamily="34" charset="0"/>
                <a:ea typeface="微软雅黑"/>
                <a:cs typeface="Tahoma" pitchFamily="34" charset="0"/>
              </a:rPr>
              <a:t>Biết</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cách</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chọn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được</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phông</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chữ</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cỡ</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chữ</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khi</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soạn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thảo</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văn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bản</a:t>
            </a:r>
            <a:endParaRPr kumimoji="0" lang="zh-CN" altLang="en-US" sz="2000" b="1"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pic>
        <p:nvPicPr>
          <p:cNvPr id="25" name="图片 1"/>
          <p:cNvPicPr>
            <a:picLocks noChangeAspect="1"/>
          </p:cNvPicPr>
          <p:nvPr/>
        </p:nvPicPr>
        <p:blipFill>
          <a:blip r:embed="rId2"/>
          <a:stretch>
            <a:fillRect/>
          </a:stretch>
        </p:blipFill>
        <p:spPr>
          <a:xfrm>
            <a:off x="1444844" y="25642"/>
            <a:ext cx="6256664" cy="1425334"/>
          </a:xfrm>
          <a:prstGeom prst="rect">
            <a:avLst/>
          </a:prstGeom>
        </p:spPr>
      </p:pic>
      <p:sp>
        <p:nvSpPr>
          <p:cNvPr id="18" name="Rectangle 17"/>
          <p:cNvSpPr/>
          <p:nvPr/>
        </p:nvSpPr>
        <p:spPr>
          <a:xfrm>
            <a:off x="936987" y="1712063"/>
            <a:ext cx="739016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BÀI 4: CHỌN PHÔNG CHỮ, CỠ CHỮ</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456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p:bldP spid="2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244" descr="23"/>
          <p:cNvPicPr>
            <a:picLocks noChangeAspect="1"/>
          </p:cNvPicPr>
          <p:nvPr/>
        </p:nvPicPr>
        <p:blipFill>
          <a:blip r:embed="rId4"/>
          <a:stretch>
            <a:fillRect/>
          </a:stretch>
        </p:blipFill>
        <p:spPr>
          <a:xfrm>
            <a:off x="6222589" y="2488471"/>
            <a:ext cx="2851978" cy="2655029"/>
          </a:xfrm>
          <a:prstGeom prst="rect">
            <a:avLst/>
          </a:prstGeom>
          <a:noFill/>
          <a:ln w="9525">
            <a:noFill/>
          </a:ln>
        </p:spPr>
      </p:pic>
      <p:sp>
        <p:nvSpPr>
          <p:cNvPr id="3" name="Rectangle 2"/>
          <p:cNvSpPr/>
          <p:nvPr/>
        </p:nvSpPr>
        <p:spPr>
          <a:xfrm>
            <a:off x="1236830" y="1280957"/>
            <a:ext cx="6412333" cy="707886"/>
          </a:xfrm>
          <a:prstGeom prst="rect">
            <a:avLst/>
          </a:prstGeom>
        </p:spPr>
        <p:txBody>
          <a:bodyPr wrap="none">
            <a:spAutoFit/>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HOẠT ĐỘNG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2: BÀI MỚI</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7224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6" descr="Hình ảnh có liên quan"/>
          <p:cNvSpPr>
            <a:spLocks noChangeAspect="1" noChangeArrowheads="1"/>
          </p:cNvSpPr>
          <p:nvPr/>
        </p:nvSpPr>
        <p:spPr bwMode="auto">
          <a:xfrm>
            <a:off x="155575" y="4346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986061609"/>
              </p:ext>
            </p:extLst>
          </p:nvPr>
        </p:nvGraphicFramePr>
        <p:xfrm>
          <a:off x="460375" y="1080653"/>
          <a:ext cx="8141546" cy="3688080"/>
        </p:xfrm>
        <a:graphic>
          <a:graphicData uri="http://schemas.openxmlformats.org/drawingml/2006/table">
            <a:tbl>
              <a:tblPr firstRow="1" bandRow="1">
                <a:tableStyleId>{5C22544A-7EE6-4342-B048-85BDC9FD1C3A}</a:tableStyleId>
              </a:tblPr>
              <a:tblGrid>
                <a:gridCol w="3951510"/>
                <a:gridCol w="4190036"/>
              </a:tblGrid>
              <a:tr h="370840">
                <a:tc>
                  <a:txBody>
                    <a:bodyPr/>
                    <a:lstStyle/>
                    <a:p>
                      <a:pPr algn="ctr"/>
                      <a:r>
                        <a:rPr lang="en-US" sz="3200" dirty="0" smtClean="0">
                          <a:solidFill>
                            <a:sysClr val="windowText" lastClr="000000"/>
                          </a:solidFill>
                          <a:latin typeface="Times New Roman" panose="02020603050405020304" pitchFamily="18" charset="0"/>
                          <a:cs typeface="Times New Roman" panose="02020603050405020304" pitchFamily="18" charset="0"/>
                        </a:rPr>
                        <a:t>A</a:t>
                      </a:r>
                      <a:endParaRPr lang="en-US" sz="32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ctr"/>
                      <a:r>
                        <a:rPr lang="en-US" sz="3200" dirty="0" smtClean="0">
                          <a:solidFill>
                            <a:sysClr val="windowText" lastClr="000000"/>
                          </a:solidFill>
                          <a:latin typeface="Times New Roman" panose="02020603050405020304" pitchFamily="18" charset="0"/>
                          <a:cs typeface="Times New Roman" panose="02020603050405020304" pitchFamily="18" charset="0"/>
                        </a:rPr>
                        <a:t>B</a:t>
                      </a:r>
                      <a:endParaRPr lang="en-US" sz="32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3200" dirty="0" err="1" smtClean="0">
                          <a:latin typeface="Times New Roman" panose="02020603050405020304" pitchFamily="18" charset="0"/>
                          <a:cs typeface="Times New Roman" panose="02020603050405020304" pitchFamily="18" charset="0"/>
                        </a:rPr>
                        <a:t>Phông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cỡ</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l">
                        <a:lnSpc>
                          <a:spcPct val="150000"/>
                        </a:lnSpc>
                      </a:pPr>
                      <a:r>
                        <a:rPr lang="en-US" sz="3200" dirty="0" err="1" smtClean="0">
                          <a:latin typeface="Tahoma" panose="020B0604030504040204" pitchFamily="34" charset="0"/>
                          <a:ea typeface="Tahoma" panose="020B0604030504040204" pitchFamily="34" charset="0"/>
                          <a:cs typeface="Tahoma" panose="020B0604030504040204" pitchFamily="34" charset="0"/>
                        </a:rPr>
                        <a:t>Phông</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chữ</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và</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cỡ</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chữ</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bản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em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có</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thể</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đổi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cỡ</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khác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nhau</a:t>
                      </a:r>
                      <a:endParaRPr lang="en-US" sz="32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em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có</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thể</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thay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đổi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và</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nhau</a:t>
                      </a:r>
                      <a:endParaRPr lang="en-US" sz="24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
        <p:nvSpPr>
          <p:cNvPr id="3" name="TextBox 2"/>
          <p:cNvSpPr txBox="1"/>
          <p:nvPr/>
        </p:nvSpPr>
        <p:spPr>
          <a:xfrm>
            <a:off x="1372878" y="9253"/>
            <a:ext cx="6931706" cy="830997"/>
          </a:xfrm>
          <a:prstGeom prst="rect">
            <a:avLst/>
          </a:prstGeom>
          <a:noFill/>
        </p:spPr>
        <p:txBody>
          <a:bodyPr wrap="none" rtlCol="0">
            <a:spAutoFit/>
          </a:bodyPr>
          <a:lstStyle/>
          <a:p>
            <a:pPr>
              <a:lnSpc>
                <a:spcPct val="120000"/>
              </a:lnSpc>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Nêu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điểm</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giống</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nhau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khác</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nhau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giữa</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hai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đoạn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lnSpc>
                <a:spcPct val="120000"/>
              </a:lnSpc>
            </a:pP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dưới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đây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4811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878" y="87310"/>
            <a:ext cx="4982454" cy="553870"/>
          </a:xfrm>
          <a:prstGeom prst="rect">
            <a:avLst/>
          </a:prstGeom>
          <a:noFill/>
        </p:spPr>
        <p:txBody>
          <a:bodyPr wrap="none" rtlCol="0">
            <a:spAutoFit/>
          </a:bodyPr>
          <a:lstStyle/>
          <a:p>
            <a:pPr>
              <a:lnSpc>
                <a:spcPct val="120000"/>
              </a:lnSpc>
            </a:pP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Chọn</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phông</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cỡ</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088"/>
            <a:ext cx="9144000" cy="1005032"/>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74" y="1036468"/>
            <a:ext cx="1371792" cy="238158"/>
          </a:xfrm>
          <a:prstGeom prst="rect">
            <a:avLst/>
          </a:prstGeom>
        </p:spPr>
      </p:pic>
      <p:sp>
        <p:nvSpPr>
          <p:cNvPr id="9" name="Bevel 8"/>
          <p:cNvSpPr/>
          <p:nvPr/>
        </p:nvSpPr>
        <p:spPr>
          <a:xfrm>
            <a:off x="1784195" y="3289601"/>
            <a:ext cx="2419814" cy="53525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phông</a:t>
            </a:r>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Bevel 9"/>
          <p:cNvSpPr/>
          <p:nvPr/>
        </p:nvSpPr>
        <p:spPr>
          <a:xfrm>
            <a:off x="5145425" y="3267740"/>
            <a:ext cx="2419814" cy="53525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cỡ</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135" y="2165660"/>
            <a:ext cx="3139069" cy="544977"/>
          </a:xfrm>
          <a:prstGeom prst="rect">
            <a:avLst/>
          </a:prstGeom>
          <a:ln w="28575">
            <a:solidFill>
              <a:schemeClr val="tx1"/>
            </a:solidFill>
          </a:ln>
        </p:spPr>
      </p:pic>
      <p:cxnSp>
        <p:nvCxnSpPr>
          <p:cNvPr id="15" name="Straight Arrow Connector 14"/>
          <p:cNvCxnSpPr>
            <a:stCxn id="9" idx="6"/>
          </p:cNvCxnSpPr>
          <p:nvPr/>
        </p:nvCxnSpPr>
        <p:spPr>
          <a:xfrm flipV="1">
            <a:off x="2994102" y="2710637"/>
            <a:ext cx="870003" cy="5789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614847" y="2688776"/>
            <a:ext cx="740485" cy="5789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652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0 0 L 0.25 0.25 E" pathEditMode="relative" ptsTypes="">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4559051"/>
              </p:ext>
            </p:extLst>
          </p:nvPr>
        </p:nvGraphicFramePr>
        <p:xfrm>
          <a:off x="504982" y="1102946"/>
          <a:ext cx="8141546" cy="3642360"/>
        </p:xfrm>
        <a:graphic>
          <a:graphicData uri="http://schemas.openxmlformats.org/drawingml/2006/table">
            <a:tbl>
              <a:tblPr firstRow="1" bandRow="1">
                <a:tableStyleId>{5C22544A-7EE6-4342-B048-85BDC9FD1C3A}</a:tableStyleId>
              </a:tblPr>
              <a:tblGrid>
                <a:gridCol w="3951510"/>
                <a:gridCol w="4190036"/>
              </a:tblGrid>
              <a:tr h="370840">
                <a:tc>
                  <a:txBody>
                    <a:bodyPr/>
                    <a:lstStyle/>
                    <a:p>
                      <a:pPr algn="ctr"/>
                      <a:r>
                        <a:rPr lang="en-US" sz="2000" dirty="0" smtClean="0">
                          <a:solidFill>
                            <a:sysClr val="windowText" lastClr="000000"/>
                          </a:solidFill>
                          <a:latin typeface="Times New Roman" panose="02020603050405020304" pitchFamily="18" charset="0"/>
                          <a:cs typeface="Times New Roman" panose="02020603050405020304" pitchFamily="18" charset="0"/>
                        </a:rPr>
                        <a:t>Thao </a:t>
                      </a:r>
                      <a:r>
                        <a:rPr lang="en-US" sz="2000" dirty="0" err="1" smtClean="0">
                          <a:solidFill>
                            <a:sysClr val="windowText" lastClr="000000"/>
                          </a:solidFill>
                          <a:latin typeface="Times New Roman" panose="02020603050405020304" pitchFamily="18" charset="0"/>
                          <a:cs typeface="Times New Roman" panose="02020603050405020304" pitchFamily="18" charset="0"/>
                        </a:rPr>
                        <a:t>tác</a:t>
                      </a:r>
                      <a:endParaRPr lang="en-US" sz="20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ctr"/>
                      <a:r>
                        <a:rPr lang="en-US" sz="2000" dirty="0" err="1" smtClean="0">
                          <a:solidFill>
                            <a:sysClr val="windowText" lastClr="000000"/>
                          </a:solidFill>
                          <a:latin typeface="Times New Roman" panose="02020603050405020304" pitchFamily="18" charset="0"/>
                          <a:cs typeface="Times New Roman" panose="02020603050405020304" pitchFamily="18" charset="0"/>
                        </a:rPr>
                        <a:t>Kết</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quả</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trên</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màn</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hình</a:t>
                      </a:r>
                      <a:endParaRPr lang="en-US" sz="20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nút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lệnh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phải</a:t>
                      </a:r>
                      <a:r>
                        <a:rPr lang="en-US" sz="1800" baseline="0" dirty="0" smtClean="0">
                          <a:latin typeface="Times New Roman" panose="02020603050405020304" pitchFamily="18" charset="0"/>
                          <a:cs typeface="Times New Roman" panose="02020603050405020304" pitchFamily="18" charset="0"/>
                        </a:rPr>
                        <a:t> ô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l">
                        <a:lnSpc>
                          <a:spcPct val="150000"/>
                        </a:lnSpc>
                      </a:pPr>
                      <a:r>
                        <a:rPr lang="en-US" sz="1800" dirty="0" err="1" smtClean="0">
                          <a:latin typeface="Times New Roman" panose="02020603050405020304" pitchFamily="18" charset="0"/>
                          <a:ea typeface="Tahoma" panose="020B0604030504040204" pitchFamily="34" charset="0"/>
                          <a:cs typeface="Times New Roman" panose="02020603050405020304" pitchFamily="18" charset="0"/>
                        </a:rPr>
                        <a:t>Xuất</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hiện</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danh</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sách</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phông</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chữ</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để</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lựa</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chọn</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1800" dirty="0">
                        <a:latin typeface="Times New Roman" panose="02020603050405020304" pitchFamily="18" charset="0"/>
                        <a:ea typeface="Tahoma" panose="020B0604030504040204" pitchFamily="34"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Time New Roman, </a:t>
                      </a:r>
                      <a:r>
                        <a:rPr lang="en-US" sz="1800" baseline="0" dirty="0" err="1" smtClean="0">
                          <a:latin typeface="Times New Roman" panose="02020603050405020304" pitchFamily="18" charset="0"/>
                          <a:cs typeface="Times New Roman" panose="02020603050405020304" pitchFamily="18" charset="0"/>
                        </a:rPr>
                        <a:t>sau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gõ</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vài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trang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soạn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thảo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là</a:t>
                      </a:r>
                      <a:r>
                        <a:rPr lang="en-US" sz="1800" baseline="0" dirty="0" smtClean="0">
                          <a:latin typeface="Times New Roman" panose="02020603050405020304" pitchFamily="18" charset="0"/>
                          <a:cs typeface="Times New Roman" panose="02020603050405020304" pitchFamily="18" charset="0"/>
                        </a:rPr>
                        <a:t> Times New Roman,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là</a:t>
                      </a:r>
                      <a:r>
                        <a:rPr lang="en-US" sz="1800" baseline="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nút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lệnh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phải</a:t>
                      </a:r>
                      <a:r>
                        <a:rPr lang="en-US" sz="1800" baseline="0" dirty="0" smtClean="0">
                          <a:latin typeface="Times New Roman" panose="02020603050405020304" pitchFamily="18" charset="0"/>
                          <a:cs typeface="Times New Roman" panose="02020603050405020304" pitchFamily="18" charset="0"/>
                        </a:rPr>
                        <a:t> ô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Xuất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danh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sách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số</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thể</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kích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khác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nhau</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số</a:t>
                      </a:r>
                      <a:r>
                        <a:rPr lang="en-US" sz="1800" baseline="0" dirty="0" smtClean="0">
                          <a:latin typeface="Times New Roman" panose="02020603050405020304" pitchFamily="18" charset="0"/>
                          <a:cs typeface="Times New Roman" panose="02020603050405020304" pitchFamily="18" charset="0"/>
                        </a:rPr>
                        <a:t> 20 </a:t>
                      </a:r>
                      <a:r>
                        <a:rPr lang="en-US" sz="1800" baseline="0" dirty="0" err="1" smtClean="0">
                          <a:latin typeface="Times New Roman" panose="02020603050405020304" pitchFamily="18" charset="0"/>
                          <a:cs typeface="Times New Roman" panose="02020603050405020304" pitchFamily="18" charset="0"/>
                        </a:rPr>
                        <a:t>rồi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gõ</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vài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
        <p:nvSpPr>
          <p:cNvPr id="5" name="TextBox 4"/>
          <p:cNvSpPr txBox="1"/>
          <p:nvPr/>
        </p:nvSpPr>
        <p:spPr>
          <a:xfrm>
            <a:off x="1205613" y="9253"/>
            <a:ext cx="7757252" cy="757130"/>
          </a:xfrm>
          <a:prstGeom prst="rect">
            <a:avLst/>
          </a:prstGeom>
          <a:noFill/>
        </p:spPr>
        <p:txBody>
          <a:bodyPr wrap="none" rtlCol="0">
            <a:spAutoFit/>
          </a:bodyPr>
          <a:lstStyle/>
          <a:p>
            <a:pPr>
              <a:lnSpc>
                <a:spcPct val="120000"/>
              </a:lnSpc>
            </a:pP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Thực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hiện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thao</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ở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cột</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“Thao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sau</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đó</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quan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sát</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thay</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đổi</a:t>
            </a:r>
            <a:endPar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rên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màn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điền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vào</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chỗ</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chấm</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để</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được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đúng</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0743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878" y="87310"/>
            <a:ext cx="6976590" cy="421975"/>
          </a:xfrm>
          <a:prstGeom prst="rect">
            <a:avLst/>
          </a:prstGeom>
          <a:noFill/>
        </p:spPr>
        <p:txBody>
          <a:bodyPr wrap="none" rtlCol="0">
            <a:spAutoFit/>
          </a:bodyPr>
          <a:lstStyle/>
          <a:p>
            <a:pPr>
              <a:lnSpc>
                <a:spcPct val="120000"/>
              </a:lnSpc>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đổi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phông</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cỡ</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một</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phần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31" y="747132"/>
            <a:ext cx="2173440" cy="1662812"/>
          </a:xfrm>
          <a:prstGeom prst="rect">
            <a:avLst/>
          </a:prstGeom>
        </p:spPr>
      </p:pic>
      <p:sp>
        <p:nvSpPr>
          <p:cNvPr id="6" name="Bevel 5"/>
          <p:cNvSpPr/>
          <p:nvPr/>
        </p:nvSpPr>
        <p:spPr>
          <a:xfrm>
            <a:off x="4170551" y="847493"/>
            <a:ext cx="4772721" cy="3757960"/>
          </a:xfrm>
          <a:prstGeom prst="bevel">
            <a:avLst>
              <a:gd name="adj" fmla="val 266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điều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chỉnh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đưa</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trỏ</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nhấn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nút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trái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chuột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kéo</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cuối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nút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chuột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phông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cỡ</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điều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chỉnh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ý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muốn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7" name="Bevel 6"/>
          <p:cNvSpPr/>
          <p:nvPr/>
        </p:nvSpPr>
        <p:spPr>
          <a:xfrm>
            <a:off x="1011973" y="2565671"/>
            <a:ext cx="2927196" cy="723939"/>
          </a:xfrm>
          <a:prstGeom prst="bevel">
            <a:avLst>
              <a:gd name="adj" fmla="val 63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đánh</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dấu</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a:stCxn id="7" idx="6"/>
          </p:cNvCxnSpPr>
          <p:nvPr/>
        </p:nvCxnSpPr>
        <p:spPr>
          <a:xfrm flipH="1" flipV="1">
            <a:off x="1904803" y="2002543"/>
            <a:ext cx="570768" cy="563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31" y="3399281"/>
            <a:ext cx="2476846" cy="1400371"/>
          </a:xfrm>
          <a:prstGeom prst="rect">
            <a:avLst/>
          </a:prstGeom>
        </p:spPr>
      </p:pic>
      <p:cxnSp>
        <p:nvCxnSpPr>
          <p:cNvPr id="17" name="Straight Arrow Connector 16"/>
          <p:cNvCxnSpPr/>
          <p:nvPr/>
        </p:nvCxnSpPr>
        <p:spPr>
          <a:xfrm flipH="1" flipV="1">
            <a:off x="2687444" y="4381037"/>
            <a:ext cx="1639229" cy="571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56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2e05dfe2325ff3577328e69972cf5e94153c4fa"/>
  <p:tag name="ISPRING_PRESENTATION_TITLE" val="5899150c12e6b"/>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6&quot;&gt;&lt;property id=&quot;20148&quot; value=&quot;5&quot;/&gt;&lt;property id=&quot;20300&quot; value=&quot;Slide 2&quot;/&gt;&lt;property id=&quot;20307&quot; value=&quot;321&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286&quot;/&gt;&lt;/object&gt;&lt;object type=&quot;3&quot; unique_id=&quot;10009&quot;&gt;&lt;property id=&quot;20148&quot; value=&quot;5&quot;/&gt;&lt;property id=&quot;20300&quot; value=&quot;Slide 5&quot;/&gt;&lt;property id=&quot;20307&quot; value=&quot;287&quot;/&gt;&lt;/object&gt;&lt;object type=&quot;3&quot; unique_id=&quot;10010&quot;&gt;&lt;property id=&quot;20148&quot; value=&quot;5&quot;/&gt;&lt;property id=&quot;20300&quot; value=&quot;Slide 6&quot;/&gt;&lt;property id=&quot;20307&quot; value=&quot;320&quot;/&gt;&lt;/object&gt;&lt;object type=&quot;3&quot; unique_id=&quot;10011&quot;&gt;&lt;property id=&quot;20148&quot; value=&quot;5&quot;/&gt;&lt;property id=&quot;20300&quot; value=&quot;Slide 7&quot;/&gt;&lt;property id=&quot;20307&quot; value=&quot;312&quot;/&gt;&lt;/object&gt;&lt;object type=&quot;3&quot; unique_id=&quot;10012&quot;&gt;&lt;property id=&quot;20148&quot; value=&quot;5&quot;/&gt;&lt;property id=&quot;20300&quot; value=&quot;Slide 8&quot;/&gt;&lt;property id=&quot;20307&quot; value=&quot;299&quot;/&gt;&lt;/object&gt;&lt;object type=&quot;3&quot; unique_id=&quot;10013&quot;&gt;&lt;property id=&quot;20148&quot; value=&quot;5&quot;/&gt;&lt;property id=&quot;20300&quot; value=&quot;Slide 9&quot;/&gt;&lt;property id=&quot;20307&quot; value=&quot;290&quot;/&gt;&lt;/object&gt;&lt;object type=&quot;3&quot; unique_id=&quot;10014&quot;&gt;&lt;property id=&quot;20148&quot; value=&quot;5&quot;/&gt;&lt;property id=&quot;20300&quot; value=&quot;Slide 10&quot;/&gt;&lt;property id=&quot;20307&quot; value=&quot;28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heme/_rels/theme3.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2301</TotalTime>
  <Words>678</Words>
  <Application>Microsoft Office PowerPoint</Application>
  <PresentationFormat>On-screen Show (16:9)</PresentationFormat>
  <Paragraphs>78</Paragraphs>
  <Slides>14</Slides>
  <Notes>5</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30" baseType="lpstr">
      <vt:lpstr>Arial</vt:lpstr>
      <vt:lpstr>Times New Roman</vt:lpstr>
      <vt:lpstr>华文楷体</vt:lpstr>
      <vt:lpstr>微软雅黑</vt:lpstr>
      <vt:lpstr>Tahoma</vt:lpstr>
      <vt:lpstr>Candara</vt:lpstr>
      <vt:lpstr>Symbol</vt:lpstr>
      <vt:lpstr>等线</vt:lpstr>
      <vt:lpstr>Calibri Light</vt:lpstr>
      <vt:lpstr>Calibri</vt:lpstr>
      <vt:lpstr>等线 Light</vt:lpstr>
      <vt:lpstr>.VnTime</vt:lpstr>
      <vt:lpstr>Office 主题​​</vt:lpstr>
      <vt:lpstr>1_Office 主题​​</vt:lpstr>
      <vt:lpstr>Waveform</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5899150c12e6b</dc:title>
  <dc:creator>MDG</dc:creator>
  <cp:lastModifiedBy>TS Computer</cp:lastModifiedBy>
  <cp:revision>474</cp:revision>
  <cp:lastPrinted>2018-11-06T23:08:08Z</cp:lastPrinted>
  <dcterms:created xsi:type="dcterms:W3CDTF">2015-12-15T14:14:23Z</dcterms:created>
  <dcterms:modified xsi:type="dcterms:W3CDTF">2022-02-20T14:23:57Z</dcterms:modified>
</cp:coreProperties>
</file>