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6"/>
  </p:notesMasterIdLst>
  <p:sldIdLst>
    <p:sldId id="300" r:id="rId2"/>
    <p:sldId id="301" r:id="rId3"/>
    <p:sldId id="302" r:id="rId4"/>
    <p:sldId id="257" r:id="rId5"/>
    <p:sldId id="303" r:id="rId6"/>
    <p:sldId id="323" r:id="rId7"/>
    <p:sldId id="307" r:id="rId8"/>
    <p:sldId id="310" r:id="rId9"/>
    <p:sldId id="290" r:id="rId10"/>
    <p:sldId id="324" r:id="rId11"/>
    <p:sldId id="325" r:id="rId12"/>
    <p:sldId id="326" r:id="rId13"/>
    <p:sldId id="311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00C0"/>
    <a:srgbClr val="0066FF"/>
    <a:srgbClr val="0000FF"/>
    <a:srgbClr val="3515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6DDB6-C8FD-4832-A15D-669932543650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9277F-8A7F-4040-897D-9158C8906A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25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FDFAE-DDA1-4748-9C85-76C91A92A9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EAAB535-E4C4-42BE-8A18-6C6A72E0B781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EAAB535-E4C4-42BE-8A18-6C6A72E0B781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EAAB535-E4C4-42BE-8A18-6C6A72E0B781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jpeg"/><Relationship Id="rId5" Type="http://schemas.openxmlformats.org/officeDocument/2006/relationships/image" Target="../media/image17.gif"/><Relationship Id="rId4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3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66701" y="-63627"/>
            <a:ext cx="92202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0" y="2590800"/>
            <a:ext cx="8686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57200" algn="ctr" eaLnBrk="1" hangingPunct="1"/>
            <a:r>
              <a:rPr lang="en-US" sz="3200" b="1" dirty="0">
                <a:solidFill>
                  <a:srgbClr val="0000FF"/>
                </a:solidFill>
              </a:rPr>
              <a:t>CHÀO </a:t>
            </a:r>
            <a:r>
              <a:rPr lang="en-US" sz="3200" b="1">
                <a:solidFill>
                  <a:srgbClr val="0000FF"/>
                </a:solidFill>
              </a:rPr>
              <a:t>MỪNG </a:t>
            </a:r>
            <a:r>
              <a:rPr lang="en-US" sz="3200" b="1" smtClean="0">
                <a:solidFill>
                  <a:srgbClr val="0000FF"/>
                </a:solidFill>
              </a:rPr>
              <a:t>CÁC EM HỌC SINH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69644" name="WordArt 12"/>
          <p:cNvSpPr>
            <a:spLocks noChangeArrowheads="1" noChangeShapeType="1" noTextEdit="1"/>
          </p:cNvSpPr>
          <p:nvPr/>
        </p:nvSpPr>
        <p:spPr bwMode="auto">
          <a:xfrm>
            <a:off x="1219200" y="884238"/>
            <a:ext cx="6705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Trường Tiểu học Gia Thụy 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77" name="TextBox 2"/>
          <p:cNvSpPr txBox="1">
            <a:spLocks noChangeArrowheads="1"/>
          </p:cNvSpPr>
          <p:nvPr/>
        </p:nvSpPr>
        <p:spPr bwMode="auto">
          <a:xfrm>
            <a:off x="3352800" y="2438400"/>
            <a:ext cx="18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78" name="TextBox 3"/>
          <p:cNvSpPr txBox="1">
            <a:spLocks noChangeArrowheads="1"/>
          </p:cNvSpPr>
          <p:nvPr/>
        </p:nvSpPr>
        <p:spPr bwMode="auto">
          <a:xfrm>
            <a:off x="3352800" y="2900363"/>
            <a:ext cx="184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38856" y="3389293"/>
            <a:ext cx="290008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F9401B"/>
                </a:solidFill>
                <a:latin typeface="Times New Roman" pitchFamily="18" charset="0"/>
                <a:cs typeface="Times New Roman" pitchFamily="18" charset="0"/>
              </a:rPr>
              <a:t>MÔN: TIN HỌC </a:t>
            </a:r>
          </a:p>
          <a:p>
            <a:pPr algn="ctr"/>
            <a:r>
              <a:rPr lang="en-US" sz="2800" b="1" smtClean="0">
                <a:solidFill>
                  <a:srgbClr val="F9401B"/>
                </a:solidFill>
                <a:latin typeface="Times New Roman" pitchFamily="18" charset="0"/>
                <a:cs typeface="Times New Roman" pitchFamily="18" charset="0"/>
              </a:rPr>
              <a:t>LỚP 5</a:t>
            </a:r>
            <a:endParaRPr lang="en-US" sz="2800" b="1" dirty="0">
              <a:solidFill>
                <a:srgbClr val="F9401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11" descr="balonne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343400"/>
            <a:ext cx="1447800" cy="2041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2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/>
      <p:bldP spid="69644" grpId="0" animBg="1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479925" y="32131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vi-VN" sz="2800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3200400" y="54102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0066CC"/>
                </a:solidFill>
              </a:rPr>
              <a:t>Repeat  n  [       </a:t>
            </a:r>
            <a:r>
              <a:rPr lang="en-US" sz="2800" b="1" dirty="0" smtClean="0">
                <a:solidFill>
                  <a:srgbClr val="0066CC"/>
                </a:solidFill>
              </a:rPr>
              <a:t>                           ] </a:t>
            </a:r>
            <a:endParaRPr lang="en-US" sz="2800" b="1" dirty="0">
              <a:solidFill>
                <a:srgbClr val="0066CC"/>
              </a:solidFill>
            </a:endParaRP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381000" y="3429000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070" name="Line 6"/>
          <p:cNvSpPr>
            <a:spLocks noChangeShapeType="1"/>
          </p:cNvSpPr>
          <p:nvPr/>
        </p:nvSpPr>
        <p:spPr bwMode="auto">
          <a:xfrm flipV="1">
            <a:off x="5257800" y="3886200"/>
            <a:ext cx="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1" name="AutoShape 7"/>
          <p:cNvSpPr>
            <a:spLocks noChangeArrowheads="1"/>
          </p:cNvSpPr>
          <p:nvPr/>
        </p:nvSpPr>
        <p:spPr bwMode="auto">
          <a:xfrm>
            <a:off x="5105400" y="4572000"/>
            <a:ext cx="304800" cy="152400"/>
          </a:xfrm>
          <a:prstGeom prst="flowChartExtra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 flipH="1" flipV="1">
            <a:off x="5257800" y="3886200"/>
            <a:ext cx="838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3" name="Line 9"/>
          <p:cNvSpPr>
            <a:spLocks noChangeShapeType="1"/>
          </p:cNvSpPr>
          <p:nvPr/>
        </p:nvSpPr>
        <p:spPr bwMode="auto">
          <a:xfrm flipV="1">
            <a:off x="6096000" y="3886200"/>
            <a:ext cx="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4" name="Line 10"/>
          <p:cNvSpPr>
            <a:spLocks noChangeShapeType="1"/>
          </p:cNvSpPr>
          <p:nvPr/>
        </p:nvSpPr>
        <p:spPr bwMode="auto">
          <a:xfrm flipH="1" flipV="1">
            <a:off x="5257800" y="4724400"/>
            <a:ext cx="838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89" name="AutoShape 25"/>
          <p:cNvSpPr>
            <a:spLocks noChangeArrowheads="1"/>
          </p:cNvSpPr>
          <p:nvPr/>
        </p:nvSpPr>
        <p:spPr bwMode="auto">
          <a:xfrm rot="5400000">
            <a:off x="5181600" y="3810000"/>
            <a:ext cx="3048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0" name="AutoShape 26"/>
          <p:cNvSpPr>
            <a:spLocks noChangeArrowheads="1"/>
          </p:cNvSpPr>
          <p:nvPr/>
        </p:nvSpPr>
        <p:spPr bwMode="auto">
          <a:xfrm flipV="1">
            <a:off x="5943600" y="3886200"/>
            <a:ext cx="304800" cy="152400"/>
          </a:xfrm>
          <a:prstGeom prst="flowChartExtra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1" name="AutoShape 27"/>
          <p:cNvSpPr>
            <a:spLocks noChangeArrowheads="1"/>
          </p:cNvSpPr>
          <p:nvPr/>
        </p:nvSpPr>
        <p:spPr bwMode="auto">
          <a:xfrm rot="16200000" flipH="1">
            <a:off x="5867400" y="4648200"/>
            <a:ext cx="3048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2" name="AutoShape 28"/>
          <p:cNvSpPr>
            <a:spLocks noChangeArrowheads="1"/>
          </p:cNvSpPr>
          <p:nvPr/>
        </p:nvSpPr>
        <p:spPr bwMode="auto">
          <a:xfrm>
            <a:off x="5105400" y="4572000"/>
            <a:ext cx="304800" cy="152400"/>
          </a:xfrm>
          <a:prstGeom prst="flowChartExtra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3" name="Rectangle 29"/>
          <p:cNvSpPr>
            <a:spLocks noChangeArrowheads="1"/>
          </p:cNvSpPr>
          <p:nvPr/>
        </p:nvSpPr>
        <p:spPr bwMode="auto">
          <a:xfrm>
            <a:off x="5257800" y="5410200"/>
            <a:ext cx="335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F9401B"/>
                </a:solidFill>
              </a:rPr>
              <a:t>FD </a:t>
            </a:r>
            <a:r>
              <a:rPr lang="en-US" sz="2800" b="1" dirty="0">
                <a:solidFill>
                  <a:srgbClr val="F9401B"/>
                </a:solidFill>
              </a:rPr>
              <a:t>100 RT 360/4</a:t>
            </a:r>
          </a:p>
        </p:txBody>
      </p:sp>
      <p:sp>
        <p:nvSpPr>
          <p:cNvPr id="88094" name="Rectangle 30"/>
          <p:cNvSpPr>
            <a:spLocks noChangeArrowheads="1"/>
          </p:cNvSpPr>
          <p:nvPr/>
        </p:nvSpPr>
        <p:spPr bwMode="auto">
          <a:xfrm>
            <a:off x="4648200" y="54102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800" b="1" dirty="0">
                <a:solidFill>
                  <a:srgbClr val="F9401B"/>
                </a:solidFill>
              </a:rPr>
              <a:t>4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52400" y="1295400"/>
            <a:ext cx="51538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thực hành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1" y="1752600"/>
            <a:ext cx="8762999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Vẽ đường đi của rùa vào hình dưới theo các lệnh sau. Biết rằng mỗi ô vuông trong hình có cạnh là 10 bước.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8600" y="28194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a. Các lệnh</a:t>
            </a:r>
            <a:endParaRPr lang="en-US" sz="2800" b="1" dirty="0"/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381000" y="3886200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381000" y="4343400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381000" y="4800600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1000" y="3429000"/>
            <a:ext cx="2286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</a:p>
          <a:p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</a:p>
          <a:p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</a:p>
          <a:p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  <a:endParaRPr lang="en-US" sz="2800" b="1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7200" y="3429000"/>
            <a:ext cx="1981200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</a:t>
            </a:r>
          </a:p>
          <a:p>
            <a:r>
              <a:rPr lang="en-US" dirty="0" smtClean="0"/>
              <a:t>                                  </a:t>
            </a:r>
          </a:p>
          <a:p>
            <a:r>
              <a:rPr lang="en-US" dirty="0" smtClean="0"/>
              <a:t>                                     </a:t>
            </a:r>
          </a:p>
          <a:p>
            <a:r>
              <a:rPr lang="en-US" dirty="0" smtClean="0"/>
              <a:t>                                     </a:t>
            </a:r>
          </a:p>
          <a:p>
            <a:r>
              <a:rPr lang="en-US" dirty="0" smtClean="0"/>
              <a:t>                                      </a:t>
            </a:r>
          </a:p>
          <a:p>
            <a:r>
              <a:rPr lang="en-US" dirty="0" smtClean="0"/>
              <a:t>                                   </a:t>
            </a:r>
          </a:p>
          <a:p>
            <a:r>
              <a:rPr lang="en-US" dirty="0" smtClean="0"/>
              <a:t>                                   </a:t>
            </a: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1: Những gì em đã biết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111 L 0 -0.12208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7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8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3.23699E-6 L 0.09167 3.23699E-6 " pathEditMode="relative" rAng="0" ptsTypes="AA">
                                      <p:cBhvr>
                                        <p:cTn id="51" dur="500" fill="hold"/>
                                        <p:tgtEl>
                                          <p:spTgt spid="88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88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88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111 L 3.33333E-6 0.12208 " pathEditMode="relative" rAng="0" ptsTypes="AA">
                                      <p:cBhvr>
                                        <p:cTn id="71" dur="500" fill="hold"/>
                                        <p:tgtEl>
                                          <p:spTgt spid="880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7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4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88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88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2.31214E-6 L -0.09166 2.31214E-6 " pathEditMode="relative" rAng="0" ptsTypes="AA">
                                      <p:cBhvr>
                                        <p:cTn id="91" dur="500" fill="hold"/>
                                        <p:tgtEl>
                                          <p:spTgt spid="880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" y="0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88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88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88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88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70" grpId="0" animBg="1"/>
      <p:bldP spid="88071" grpId="0" animBg="1"/>
      <p:bldP spid="88071" grpId="1" animBg="1"/>
      <p:bldP spid="88072" grpId="0" animBg="1"/>
      <p:bldP spid="88073" grpId="0" animBg="1"/>
      <p:bldP spid="88074" grpId="0" animBg="1"/>
      <p:bldP spid="88089" grpId="0" animBg="1"/>
      <p:bldP spid="88089" grpId="1" animBg="1"/>
      <p:bldP spid="88089" grpId="2" animBg="1"/>
      <p:bldP spid="88090" grpId="0" animBg="1"/>
      <p:bldP spid="88090" grpId="1" animBg="1"/>
      <p:bldP spid="88091" grpId="0" animBg="1"/>
      <p:bldP spid="88091" grpId="1" animBg="1"/>
      <p:bldP spid="88092" grpId="0" animBg="1"/>
      <p:bldP spid="88093" grpId="0"/>
      <p:bldP spid="88094" grpId="0" animBg="1"/>
      <p:bldP spid="27" grpId="0"/>
      <p:bldP spid="28" grpId="0"/>
      <p:bldP spid="32" grpId="0"/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479925" y="32131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vi-VN" sz="2800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3200400" y="54102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0066CC"/>
                </a:solidFill>
              </a:rPr>
              <a:t>Repeat  n  [       </a:t>
            </a:r>
            <a:r>
              <a:rPr lang="en-US" sz="2800" b="1" dirty="0" smtClean="0">
                <a:solidFill>
                  <a:srgbClr val="0066CC"/>
                </a:solidFill>
              </a:rPr>
              <a:t>                           ] </a:t>
            </a:r>
            <a:endParaRPr lang="en-US" sz="2800" b="1" dirty="0">
              <a:solidFill>
                <a:srgbClr val="0066CC"/>
              </a:solidFill>
            </a:endParaRP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381000" y="3352800"/>
            <a:ext cx="411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REPEAT 4 [FD 40 RT 90]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070" name="Line 6"/>
          <p:cNvSpPr>
            <a:spLocks noChangeShapeType="1"/>
          </p:cNvSpPr>
          <p:nvPr/>
        </p:nvSpPr>
        <p:spPr bwMode="auto">
          <a:xfrm flipV="1">
            <a:off x="5257800" y="3886200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1" name="AutoShape 7"/>
          <p:cNvSpPr>
            <a:spLocks noChangeArrowheads="1"/>
          </p:cNvSpPr>
          <p:nvPr/>
        </p:nvSpPr>
        <p:spPr bwMode="auto">
          <a:xfrm>
            <a:off x="5105400" y="4572000"/>
            <a:ext cx="304800" cy="152400"/>
          </a:xfrm>
          <a:prstGeom prst="flowChartExtra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 flipH="1" flipV="1">
            <a:off x="5257800" y="3886200"/>
            <a:ext cx="838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3" name="Line 9"/>
          <p:cNvSpPr>
            <a:spLocks noChangeShapeType="1"/>
          </p:cNvSpPr>
          <p:nvPr/>
        </p:nvSpPr>
        <p:spPr bwMode="auto">
          <a:xfrm flipV="1">
            <a:off x="6096000" y="3886200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4" name="Line 10"/>
          <p:cNvSpPr>
            <a:spLocks noChangeShapeType="1"/>
          </p:cNvSpPr>
          <p:nvPr/>
        </p:nvSpPr>
        <p:spPr bwMode="auto">
          <a:xfrm flipH="1" flipV="1">
            <a:off x="5257800" y="4724400"/>
            <a:ext cx="838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92" name="AutoShape 28"/>
          <p:cNvSpPr>
            <a:spLocks noChangeArrowheads="1"/>
          </p:cNvSpPr>
          <p:nvPr/>
        </p:nvSpPr>
        <p:spPr bwMode="auto">
          <a:xfrm>
            <a:off x="5105400" y="4572000"/>
            <a:ext cx="304800" cy="152400"/>
          </a:xfrm>
          <a:prstGeom prst="flowChartExtra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3" name="Rectangle 29"/>
          <p:cNvSpPr>
            <a:spLocks noChangeArrowheads="1"/>
          </p:cNvSpPr>
          <p:nvPr/>
        </p:nvSpPr>
        <p:spPr bwMode="auto">
          <a:xfrm>
            <a:off x="5257800" y="5410200"/>
            <a:ext cx="335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F9401B"/>
                </a:solidFill>
              </a:rPr>
              <a:t>FD </a:t>
            </a:r>
            <a:r>
              <a:rPr lang="en-US" sz="2800" b="1" dirty="0">
                <a:solidFill>
                  <a:srgbClr val="F9401B"/>
                </a:solidFill>
              </a:rPr>
              <a:t>100 RT 360/4</a:t>
            </a:r>
          </a:p>
        </p:txBody>
      </p:sp>
      <p:sp>
        <p:nvSpPr>
          <p:cNvPr id="88094" name="Rectangle 30"/>
          <p:cNvSpPr>
            <a:spLocks noChangeArrowheads="1"/>
          </p:cNvSpPr>
          <p:nvPr/>
        </p:nvSpPr>
        <p:spPr bwMode="auto">
          <a:xfrm>
            <a:off x="4648200" y="54102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800" b="1" dirty="0">
                <a:solidFill>
                  <a:srgbClr val="F9401B"/>
                </a:solidFill>
              </a:rPr>
              <a:t>4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52400" y="1295400"/>
            <a:ext cx="51538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thực hành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1" y="1752600"/>
            <a:ext cx="8762999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Vẽ đường đi của rùa vào hình dưới theo các lệnh sau. Biết rằng mỗi ô vuông trong hình có cạnh là 10 bước.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8600" y="28194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b. Các lệnh</a:t>
            </a:r>
            <a:endParaRPr lang="en-US" sz="2800" b="1" dirty="0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1: Những gì em đã biết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8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8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8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70" grpId="0" animBg="1"/>
      <p:bldP spid="88072" grpId="0" animBg="1"/>
      <p:bldP spid="88073" grpId="0" animBg="1"/>
      <p:bldP spid="88074" grpId="0" animBg="1"/>
      <p:bldP spid="88092" grpId="0" animBg="1"/>
      <p:bldP spid="88093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479925" y="32131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vi-VN" sz="2800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914400" y="5791200"/>
            <a:ext cx="7543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500" b="1" dirty="0" smtClean="0">
                <a:solidFill>
                  <a:srgbClr val="0066CC"/>
                </a:solidFill>
              </a:rPr>
              <a:t>Repeat  n  [                                                     ] </a:t>
            </a:r>
            <a:endParaRPr lang="en-US" sz="2500" b="1" dirty="0">
              <a:solidFill>
                <a:srgbClr val="0066CC"/>
              </a:solidFill>
            </a:endParaRPr>
          </a:p>
        </p:txBody>
      </p:sp>
      <p:sp>
        <p:nvSpPr>
          <p:cNvPr id="88070" name="Line 6"/>
          <p:cNvSpPr>
            <a:spLocks noChangeShapeType="1"/>
          </p:cNvSpPr>
          <p:nvPr/>
        </p:nvSpPr>
        <p:spPr bwMode="auto">
          <a:xfrm flipV="1">
            <a:off x="5257800" y="3886200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1" name="AutoShape 7"/>
          <p:cNvSpPr>
            <a:spLocks noChangeArrowheads="1"/>
          </p:cNvSpPr>
          <p:nvPr/>
        </p:nvSpPr>
        <p:spPr bwMode="auto">
          <a:xfrm>
            <a:off x="5105400" y="4572000"/>
            <a:ext cx="304800" cy="152400"/>
          </a:xfrm>
          <a:prstGeom prst="flowChartExtra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 flipH="1" flipV="1">
            <a:off x="5257800" y="3886200"/>
            <a:ext cx="838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3" name="Line 9"/>
          <p:cNvSpPr>
            <a:spLocks noChangeShapeType="1"/>
          </p:cNvSpPr>
          <p:nvPr/>
        </p:nvSpPr>
        <p:spPr bwMode="auto">
          <a:xfrm flipV="1">
            <a:off x="6096000" y="3886200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4" name="Line 10"/>
          <p:cNvSpPr>
            <a:spLocks noChangeShapeType="1"/>
          </p:cNvSpPr>
          <p:nvPr/>
        </p:nvSpPr>
        <p:spPr bwMode="auto">
          <a:xfrm flipH="1" flipV="1">
            <a:off x="5257800" y="4724400"/>
            <a:ext cx="838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89" name="AutoShape 25"/>
          <p:cNvSpPr>
            <a:spLocks noChangeArrowheads="1"/>
          </p:cNvSpPr>
          <p:nvPr/>
        </p:nvSpPr>
        <p:spPr bwMode="auto">
          <a:xfrm rot="5400000">
            <a:off x="5181600" y="3810000"/>
            <a:ext cx="304800" cy="152400"/>
          </a:xfrm>
          <a:prstGeom prst="triangle">
            <a:avLst>
              <a:gd name="adj" fmla="val 50000"/>
            </a:avLst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0" name="AutoShape 26"/>
          <p:cNvSpPr>
            <a:spLocks noChangeArrowheads="1"/>
          </p:cNvSpPr>
          <p:nvPr/>
        </p:nvSpPr>
        <p:spPr bwMode="auto">
          <a:xfrm flipV="1">
            <a:off x="5943600" y="3886200"/>
            <a:ext cx="304800" cy="152400"/>
          </a:xfrm>
          <a:prstGeom prst="flowChartExtra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1" name="AutoShape 27"/>
          <p:cNvSpPr>
            <a:spLocks noChangeArrowheads="1"/>
          </p:cNvSpPr>
          <p:nvPr/>
        </p:nvSpPr>
        <p:spPr bwMode="auto">
          <a:xfrm rot="16200000" flipH="1">
            <a:off x="5867400" y="4648200"/>
            <a:ext cx="304800" cy="152400"/>
          </a:xfrm>
          <a:prstGeom prst="triangle">
            <a:avLst>
              <a:gd name="adj" fmla="val 50000"/>
            </a:avLst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2" name="AutoShape 28"/>
          <p:cNvSpPr>
            <a:spLocks noChangeArrowheads="1"/>
          </p:cNvSpPr>
          <p:nvPr/>
        </p:nvSpPr>
        <p:spPr bwMode="auto">
          <a:xfrm>
            <a:off x="5105400" y="4572000"/>
            <a:ext cx="304800" cy="152400"/>
          </a:xfrm>
          <a:prstGeom prst="flowChartExtra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3" name="Rectangle 29"/>
          <p:cNvSpPr>
            <a:spLocks noChangeArrowheads="1"/>
          </p:cNvSpPr>
          <p:nvPr/>
        </p:nvSpPr>
        <p:spPr bwMode="auto">
          <a:xfrm>
            <a:off x="2819400" y="5791200"/>
            <a:ext cx="54864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500" b="1" dirty="0" smtClean="0">
                <a:solidFill>
                  <a:srgbClr val="F9401B"/>
                </a:solidFill>
              </a:rPr>
              <a:t>FD </a:t>
            </a:r>
            <a:r>
              <a:rPr lang="en-US" sz="2500" b="1" dirty="0">
                <a:solidFill>
                  <a:srgbClr val="F9401B"/>
                </a:solidFill>
              </a:rPr>
              <a:t>100 RT </a:t>
            </a:r>
            <a:r>
              <a:rPr lang="en-US" sz="2500" b="1" dirty="0" smtClean="0">
                <a:solidFill>
                  <a:srgbClr val="F9401B"/>
                </a:solidFill>
              </a:rPr>
              <a:t>360/4 WAIT 60</a:t>
            </a:r>
            <a:endParaRPr lang="en-US" sz="2500" b="1" dirty="0">
              <a:solidFill>
                <a:srgbClr val="F9401B"/>
              </a:solidFill>
            </a:endParaRPr>
          </a:p>
        </p:txBody>
      </p:sp>
      <p:sp>
        <p:nvSpPr>
          <p:cNvPr id="88094" name="Rectangle 30"/>
          <p:cNvSpPr>
            <a:spLocks noChangeArrowheads="1"/>
          </p:cNvSpPr>
          <p:nvPr/>
        </p:nvSpPr>
        <p:spPr bwMode="auto">
          <a:xfrm>
            <a:off x="2209800" y="57912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500" b="1" dirty="0" smtClean="0">
                <a:solidFill>
                  <a:srgbClr val="F9401B"/>
                </a:solidFill>
              </a:rPr>
              <a:t>4</a:t>
            </a:r>
            <a:endParaRPr lang="en-US" sz="2500" b="1" dirty="0">
              <a:solidFill>
                <a:srgbClr val="F9401B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2400" y="1295400"/>
            <a:ext cx="51538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thực hành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1" y="1752600"/>
            <a:ext cx="8762999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Vẽ đường đi của rùa vào hình dưới theo các lệnh sau. Biết rằng mỗi ô vuông trong hình có cạnh là 10 bước.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8600" y="28194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c. Các lệnh</a:t>
            </a:r>
            <a:endParaRPr lang="en-US" sz="2800" b="1" dirty="0"/>
          </a:p>
        </p:txBody>
      </p:sp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304800" y="3276600"/>
            <a:ext cx="5791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400" b="1" dirty="0">
                <a:solidFill>
                  <a:srgbClr val="0066CC"/>
                </a:solidFill>
              </a:rPr>
              <a:t>Repeat  </a:t>
            </a:r>
            <a:r>
              <a:rPr lang="en-US" sz="2400" b="1" dirty="0" smtClean="0">
                <a:solidFill>
                  <a:srgbClr val="0066CC"/>
                </a:solidFill>
              </a:rPr>
              <a:t>4  </a:t>
            </a:r>
            <a:r>
              <a:rPr lang="en-US" sz="2400" b="1" dirty="0">
                <a:solidFill>
                  <a:srgbClr val="0066CC"/>
                </a:solidFill>
              </a:rPr>
              <a:t>[ </a:t>
            </a:r>
            <a:r>
              <a:rPr lang="en-US" sz="2400" b="1" dirty="0" smtClean="0">
                <a:solidFill>
                  <a:srgbClr val="0066CC"/>
                </a:solidFill>
              </a:rPr>
              <a:t>FD 40 RT 90 WAIT 60] </a:t>
            </a:r>
            <a:endParaRPr lang="en-US" sz="2400" b="1" dirty="0">
              <a:solidFill>
                <a:srgbClr val="0066CC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2400" y="5029200"/>
            <a:ext cx="8991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Lưu ý:</a:t>
            </a:r>
            <a:r>
              <a:rPr lang="en-US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1 giây = 60 tíc. Lệnh 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 60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: Rùa sẽ tạm dừng 60 tíc (1 giây) trước khi thực hiện các lệnh tiếp theo.</a:t>
            </a:r>
            <a:endParaRPr lang="en-US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1: Những gì em đã biết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111 L 0 -0.12208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8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3.23699E-6 L 0.09167 3.23699E-6 " pathEditMode="relative" rAng="0" ptsTypes="AA">
                                      <p:cBhvr>
                                        <p:cTn id="27" dur="500" fill="hold"/>
                                        <p:tgtEl>
                                          <p:spTgt spid="88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8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88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111 L 3.33333E-6 0.12208 " pathEditMode="relative" rAng="0" ptsTypes="AA">
                                      <p:cBhvr>
                                        <p:cTn id="42" dur="500" fill="hold"/>
                                        <p:tgtEl>
                                          <p:spTgt spid="880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7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5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8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88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2.31214E-6 L -0.09166 2.31214E-6 " pathEditMode="relative" rAng="0" ptsTypes="AA">
                                      <p:cBhvr>
                                        <p:cTn id="57" dur="500" fill="hold"/>
                                        <p:tgtEl>
                                          <p:spTgt spid="880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" y="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88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88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8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8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70" grpId="0" animBg="1"/>
      <p:bldP spid="88071" grpId="0" animBg="1"/>
      <p:bldP spid="88071" grpId="1" animBg="1"/>
      <p:bldP spid="88072" grpId="0" animBg="1"/>
      <p:bldP spid="88073" grpId="0" animBg="1"/>
      <p:bldP spid="88074" grpId="0" animBg="1"/>
      <p:bldP spid="88089" grpId="0" animBg="1"/>
      <p:bldP spid="88089" grpId="1" animBg="1"/>
      <p:bldP spid="88089" grpId="2" animBg="1"/>
      <p:bldP spid="88090" grpId="0" animBg="1"/>
      <p:bldP spid="88090" grpId="1" animBg="1"/>
      <p:bldP spid="88091" grpId="0" animBg="1"/>
      <p:bldP spid="88091" grpId="1" animBg="1"/>
      <p:bldP spid="88092" grpId="0" animBg="1"/>
      <p:bldP spid="88093" grpId="0"/>
      <p:bldP spid="88094" grpId="0" animBg="1"/>
      <p:bldP spid="35" grpId="0"/>
      <p:bldP spid="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479925" y="32131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vi-VN" sz="2800"/>
          </a:p>
        </p:txBody>
      </p:sp>
      <p:sp>
        <p:nvSpPr>
          <p:cNvPr id="26" name="Rectangle 25"/>
          <p:cNvSpPr/>
          <p:nvPr/>
        </p:nvSpPr>
        <p:spPr>
          <a:xfrm>
            <a:off x="152400" y="1295400"/>
            <a:ext cx="51538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thực hành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1" y="1752600"/>
            <a:ext cx="8762999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Vẽ đường đi của rùa vào hình dưới theo các lệnh sau. Biết rằng mỗi ô vuông trong hình có cạnh là 10 bước.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8600" y="266700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d. So sánh sự giống nhau và khác nhau khi rùa thực hiện các lệnh trong ba trường hợp trên.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1: Những gì em đã biết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04800" y="3886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Giống nhau: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Đều cho kết quả là hình vuông có độ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dài 40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bước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04800" y="4191000"/>
            <a:ext cx="18101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 nhau: 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5800" y="4953000"/>
            <a:ext cx="6236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Câu b: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Rùa tự động cho ra kết quả là hình vuông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8600" y="3505200"/>
            <a:ext cx="122206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 lời:</a:t>
            </a:r>
            <a:endParaRPr lang="en-US" sz="25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5800" y="53340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Câu c: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Rùa sẽ tự động vẽ lần lượt các cạnh của hình vuông, sau khi vẽ xong 1 cạnh hình vuông rùa sẽ tạm dừng 10 tíc rồi mới vẽ cạnh tiếp theo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5800" y="4572000"/>
            <a:ext cx="6396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Câu a: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Rùa sẽ lần lượt vẽ các cạnh của hình vuông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 descr="balonne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88672">
            <a:off x="3873381" y="-614933"/>
            <a:ext cx="2394265" cy="38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0" y="4187016"/>
            <a:ext cx="28194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146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 descr="3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-38100"/>
            <a:ext cx="1447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 descr="3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30942" y="5448712"/>
            <a:ext cx="1447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Fotolia_188089485_Subscription_Monthly_M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05000" y="1523999"/>
            <a:ext cx="5703014" cy="3624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19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3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533400" y="2057400"/>
            <a:ext cx="8153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60325"/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1: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 cho biết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 cụ nào sau đây dùng để đánh số trang trong văn bản?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44" name="WordArt 12"/>
          <p:cNvSpPr>
            <a:spLocks noChangeArrowheads="1" noChangeShapeType="1" noTextEdit="1"/>
          </p:cNvSpPr>
          <p:nvPr/>
        </p:nvSpPr>
        <p:spPr bwMode="auto">
          <a:xfrm>
            <a:off x="2667000" y="1219200"/>
            <a:ext cx="3657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Kiểm tra bài cũ</a:t>
            </a: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1524000" y="373380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dirty="0">
                <a:solidFill>
                  <a:srgbClr val="0000FF"/>
                </a:solidFill>
              </a:rPr>
              <a:t>a. </a:t>
            </a:r>
          </a:p>
        </p:txBody>
      </p:sp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5562600" y="376555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dirty="0">
                <a:solidFill>
                  <a:srgbClr val="0000FF"/>
                </a:solidFill>
              </a:rPr>
              <a:t>b. </a:t>
            </a:r>
          </a:p>
        </p:txBody>
      </p: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1524000" y="518160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dirty="0">
                <a:solidFill>
                  <a:srgbClr val="0000FF"/>
                </a:solidFill>
              </a:rPr>
              <a:t>c. </a:t>
            </a:r>
          </a:p>
        </p:txBody>
      </p:sp>
      <p:sp>
        <p:nvSpPr>
          <p:cNvPr id="69648" name="Text Box 16"/>
          <p:cNvSpPr txBox="1">
            <a:spLocks noChangeArrowheads="1"/>
          </p:cNvSpPr>
          <p:nvPr/>
        </p:nvSpPr>
        <p:spPr bwMode="auto">
          <a:xfrm>
            <a:off x="5562600" y="5137150"/>
            <a:ext cx="228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dirty="0" smtClean="0">
                <a:solidFill>
                  <a:srgbClr val="0000FF"/>
                </a:solidFill>
              </a:rPr>
              <a:t>d.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69654" name="Oval 22"/>
          <p:cNvSpPr>
            <a:spLocks noChangeArrowheads="1"/>
          </p:cNvSpPr>
          <p:nvPr/>
        </p:nvSpPr>
        <p:spPr bwMode="auto">
          <a:xfrm>
            <a:off x="1524000" y="5181600"/>
            <a:ext cx="6096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1800"/>
          </a:p>
        </p:txBody>
      </p:sp>
      <p:pic>
        <p:nvPicPr>
          <p:cNvPr id="11" name="Picture 10" descr="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5181600"/>
            <a:ext cx="914400" cy="1026694"/>
          </a:xfrm>
          <a:prstGeom prst="rect">
            <a:avLst/>
          </a:prstGeom>
        </p:spPr>
      </p:pic>
      <p:pic>
        <p:nvPicPr>
          <p:cNvPr id="12" name="Picture 11" descr="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0" y="3581400"/>
            <a:ext cx="662016" cy="1000722"/>
          </a:xfrm>
          <a:prstGeom prst="rect">
            <a:avLst/>
          </a:prstGeom>
        </p:spPr>
      </p:pic>
      <p:pic>
        <p:nvPicPr>
          <p:cNvPr id="13" name="Picture 12" descr="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5654" y="3276600"/>
            <a:ext cx="790016" cy="1143000"/>
          </a:xfrm>
          <a:prstGeom prst="rect">
            <a:avLst/>
          </a:prstGeom>
        </p:spPr>
      </p:pic>
      <p:pic>
        <p:nvPicPr>
          <p:cNvPr id="14" name="Picture 13" descr="4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48400" y="4953000"/>
            <a:ext cx="715176" cy="904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9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/>
      <p:bldP spid="69645" grpId="0"/>
      <p:bldP spid="6965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0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609600" y="2057400"/>
            <a:ext cx="7848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2: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 biết công cụ nào sau đây dùng để thay đổi màu nền trang văn bản?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533400" y="1981200"/>
            <a:ext cx="182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 sz="3200" b="1" u="sng" dirty="0">
              <a:solidFill>
                <a:srgbClr val="FF0000"/>
              </a:solidFill>
            </a:endParaRP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1447800" y="3746500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dirty="0">
                <a:solidFill>
                  <a:srgbClr val="0000FF"/>
                </a:solidFill>
              </a:rPr>
              <a:t>a. 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1447800" y="5105400"/>
            <a:ext cx="106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3200" b="1" dirty="0" smtClean="0">
                <a:solidFill>
                  <a:srgbClr val="0000FF"/>
                </a:solidFill>
              </a:rPr>
              <a:t>c.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5129" name="WordArt 26"/>
          <p:cNvSpPr>
            <a:spLocks noChangeArrowheads="1" noChangeShapeType="1" noTextEdit="1"/>
          </p:cNvSpPr>
          <p:nvPr/>
        </p:nvSpPr>
        <p:spPr bwMode="auto">
          <a:xfrm>
            <a:off x="2895600" y="1219200"/>
            <a:ext cx="3657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Kiểm tra bài cũ</a:t>
            </a:r>
          </a:p>
        </p:txBody>
      </p:sp>
      <p:sp>
        <p:nvSpPr>
          <p:cNvPr id="79901" name="Text Box 29"/>
          <p:cNvSpPr txBox="1">
            <a:spLocks noChangeArrowheads="1"/>
          </p:cNvSpPr>
          <p:nvPr/>
        </p:nvSpPr>
        <p:spPr bwMode="auto">
          <a:xfrm>
            <a:off x="5105400" y="3733800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dirty="0" smtClean="0">
                <a:solidFill>
                  <a:srgbClr val="0000FF"/>
                </a:solidFill>
              </a:rPr>
              <a:t>b.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79902" name="Text Box 30"/>
          <p:cNvSpPr txBox="1">
            <a:spLocks noChangeArrowheads="1"/>
          </p:cNvSpPr>
          <p:nvPr/>
        </p:nvSpPr>
        <p:spPr bwMode="auto">
          <a:xfrm>
            <a:off x="5029200" y="51054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3200" b="1" dirty="0" smtClean="0">
                <a:solidFill>
                  <a:srgbClr val="0000FF"/>
                </a:solidFill>
              </a:rPr>
              <a:t>d.</a:t>
            </a:r>
            <a:endParaRPr lang="en-US" sz="3200" b="1" dirty="0">
              <a:solidFill>
                <a:srgbClr val="0000FF"/>
              </a:solidFill>
            </a:endParaRPr>
          </a:p>
        </p:txBody>
      </p:sp>
      <p:pic>
        <p:nvPicPr>
          <p:cNvPr id="12" name="Picture 11" descr="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1560" y="3396278"/>
            <a:ext cx="573680" cy="880533"/>
          </a:xfrm>
          <a:prstGeom prst="rect">
            <a:avLst/>
          </a:prstGeom>
        </p:spPr>
      </p:pic>
      <p:pic>
        <p:nvPicPr>
          <p:cNvPr id="13" name="Picture 12" descr="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3276600"/>
            <a:ext cx="595446" cy="885906"/>
          </a:xfrm>
          <a:prstGeom prst="rect">
            <a:avLst/>
          </a:prstGeom>
        </p:spPr>
      </p:pic>
      <p:pic>
        <p:nvPicPr>
          <p:cNvPr id="14" name="Picture 13" descr="7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3600" y="4902286"/>
            <a:ext cx="533400" cy="812800"/>
          </a:xfrm>
          <a:prstGeom prst="rect">
            <a:avLst/>
          </a:prstGeom>
        </p:spPr>
      </p:pic>
      <p:pic>
        <p:nvPicPr>
          <p:cNvPr id="15" name="Picture 14" descr="8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67400" y="4800600"/>
            <a:ext cx="609600" cy="921488"/>
          </a:xfrm>
          <a:prstGeom prst="rect">
            <a:avLst/>
          </a:prstGeom>
        </p:spPr>
      </p:pic>
      <p:sp>
        <p:nvSpPr>
          <p:cNvPr id="16" name="Oval 22"/>
          <p:cNvSpPr>
            <a:spLocks noChangeArrowheads="1"/>
          </p:cNvSpPr>
          <p:nvPr/>
        </p:nvSpPr>
        <p:spPr bwMode="auto">
          <a:xfrm>
            <a:off x="5029200" y="5105400"/>
            <a:ext cx="6096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9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9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/>
      <p:bldP spid="79876" grpId="0"/>
      <p:bldP spid="79878" grpId="0"/>
      <p:bldP spid="79879" grpId="0"/>
      <p:bldP spid="79901" grpId="0"/>
      <p:bldP spid="79902" grpId="0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0"/>
            <a:ext cx="8686800" cy="9144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3200C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BÀI 1:NHỮNG GÌ EM </a:t>
            </a:r>
            <a:r>
              <a:rPr lang="en-US" sz="4400" b="1" smtClean="0">
                <a:solidFill>
                  <a:srgbClr val="3200C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ĐÃ BIẾT</a:t>
            </a:r>
            <a:endParaRPr lang="en-US" sz="4400" b="1" dirty="0">
              <a:solidFill>
                <a:srgbClr val="3200C0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94914" y="228600"/>
            <a:ext cx="8229600" cy="886691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 tư, ngày 26 tháng 01 năm 2022</a:t>
            </a:r>
            <a:endParaRPr lang="en-US" sz="32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0" descr="bar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5943600"/>
            <a:ext cx="3725863" cy="514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WordArt 21"/>
          <p:cNvSpPr>
            <a:spLocks noChangeArrowheads="1" noChangeShapeType="1" noTextEdit="1"/>
          </p:cNvSpPr>
          <p:nvPr/>
        </p:nvSpPr>
        <p:spPr bwMode="auto">
          <a:xfrm>
            <a:off x="304800" y="1371600"/>
            <a:ext cx="2133600" cy="1066800"/>
          </a:xfrm>
          <a:prstGeom prst="rect">
            <a:avLst/>
          </a:prstGeom>
        </p:spPr>
        <p:txBody>
          <a:bodyPr vert="horz" wrap="none" fromWordArt="1" anchor="t" anchorCtr="0">
            <a:prstTxWarp prst="textSlantUp">
              <a:avLst>
                <a:gd name="adj" fmla="val 32056"/>
              </a:avLst>
            </a:prstTxWarp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vi-VN" sz="4400" b="1" kern="10" dirty="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ahoma"/>
                <a:cs typeface="Tahoma"/>
              </a:rPr>
              <a:t>Chủ đề </a:t>
            </a:r>
            <a:r>
              <a:rPr lang="en-US" sz="44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ahoma"/>
                <a:cs typeface="Tahoma"/>
              </a:rPr>
              <a:t>4</a:t>
            </a:r>
            <a:endParaRPr lang="en-US" sz="4400" b="1" kern="10" dirty="0">
              <a:ln w="9525">
                <a:noFill/>
                <a:round/>
                <a:headEnd/>
                <a:tailEnd/>
              </a:ln>
              <a:solidFill>
                <a:srgbClr val="0070C0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ahoma"/>
              <a:cs typeface="Tahoma"/>
            </a:endParaRPr>
          </a:p>
        </p:txBody>
      </p:sp>
      <p:sp>
        <p:nvSpPr>
          <p:cNvPr id="6" name="WordArt 26"/>
          <p:cNvSpPr>
            <a:spLocks noChangeArrowheads="1" noChangeShapeType="1" noTextEdit="1"/>
          </p:cNvSpPr>
          <p:nvPr/>
        </p:nvSpPr>
        <p:spPr bwMode="auto">
          <a:xfrm>
            <a:off x="2438400" y="1981200"/>
            <a:ext cx="4800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perspectiveRelaxedModerately"/>
              <a:lightRig rig="threePt" dir="t"/>
            </a:scene3d>
          </a:bodyPr>
          <a:lstStyle/>
          <a:p>
            <a:pPr algn="ctr"/>
            <a:r>
              <a:rPr lang="en-US" sz="3600" b="1" kern="10" dirty="0" smtClean="0">
                <a:ln w="12700">
                  <a:noFill/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THẾ GIỚI LOGO</a:t>
            </a:r>
            <a:endParaRPr lang="en-US" sz="3600" b="1" kern="10" dirty="0">
              <a:ln w="12700">
                <a:noFill/>
                <a:round/>
                <a:headEnd/>
                <a:tailEnd/>
              </a:ln>
              <a:solidFill>
                <a:srgbClr val="0070C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8891" name="Group 10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214126316"/>
              </p:ext>
            </p:extLst>
          </p:nvPr>
        </p:nvGraphicFramePr>
        <p:xfrm>
          <a:off x="457200" y="2209800"/>
          <a:ext cx="8305800" cy="4148139"/>
        </p:xfrm>
        <a:graphic>
          <a:graphicData uri="http://schemas.openxmlformats.org/drawingml/2006/table">
            <a:tbl>
              <a:tblPr/>
              <a:tblGrid>
                <a:gridCol w="1608138"/>
                <a:gridCol w="6697662"/>
              </a:tblGrid>
              <a:tr h="51816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LỆNH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 ĐỘNG CỦA RÙA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FD 100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BK 50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RT 90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LT 90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PD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8892" name="Text Box 108"/>
          <p:cNvSpPr txBox="1">
            <a:spLocks noChangeArrowheads="1"/>
          </p:cNvSpPr>
          <p:nvPr/>
        </p:nvSpPr>
        <p:spPr bwMode="auto">
          <a:xfrm>
            <a:off x="2133600" y="2743200"/>
            <a:ext cx="5257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500" dirty="0">
                <a:solidFill>
                  <a:srgbClr val="000099"/>
                </a:solidFill>
              </a:rPr>
              <a:t>Rùa tiến lên 100 </a:t>
            </a:r>
            <a:r>
              <a:rPr lang="en-US" sz="2500" dirty="0" smtClean="0">
                <a:solidFill>
                  <a:srgbClr val="000099"/>
                </a:solidFill>
              </a:rPr>
              <a:t>bước.</a:t>
            </a:r>
            <a:endParaRPr lang="en-US" sz="2500" dirty="0">
              <a:solidFill>
                <a:srgbClr val="000099"/>
              </a:solidFill>
            </a:endParaRPr>
          </a:p>
        </p:txBody>
      </p:sp>
      <p:sp>
        <p:nvSpPr>
          <p:cNvPr id="118893" name="Text Box 109"/>
          <p:cNvSpPr txBox="1">
            <a:spLocks noChangeArrowheads="1"/>
          </p:cNvSpPr>
          <p:nvPr/>
        </p:nvSpPr>
        <p:spPr bwMode="auto">
          <a:xfrm>
            <a:off x="2133600" y="3200400"/>
            <a:ext cx="42672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500" dirty="0">
                <a:solidFill>
                  <a:srgbClr val="000099"/>
                </a:solidFill>
              </a:rPr>
              <a:t>Rùa lùi lại 50 </a:t>
            </a:r>
            <a:r>
              <a:rPr lang="en-US" sz="2500" dirty="0" smtClean="0">
                <a:solidFill>
                  <a:srgbClr val="000099"/>
                </a:solidFill>
              </a:rPr>
              <a:t>bước.</a:t>
            </a:r>
            <a:endParaRPr lang="en-US" sz="2500" dirty="0">
              <a:solidFill>
                <a:srgbClr val="000099"/>
              </a:solidFill>
            </a:endParaRPr>
          </a:p>
        </p:txBody>
      </p:sp>
      <p:sp>
        <p:nvSpPr>
          <p:cNvPr id="118894" name="Text Box 110"/>
          <p:cNvSpPr txBox="1">
            <a:spLocks noChangeArrowheads="1"/>
          </p:cNvSpPr>
          <p:nvPr/>
        </p:nvSpPr>
        <p:spPr bwMode="auto">
          <a:xfrm>
            <a:off x="2133600" y="3733800"/>
            <a:ext cx="51054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500" dirty="0">
                <a:solidFill>
                  <a:srgbClr val="000099"/>
                </a:solidFill>
              </a:rPr>
              <a:t>Rùa quay phải 90 </a:t>
            </a:r>
            <a:r>
              <a:rPr lang="en-US" sz="2500" dirty="0" smtClean="0">
                <a:solidFill>
                  <a:srgbClr val="000099"/>
                </a:solidFill>
              </a:rPr>
              <a:t>độ.</a:t>
            </a:r>
            <a:endParaRPr lang="en-US" sz="2500" dirty="0">
              <a:solidFill>
                <a:srgbClr val="000099"/>
              </a:solidFill>
            </a:endParaRPr>
          </a:p>
        </p:txBody>
      </p:sp>
      <p:sp>
        <p:nvSpPr>
          <p:cNvPr id="118895" name="Text Box 111"/>
          <p:cNvSpPr txBox="1">
            <a:spLocks noChangeArrowheads="1"/>
          </p:cNvSpPr>
          <p:nvPr/>
        </p:nvSpPr>
        <p:spPr bwMode="auto">
          <a:xfrm>
            <a:off x="2133600" y="4267200"/>
            <a:ext cx="54102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500" dirty="0">
                <a:solidFill>
                  <a:srgbClr val="000099"/>
                </a:solidFill>
              </a:rPr>
              <a:t>Rùa quay trái 90 </a:t>
            </a:r>
            <a:r>
              <a:rPr lang="en-US" sz="2500" dirty="0" smtClean="0">
                <a:solidFill>
                  <a:srgbClr val="000099"/>
                </a:solidFill>
              </a:rPr>
              <a:t>độ.</a:t>
            </a:r>
            <a:endParaRPr lang="en-US" sz="2500" dirty="0">
              <a:solidFill>
                <a:srgbClr val="000099"/>
              </a:solidFill>
            </a:endParaRPr>
          </a:p>
        </p:txBody>
      </p:sp>
      <p:sp>
        <p:nvSpPr>
          <p:cNvPr id="118896" name="Text Box 112"/>
          <p:cNvSpPr txBox="1">
            <a:spLocks noChangeArrowheads="1"/>
          </p:cNvSpPr>
          <p:nvPr/>
        </p:nvSpPr>
        <p:spPr bwMode="auto">
          <a:xfrm>
            <a:off x="2133600" y="4800600"/>
            <a:ext cx="57912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500" dirty="0" smtClean="0">
                <a:solidFill>
                  <a:srgbClr val="000099"/>
                </a:solidFill>
              </a:rPr>
              <a:t>Nhấc bút, Rùa không vẽ nữa.</a:t>
            </a:r>
            <a:endParaRPr lang="en-US" sz="2500" dirty="0">
              <a:solidFill>
                <a:srgbClr val="000099"/>
              </a:solidFill>
            </a:endParaRPr>
          </a:p>
        </p:txBody>
      </p:sp>
      <p:sp>
        <p:nvSpPr>
          <p:cNvPr id="118898" name="Text Box 114"/>
          <p:cNvSpPr txBox="1">
            <a:spLocks noChangeArrowheads="1"/>
          </p:cNvSpPr>
          <p:nvPr/>
        </p:nvSpPr>
        <p:spPr bwMode="auto">
          <a:xfrm>
            <a:off x="2133600" y="5410200"/>
            <a:ext cx="4392613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500" dirty="0" smtClean="0">
                <a:solidFill>
                  <a:srgbClr val="000099"/>
                </a:solidFill>
              </a:rPr>
              <a:t>Hạ bút, Rùa tiếp tục vẽ.</a:t>
            </a:r>
            <a:endParaRPr lang="en-US" sz="2500" dirty="0">
              <a:solidFill>
                <a:srgbClr val="000099"/>
              </a:solidFill>
            </a:endParaRPr>
          </a:p>
        </p:txBody>
      </p:sp>
      <p:sp>
        <p:nvSpPr>
          <p:cNvPr id="118899" name="Text Box 115"/>
          <p:cNvSpPr txBox="1">
            <a:spLocks noChangeArrowheads="1"/>
          </p:cNvSpPr>
          <p:nvPr/>
        </p:nvSpPr>
        <p:spPr bwMode="auto">
          <a:xfrm>
            <a:off x="2133600" y="5867400"/>
            <a:ext cx="701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300" dirty="0">
                <a:solidFill>
                  <a:srgbClr val="000099"/>
                </a:solidFill>
              </a:rPr>
              <a:t>Xóa </a:t>
            </a:r>
            <a:r>
              <a:rPr lang="en-US" sz="2300" dirty="0" smtClean="0">
                <a:solidFill>
                  <a:srgbClr val="000099"/>
                </a:solidFill>
              </a:rPr>
              <a:t>toàn bộ sân chơi, Rùa về </a:t>
            </a:r>
            <a:r>
              <a:rPr lang="en-US" sz="2300" dirty="0">
                <a:solidFill>
                  <a:srgbClr val="000099"/>
                </a:solidFill>
              </a:rPr>
              <a:t>vị trí xuất </a:t>
            </a:r>
            <a:r>
              <a:rPr lang="en-US" sz="2300" dirty="0" smtClean="0">
                <a:solidFill>
                  <a:srgbClr val="000099"/>
                </a:solidFill>
              </a:rPr>
              <a:t>phát.</a:t>
            </a:r>
            <a:endParaRPr lang="en-US" sz="2300" dirty="0">
              <a:solidFill>
                <a:srgbClr val="000099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1: Những gì em đã biết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400" y="1399401"/>
            <a:ext cx="457849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Nhắc lại các lệnh của Logo</a:t>
            </a:r>
            <a:endParaRPr lang="en-US" sz="3000" b="1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8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188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188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188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18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18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18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18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18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18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18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18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18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1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1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1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18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18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18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188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188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188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892" grpId="0"/>
      <p:bldP spid="1188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96" name="Text Box 112"/>
          <p:cNvSpPr txBox="1">
            <a:spLocks noChangeArrowheads="1"/>
          </p:cNvSpPr>
          <p:nvPr/>
        </p:nvSpPr>
        <p:spPr bwMode="auto">
          <a:xfrm>
            <a:off x="304800" y="2362200"/>
            <a:ext cx="86106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5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Bài tập: Sử dụng câu lệnh đơn giản để vẽ hình vuông có độ dài cạnh là 100 bước.</a:t>
            </a:r>
            <a:endParaRPr lang="en-US" sz="25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1: Những gì em đã biết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400" y="1676400"/>
            <a:ext cx="457849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Nhắc lại các lệnh của Logo</a:t>
            </a:r>
            <a:endParaRPr lang="en-US" sz="30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0" y="3886200"/>
            <a:ext cx="2006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100 RT 90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100 RT 90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100 RT 90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100 RT 90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657600" y="3200400"/>
            <a:ext cx="1176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 lời: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038600" y="3810000"/>
            <a:ext cx="1828800" cy="18288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16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vi-VN" sz="1800"/>
          </a:p>
        </p:txBody>
      </p:sp>
      <p:sp>
        <p:nvSpPr>
          <p:cNvPr id="7172" name="Rectangle 24"/>
          <p:cNvSpPr>
            <a:spLocks noChangeArrowheads="1"/>
          </p:cNvSpPr>
          <p:nvPr/>
        </p:nvSpPr>
        <p:spPr bwMode="auto">
          <a:xfrm>
            <a:off x="4479925" y="29416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vi-VN" sz="1800"/>
          </a:p>
        </p:txBody>
      </p:sp>
      <p:sp>
        <p:nvSpPr>
          <p:cNvPr id="7173" name="Rectangle 28"/>
          <p:cNvSpPr>
            <a:spLocks noChangeArrowheads="1"/>
          </p:cNvSpPr>
          <p:nvPr/>
        </p:nvSpPr>
        <p:spPr bwMode="auto">
          <a:xfrm>
            <a:off x="0" y="3771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vi-VN" sz="1800"/>
          </a:p>
        </p:txBody>
      </p:sp>
      <p:sp>
        <p:nvSpPr>
          <p:cNvPr id="70699" name="Rectangle 43"/>
          <p:cNvSpPr>
            <a:spLocks noChangeArrowheads="1"/>
          </p:cNvSpPr>
          <p:nvPr/>
        </p:nvSpPr>
        <p:spPr bwMode="auto">
          <a:xfrm>
            <a:off x="609600" y="2209800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 lệnh lặp có dạng: 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Repeat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&lt;Các lệnh lặp&gt; 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700" name="Rectangle 44"/>
          <p:cNvSpPr>
            <a:spLocks noChangeArrowheads="1"/>
          </p:cNvSpPr>
          <p:nvPr/>
        </p:nvSpPr>
        <p:spPr bwMode="auto">
          <a:xfrm>
            <a:off x="381000" y="2895600"/>
            <a:ext cx="698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trong câu lệnh chỉ số lần lặp.</a:t>
            </a:r>
          </a:p>
        </p:txBody>
      </p:sp>
      <p:sp>
        <p:nvSpPr>
          <p:cNvPr id="70702" name="Rectangle 46"/>
          <p:cNvSpPr>
            <a:spLocks noChangeArrowheads="1"/>
          </p:cNvSpPr>
          <p:nvPr/>
        </p:nvSpPr>
        <p:spPr bwMode="auto">
          <a:xfrm>
            <a:off x="366713" y="4191000"/>
            <a:ext cx="7786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Giữa </a:t>
            </a:r>
            <a:r>
              <a:rPr lang="en-US" sz="2800" b="1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và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phải có dấu cách.</a:t>
            </a:r>
          </a:p>
        </p:txBody>
      </p:sp>
      <p:sp>
        <p:nvSpPr>
          <p:cNvPr id="70703" name="Rectangle 47"/>
          <p:cNvSpPr>
            <a:spLocks noChangeArrowheads="1"/>
          </p:cNvSpPr>
          <p:nvPr/>
        </p:nvSpPr>
        <p:spPr bwMode="auto">
          <a:xfrm>
            <a:off x="381000" y="4876800"/>
            <a:ext cx="7786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Cặp ngoặc phải là ngoặc vuông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 ]</a:t>
            </a:r>
          </a:p>
        </p:txBody>
      </p:sp>
      <p:sp>
        <p:nvSpPr>
          <p:cNvPr id="70705" name="Rectangle 49"/>
          <p:cNvSpPr>
            <a:spLocks noChangeArrowheads="1"/>
          </p:cNvSpPr>
          <p:nvPr/>
        </p:nvSpPr>
        <p:spPr bwMode="auto">
          <a:xfrm>
            <a:off x="366713" y="3505200"/>
            <a:ext cx="84724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Phần trong ngoặc 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[ ]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nơi ghi các lệnh được lặp lại.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1: Những gì em đã biết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3400" y="1676400"/>
            <a:ext cx="328487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Ôn lại câu lệnh lặp</a:t>
            </a:r>
            <a:endParaRPr lang="en-US" sz="30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0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0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0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07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07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07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0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0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0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0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0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0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70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70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70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7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479925" y="32131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vi-VN" sz="2800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3200400" y="54102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0066CC"/>
                </a:solidFill>
              </a:rPr>
              <a:t>Repeat  n  [       </a:t>
            </a:r>
            <a:r>
              <a:rPr lang="en-US" sz="2800" b="1" dirty="0" smtClean="0">
                <a:solidFill>
                  <a:srgbClr val="0066CC"/>
                </a:solidFill>
              </a:rPr>
              <a:t>                           ] </a:t>
            </a:r>
            <a:endParaRPr lang="en-US" sz="2800" b="1" dirty="0">
              <a:solidFill>
                <a:srgbClr val="0066CC"/>
              </a:solidFill>
            </a:endParaRP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762000" y="3200400"/>
            <a:ext cx="2895600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100 RT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pPr eaLnBrk="1" hangingPunct="1"/>
            <a:endParaRPr lang="en-US" sz="1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100 RT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pPr eaLnBrk="1" hangingPunct="1"/>
            <a:endParaRPr lang="en-US" sz="1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100 RT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pPr eaLnBrk="1" hangingPunct="1"/>
            <a:endParaRPr lang="en-US" sz="1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100 RT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</p:txBody>
      </p:sp>
      <p:sp>
        <p:nvSpPr>
          <p:cNvPr id="88070" name="Line 6"/>
          <p:cNvSpPr>
            <a:spLocks noChangeShapeType="1"/>
          </p:cNvSpPr>
          <p:nvPr/>
        </p:nvSpPr>
        <p:spPr bwMode="auto">
          <a:xfrm flipV="1">
            <a:off x="5257800" y="3886200"/>
            <a:ext cx="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1" name="AutoShape 7"/>
          <p:cNvSpPr>
            <a:spLocks noChangeArrowheads="1"/>
          </p:cNvSpPr>
          <p:nvPr/>
        </p:nvSpPr>
        <p:spPr bwMode="auto">
          <a:xfrm>
            <a:off x="5105400" y="4572000"/>
            <a:ext cx="304800" cy="152400"/>
          </a:xfrm>
          <a:prstGeom prst="flowChartExtra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 flipH="1" flipV="1">
            <a:off x="5257800" y="3886200"/>
            <a:ext cx="838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3" name="Line 9"/>
          <p:cNvSpPr>
            <a:spLocks noChangeShapeType="1"/>
          </p:cNvSpPr>
          <p:nvPr/>
        </p:nvSpPr>
        <p:spPr bwMode="auto">
          <a:xfrm flipV="1">
            <a:off x="6096000" y="3886200"/>
            <a:ext cx="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4" name="Line 10"/>
          <p:cNvSpPr>
            <a:spLocks noChangeShapeType="1"/>
          </p:cNvSpPr>
          <p:nvPr/>
        </p:nvSpPr>
        <p:spPr bwMode="auto">
          <a:xfrm flipH="1" flipV="1">
            <a:off x="5257800" y="4724400"/>
            <a:ext cx="838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84" name="AutoShape 20"/>
          <p:cNvSpPr>
            <a:spLocks/>
          </p:cNvSpPr>
          <p:nvPr/>
        </p:nvSpPr>
        <p:spPr bwMode="auto">
          <a:xfrm>
            <a:off x="381000" y="3352800"/>
            <a:ext cx="152400" cy="304800"/>
          </a:xfrm>
          <a:prstGeom prst="leftBrace">
            <a:avLst>
              <a:gd name="adj1" fmla="val 30556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88085" name="AutoShape 21"/>
          <p:cNvSpPr>
            <a:spLocks/>
          </p:cNvSpPr>
          <p:nvPr/>
        </p:nvSpPr>
        <p:spPr bwMode="auto">
          <a:xfrm>
            <a:off x="381000" y="3886200"/>
            <a:ext cx="228600" cy="304800"/>
          </a:xfrm>
          <a:prstGeom prst="leftBrace">
            <a:avLst>
              <a:gd name="adj1" fmla="val 30556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88086" name="AutoShape 22"/>
          <p:cNvSpPr>
            <a:spLocks/>
          </p:cNvSpPr>
          <p:nvPr/>
        </p:nvSpPr>
        <p:spPr bwMode="auto">
          <a:xfrm>
            <a:off x="457200" y="4495800"/>
            <a:ext cx="152400" cy="304800"/>
          </a:xfrm>
          <a:prstGeom prst="leftBrace">
            <a:avLst>
              <a:gd name="adj1" fmla="val 30556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88087" name="AutoShape 23"/>
          <p:cNvSpPr>
            <a:spLocks/>
          </p:cNvSpPr>
          <p:nvPr/>
        </p:nvSpPr>
        <p:spPr bwMode="auto">
          <a:xfrm>
            <a:off x="457200" y="5105400"/>
            <a:ext cx="228600" cy="304800"/>
          </a:xfrm>
          <a:prstGeom prst="leftBrace">
            <a:avLst>
              <a:gd name="adj1" fmla="val 30556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88089" name="AutoShape 25"/>
          <p:cNvSpPr>
            <a:spLocks noChangeArrowheads="1"/>
          </p:cNvSpPr>
          <p:nvPr/>
        </p:nvSpPr>
        <p:spPr bwMode="auto">
          <a:xfrm rot="5400000">
            <a:off x="5181600" y="3810000"/>
            <a:ext cx="3048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0" name="AutoShape 26"/>
          <p:cNvSpPr>
            <a:spLocks noChangeArrowheads="1"/>
          </p:cNvSpPr>
          <p:nvPr/>
        </p:nvSpPr>
        <p:spPr bwMode="auto">
          <a:xfrm flipV="1">
            <a:off x="5943600" y="3886200"/>
            <a:ext cx="304800" cy="152400"/>
          </a:xfrm>
          <a:prstGeom prst="flowChartExtra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1" name="AutoShape 27"/>
          <p:cNvSpPr>
            <a:spLocks noChangeArrowheads="1"/>
          </p:cNvSpPr>
          <p:nvPr/>
        </p:nvSpPr>
        <p:spPr bwMode="auto">
          <a:xfrm rot="16200000" flipH="1">
            <a:off x="5867400" y="4648200"/>
            <a:ext cx="3048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2" name="AutoShape 28"/>
          <p:cNvSpPr>
            <a:spLocks noChangeArrowheads="1"/>
          </p:cNvSpPr>
          <p:nvPr/>
        </p:nvSpPr>
        <p:spPr bwMode="auto">
          <a:xfrm>
            <a:off x="5105400" y="4572000"/>
            <a:ext cx="304800" cy="152400"/>
          </a:xfrm>
          <a:prstGeom prst="flowChartExtra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3" name="Rectangle 29"/>
          <p:cNvSpPr>
            <a:spLocks noChangeArrowheads="1"/>
          </p:cNvSpPr>
          <p:nvPr/>
        </p:nvSpPr>
        <p:spPr bwMode="auto">
          <a:xfrm>
            <a:off x="5257800" y="5410200"/>
            <a:ext cx="335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F9401B"/>
                </a:solidFill>
              </a:rPr>
              <a:t>FD </a:t>
            </a:r>
            <a:r>
              <a:rPr lang="en-US" sz="2800" b="1" dirty="0">
                <a:solidFill>
                  <a:srgbClr val="F9401B"/>
                </a:solidFill>
              </a:rPr>
              <a:t>100 RT 360/4</a:t>
            </a:r>
          </a:p>
        </p:txBody>
      </p:sp>
      <p:sp>
        <p:nvSpPr>
          <p:cNvPr id="88094" name="Rectangle 30"/>
          <p:cNvSpPr>
            <a:spLocks noChangeArrowheads="1"/>
          </p:cNvSpPr>
          <p:nvPr/>
        </p:nvSpPr>
        <p:spPr bwMode="auto">
          <a:xfrm>
            <a:off x="4648200" y="54102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800" b="1" dirty="0">
                <a:solidFill>
                  <a:srgbClr val="F9401B"/>
                </a:solidFill>
              </a:rPr>
              <a:t>4</a:t>
            </a:r>
          </a:p>
        </p:txBody>
      </p:sp>
      <p:sp>
        <p:nvSpPr>
          <p:cNvPr id="88099" name="Rectangle 35"/>
          <p:cNvSpPr>
            <a:spLocks noChangeArrowheads="1"/>
          </p:cNvSpPr>
          <p:nvPr/>
        </p:nvSpPr>
        <p:spPr bwMode="auto">
          <a:xfrm>
            <a:off x="3352800" y="2514600"/>
            <a:ext cx="502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0066CC"/>
                </a:solidFill>
              </a:rPr>
              <a:t>Repeat  </a:t>
            </a:r>
            <a:r>
              <a:rPr lang="en-US" sz="2800" b="1" dirty="0">
                <a:solidFill>
                  <a:srgbClr val="0066CC"/>
                </a:solidFill>
              </a:rPr>
              <a:t>n  </a:t>
            </a:r>
            <a:r>
              <a:rPr lang="en-US" sz="2800" b="1" dirty="0" smtClean="0">
                <a:solidFill>
                  <a:srgbClr val="0066CC"/>
                </a:solidFill>
              </a:rPr>
              <a:t>[                            ]</a:t>
            </a:r>
            <a:endParaRPr lang="en-US" sz="2800" b="1" dirty="0">
              <a:solidFill>
                <a:srgbClr val="0066CC"/>
              </a:solidFill>
            </a:endParaRPr>
          </a:p>
        </p:txBody>
      </p:sp>
      <p:sp>
        <p:nvSpPr>
          <p:cNvPr id="88100" name="Rectangle 36"/>
          <p:cNvSpPr>
            <a:spLocks noChangeArrowheads="1"/>
          </p:cNvSpPr>
          <p:nvPr/>
        </p:nvSpPr>
        <p:spPr bwMode="auto">
          <a:xfrm>
            <a:off x="5334000" y="2514600"/>
            <a:ext cx="28384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F9401B"/>
                </a:solidFill>
              </a:rPr>
              <a:t> FD </a:t>
            </a:r>
            <a:r>
              <a:rPr lang="en-US" sz="2800" b="1" dirty="0">
                <a:solidFill>
                  <a:srgbClr val="F9401B"/>
                </a:solidFill>
              </a:rPr>
              <a:t>100 </a:t>
            </a:r>
            <a:r>
              <a:rPr lang="en-US" sz="2800" b="1" dirty="0" smtClean="0">
                <a:solidFill>
                  <a:srgbClr val="F9401B"/>
                </a:solidFill>
              </a:rPr>
              <a:t>RT </a:t>
            </a:r>
            <a:r>
              <a:rPr lang="en-US" sz="2800" b="1" dirty="0">
                <a:solidFill>
                  <a:srgbClr val="F9401B"/>
                </a:solidFill>
              </a:rPr>
              <a:t>90</a:t>
            </a:r>
          </a:p>
        </p:txBody>
      </p:sp>
      <p:sp>
        <p:nvSpPr>
          <p:cNvPr id="88101" name="Rectangle 37"/>
          <p:cNvSpPr>
            <a:spLocks noChangeArrowheads="1"/>
          </p:cNvSpPr>
          <p:nvPr/>
        </p:nvSpPr>
        <p:spPr bwMode="auto">
          <a:xfrm>
            <a:off x="4800600" y="25146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800" b="1" dirty="0">
                <a:solidFill>
                  <a:srgbClr val="F9401B"/>
                </a:solidFill>
              </a:rPr>
              <a:t>4</a:t>
            </a:r>
          </a:p>
        </p:txBody>
      </p:sp>
      <p:sp>
        <p:nvSpPr>
          <p:cNvPr id="8216" name="Text Box 29"/>
          <p:cNvSpPr txBox="1">
            <a:spLocks noChangeArrowheads="1"/>
          </p:cNvSpPr>
          <p:nvPr/>
        </p:nvSpPr>
        <p:spPr bwMode="auto">
          <a:xfrm>
            <a:off x="609600" y="1752600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Ví dụ: Vẽ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hình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vuông có độ dài 100 bước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1: Những gì em đã biết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80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80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80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8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111 L 0 -0.12208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7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8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8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3.23699E-6 L 0.09167 3.23699E-6 " pathEditMode="relative" rAng="0" ptsTypes="AA">
                                      <p:cBhvr>
                                        <p:cTn id="51" dur="500" fill="hold"/>
                                        <p:tgtEl>
                                          <p:spTgt spid="88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88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88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8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111 L 3.33333E-6 0.12208 " pathEditMode="relative" rAng="0" ptsTypes="AA">
                                      <p:cBhvr>
                                        <p:cTn id="71" dur="500" fill="hold"/>
                                        <p:tgtEl>
                                          <p:spTgt spid="880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7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4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88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88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8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2.31214E-6 L -0.09166 2.31214E-6 " pathEditMode="relative" rAng="0" ptsTypes="AA">
                                      <p:cBhvr>
                                        <p:cTn id="91" dur="500" fill="hold"/>
                                        <p:tgtEl>
                                          <p:spTgt spid="880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" y="0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88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88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88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88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88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88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70" grpId="0" animBg="1"/>
      <p:bldP spid="88071" grpId="0" animBg="1"/>
      <p:bldP spid="88071" grpId="1" animBg="1"/>
      <p:bldP spid="88072" grpId="0" animBg="1"/>
      <p:bldP spid="88073" grpId="0" animBg="1"/>
      <p:bldP spid="88074" grpId="0" animBg="1"/>
      <p:bldP spid="88084" grpId="0" animBg="1"/>
      <p:bldP spid="88085" grpId="0" animBg="1"/>
      <p:bldP spid="88086" grpId="0" animBg="1"/>
      <p:bldP spid="88087" grpId="0" animBg="1"/>
      <p:bldP spid="88089" grpId="0" animBg="1"/>
      <p:bldP spid="88089" grpId="1" animBg="1"/>
      <p:bldP spid="88089" grpId="2" animBg="1"/>
      <p:bldP spid="88090" grpId="0" animBg="1"/>
      <p:bldP spid="88090" grpId="1" animBg="1"/>
      <p:bldP spid="88091" grpId="0" animBg="1"/>
      <p:bldP spid="88091" grpId="1" animBg="1"/>
      <p:bldP spid="88092" grpId="0" animBg="1"/>
      <p:bldP spid="88093" grpId="0"/>
      <p:bldP spid="88094" grpId="0" animBg="1"/>
      <p:bldP spid="88099" grpId="0"/>
      <p:bldP spid="88100" grpId="0"/>
      <p:bldP spid="8810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1" y="1752600"/>
            <a:ext cx="8762999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Vẽ đường đi của rùa vào hình dưới theo các lệnh sau. Biết rằng mỗi ô vuông trong hình có cạnh là 10 bước.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3048000"/>
            <a:ext cx="2286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</a:p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</a:p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</a:p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25908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a. Các lệnh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47244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b. Các lệnh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53340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c. Các lệnh</a:t>
            </a:r>
            <a:endParaRPr lang="en-US" sz="2800" b="1" dirty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590800" y="4724400"/>
            <a:ext cx="411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REPEAT 4 [FD 40 RT 90]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2514600" y="5334000"/>
            <a:ext cx="6629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0066CC"/>
                </a:solidFill>
              </a:rPr>
              <a:t>Repeat  </a:t>
            </a:r>
            <a:r>
              <a:rPr lang="en-US" sz="2800" b="1" dirty="0" smtClean="0">
                <a:solidFill>
                  <a:srgbClr val="0066CC"/>
                </a:solidFill>
              </a:rPr>
              <a:t>4  </a:t>
            </a:r>
            <a:r>
              <a:rPr lang="en-US" sz="2800" b="1" dirty="0">
                <a:solidFill>
                  <a:srgbClr val="0066CC"/>
                </a:solidFill>
              </a:rPr>
              <a:t>[ </a:t>
            </a:r>
            <a:r>
              <a:rPr lang="en-US" sz="2800" b="1" dirty="0" smtClean="0">
                <a:solidFill>
                  <a:srgbClr val="0066CC"/>
                </a:solidFill>
              </a:rPr>
              <a:t>FD 40 RT 90 WAIT 60] </a:t>
            </a:r>
            <a:endParaRPr lang="en-US" sz="2800" b="1" dirty="0">
              <a:solidFill>
                <a:srgbClr val="0066CC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1: Những gì em đã biết</a:t>
            </a:r>
          </a:p>
        </p:txBody>
      </p:sp>
      <p:pic>
        <p:nvPicPr>
          <p:cNvPr id="14" name="Picture 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971800"/>
            <a:ext cx="1657350" cy="16846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8" grpId="0"/>
      <p:bldP spid="8" grpId="0"/>
      <p:bldP spid="10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2997</TotalTime>
  <Words>853</Words>
  <Application>Microsoft Office PowerPoint</Application>
  <PresentationFormat>On-screen Show (4:3)</PresentationFormat>
  <Paragraphs>128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PowerPoint Presentation</vt:lpstr>
      <vt:lpstr>PowerPoint Presentation</vt:lpstr>
      <vt:lpstr>PowerPoint Presentation</vt:lpstr>
      <vt:lpstr>BÀI 1:NHỮNG GÌ EM ĐÃ BIẾT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NGOẠI KHÓA NGÀY BÁC HỒ GỬI THƯ LẦN CUỐI CHO NGÀNH GIÁO DỤC</dc:title>
  <dc:creator>VINH TIN</dc:creator>
  <cp:lastModifiedBy>TS Computer</cp:lastModifiedBy>
  <cp:revision>257</cp:revision>
  <dcterms:created xsi:type="dcterms:W3CDTF">2014-10-11T13:38:36Z</dcterms:created>
  <dcterms:modified xsi:type="dcterms:W3CDTF">2022-02-20T14:29:48Z</dcterms:modified>
</cp:coreProperties>
</file>