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1" r:id="rId3"/>
    <p:sldId id="259" r:id="rId4"/>
    <p:sldId id="260" r:id="rId5"/>
    <p:sldId id="272" r:id="rId6"/>
    <p:sldId id="273" r:id="rId7"/>
    <p:sldId id="274" r:id="rId8"/>
    <p:sldId id="275" r:id="rId9"/>
    <p:sldId id="278" r:id="rId10"/>
    <p:sldId id="277" r:id="rId11"/>
    <p:sldId id="280" r:id="rId12"/>
    <p:sldId id="276" r:id="rId13"/>
  </p:sldIdLst>
  <p:sldSz cx="9144000" cy="5715000" type="screen16x1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28311552,'-21'0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38:45.30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82 21,'-41'0,"20"-21,1 21,20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1:55.2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0 246,'21'-20,"-21"20</inkml:trace>
  <inkml:trace contextRef="#ctx0" brushRef="#br0" timeOffset="640">208 0,'41'41</inkml:trace>
  <inkml:trace contextRef="#ctx0" brushRef="#br0" timeOffset="5070">519 123,'-21'-20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6:08.9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-4416 0,'0'21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42:11.6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21,'-21'0</inkml:trace>
  <inkml:trace contextRef="#ctx0" brushRef="#br0" timeOffset="78">21 21,'0'0,"0"-21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30T00:19:55.34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7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6.emf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9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18.emf"/><Relationship Id="rId4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174875"/>
            <a:ext cx="4800600" cy="167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4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4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4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</a:t>
            </a:r>
            <a:r>
              <a:rPr lang="en-US" sz="400" b="1" kern="1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4 </a:t>
            </a:r>
            <a:endParaRPr lang="en-US" sz="4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1600" y="647700"/>
            <a:ext cx="138176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990600" y="317501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Trường Tiểu </a:t>
            </a:r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học </a:t>
            </a:r>
            <a:r>
              <a:rPr lang="en-US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latin typeface="Times New Roman"/>
                <a:cs typeface="Times New Roman"/>
              </a:rPr>
              <a:t>Gia Thụy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2061" name="TextBox 13"/>
          <p:cNvSpPr txBox="1">
            <a:spLocks noChangeArrowheads="1"/>
          </p:cNvSpPr>
          <p:nvPr/>
        </p:nvSpPr>
        <p:spPr bwMode="auto">
          <a:xfrm>
            <a:off x="2590801" y="4826000"/>
            <a:ext cx="480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err="1">
                <a:solidFill>
                  <a:srgbClr val="0070C0"/>
                </a:solidFill>
              </a:rPr>
              <a:t>Giáo</a:t>
            </a:r>
            <a:r>
              <a:rPr lang="en-US" sz="2800" i="1">
                <a:solidFill>
                  <a:srgbClr val="0070C0"/>
                </a:solidFill>
              </a:rPr>
              <a:t> </a:t>
            </a:r>
            <a:r>
              <a:rPr lang="en-US" sz="2800" i="1" smtClean="0">
                <a:solidFill>
                  <a:srgbClr val="0070C0"/>
                </a:solidFill>
              </a:rPr>
              <a:t>viên: Nguyễn Thị Tuyết</a:t>
            </a:r>
            <a:endParaRPr lang="en-US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 </a:t>
            </a:r>
            <a:r>
              <a:rPr lang="en-US" sz="2400" b="1" smtClean="0">
                <a:solidFill>
                  <a:srgbClr val="FF0000"/>
                </a:solidFill>
              </a:rPr>
              <a:t>Viết các lệnh điều khiển rùa viết ra dòng chữ: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22479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CS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76500"/>
            <a:ext cx="37052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85800" y="28575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RT 90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5800" y="3467100"/>
            <a:ext cx="52578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rgbClr val="FF0000"/>
                </a:solidFill>
              </a:rPr>
              <a:t>LABEL [Viet Nam que huong toi]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1790700"/>
            <a:ext cx="533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91" descr="3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362200" y="990600"/>
            <a:ext cx="1600200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 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Lt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Rt 90</a:t>
            </a:r>
          </a:p>
          <a:p>
            <a:pPr>
              <a:buNone/>
            </a:pPr>
            <a:r>
              <a:rPr lang="en-US" sz="2400" smtClean="0">
                <a:solidFill>
                  <a:srgbClr val="92D050"/>
                </a:solidFill>
              </a:rPr>
              <a:t>Fd 20</a:t>
            </a: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92D05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48200" y="1104900"/>
          <a:ext cx="29718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  <a:gridCol w="371475"/>
              </a:tblGrid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1181100"/>
            <a:ext cx="24007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Vẽ đường đi của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Rùa thực hiện các lệnh sau: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5257800" y="49149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cơ bản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Chuẩn bị bài cho tiết học sau: xem trước các bài tập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0" y="1331607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0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1: Để hiển thị dòng chữ “HELLO” trên sân chơi em thực hiện lệnh</a:t>
            </a:r>
            <a:endParaRPr lang="en-US" sz="3000">
              <a:solidFill>
                <a:srgbClr val="00206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2334280"/>
            <a:ext cx="365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 HELLO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2895600" y="2395835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Label [HELLO]</a:t>
            </a:r>
            <a:endParaRPr lang="en-US" sz="2400"/>
          </a:p>
        </p:txBody>
      </p:sp>
      <p:sp>
        <p:nvSpPr>
          <p:cNvPr id="21" name="Rectangle 20"/>
          <p:cNvSpPr/>
          <p:nvPr/>
        </p:nvSpPr>
        <p:spPr>
          <a:xfrm>
            <a:off x="5943600" y="2395835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Label “HELLO”</a:t>
            </a:r>
            <a:endParaRPr lang="en-US" sz="2400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81200" y="571500"/>
            <a:ext cx="5029200" cy="5910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 TRA BÀI CŨ</a:t>
            </a:r>
          </a:p>
        </p:txBody>
      </p:sp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0" y="3238500"/>
            <a:ext cx="9144000" cy="8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2: Để thực hiện các phép toán trong logo, em dùng lệnh:</a:t>
            </a:r>
            <a:endParaRPr lang="en-US" sz="3200">
              <a:solidFill>
                <a:srgbClr val="002060"/>
              </a:solidFill>
              <a:latin typeface=".Vn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62000" y="43815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Print</a:t>
            </a:r>
            <a:endParaRPr lang="en-US" sz="2800"/>
          </a:p>
        </p:txBody>
      </p:sp>
      <p:sp>
        <p:nvSpPr>
          <p:cNvPr id="38" name="Rectangle 37"/>
          <p:cNvSpPr/>
          <p:nvPr/>
        </p:nvSpPr>
        <p:spPr>
          <a:xfrm>
            <a:off x="3581400" y="43053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Label</a:t>
            </a:r>
            <a:endParaRPr lang="en-US" sz="2800"/>
          </a:p>
        </p:txBody>
      </p:sp>
      <p:sp>
        <p:nvSpPr>
          <p:cNvPr id="39" name="Rectangle 38"/>
          <p:cNvSpPr/>
          <p:nvPr/>
        </p:nvSpPr>
        <p:spPr>
          <a:xfrm>
            <a:off x="6324600" y="4229100"/>
            <a:ext cx="182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C. Clean</a:t>
            </a:r>
            <a:endParaRPr lang="en-US" sz="280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5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2301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autoRev="1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  <p:bldP spid="19" grpId="0"/>
      <p:bldP spid="20" grpId="0"/>
      <p:bldP spid="20" grpId="1"/>
      <p:bldP spid="21" grpId="0"/>
      <p:bldP spid="36" grpId="0"/>
      <p:bldP spid="37" grpId="0" build="allAtOnce"/>
      <p:bldP spid="37" grpId="1" build="allAtOnce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152400" y="14097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3200" b="1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 3: Viết câu lệnh điều khiển rùa viết ra dòng chữ sau, biết vị trí ban đầu của rùa là: </a:t>
            </a:r>
          </a:p>
          <a:p>
            <a:endParaRPr lang="en-US" sz="3200">
              <a:solidFill>
                <a:srgbClr val="FF0000"/>
              </a:solidFill>
              <a:latin typeface=".VnArial" pitchFamily="34" charset="0"/>
            </a:endParaRPr>
          </a:p>
        </p:txBody>
      </p:sp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1905000" y="419100"/>
            <a:ext cx="5149850" cy="66725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KIỂM TRA BÀI CŨ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628900"/>
            <a:ext cx="42902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28600" y="3314700"/>
            <a:ext cx="48006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066552"/>
            <a:ext cx="533400" cy="32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5" y="0"/>
            <a:ext cx="1317625" cy="1460500"/>
          </a:xfrm>
          <a:prstGeom prst="rect">
            <a:avLst/>
          </a:prstGeom>
          <a:noFill/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smtClean="0">
                <a:solidFill>
                  <a:schemeClr val="tx1"/>
                </a:solidFill>
              </a:rPr>
              <a:t>Củng cố kiến thức về các lệnh cơ bản trong Logo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Rèn luyện kỹ năng sử dụng các lệnh cơ bản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Viết lệnh viết tắt điều khiển rùa thực hiện các hành động sau: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81001" y="1181100"/>
          <a:ext cx="853439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045"/>
                <a:gridCol w="3870354"/>
                <a:gridCol w="3810000"/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TT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Lệnh viết</a:t>
                      </a:r>
                      <a:r>
                        <a:rPr lang="en-US" sz="1700" baseline="0" smtClean="0"/>
                        <a:t> tắt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Tiến</a:t>
                      </a:r>
                      <a:r>
                        <a:rPr lang="en-US" sz="1700" baseline="0" smtClean="0"/>
                        <a:t> về trước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FD n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Lùi</a:t>
                      </a:r>
                      <a:r>
                        <a:rPr lang="en-US" sz="1700" baseline="0" smtClean="0"/>
                        <a:t> lại sau n bước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3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4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5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Nhấc bút</a:t>
                      </a:r>
                      <a:r>
                        <a:rPr lang="en-US" sz="1700" baseline="0" smtClean="0"/>
                        <a:t> (Rùa không vẽ nữa)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6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Hạ bút</a:t>
                      </a:r>
                      <a:r>
                        <a:rPr lang="en-US" sz="1700" baseline="0" smtClean="0"/>
                        <a:t> (Rùa tiếp tục vẽ)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7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phát, xóa toàn bộ sân chơi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8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9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 mình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10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11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Về</a:t>
                      </a:r>
                      <a:r>
                        <a:rPr lang="en-US" sz="1700" baseline="0" smtClean="0"/>
                        <a:t> vị trí xuất phát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en-US" sz="1700" smtClean="0"/>
                        <a:t>12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174274" y="1866900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BK 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4274" y="2247900"/>
            <a:ext cx="576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174274" y="2628900"/>
            <a:ext cx="5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LT 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174274" y="293370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PU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174274" y="331470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PD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174274" y="3619500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74274" y="400050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Clean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250474" y="43053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250474" y="4686300"/>
            <a:ext cx="401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ST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250474" y="4991100"/>
            <a:ext cx="750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Home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250474" y="5345668"/>
            <a:ext cx="524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Bye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7086600" y="1562100"/>
            <a:ext cx="0" cy="415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1104900"/>
            <a:ext cx="7086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508250"/>
                <a:ext cx="26701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876300"/>
            <a:ext cx="7086600" cy="533135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</a:rPr>
              <a:t>BT 2.</a:t>
            </a:r>
            <a:r>
              <a:rPr lang="en-US" smtClean="0">
                <a:solidFill>
                  <a:srgbClr val="FF0000"/>
                </a:solidFill>
              </a:rPr>
              <a:t> Chọn nét bút đậm mức 3, màu vẽ là màu đỏ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0" y="1333500"/>
            <a:ext cx="4040188" cy="2819400"/>
          </a:xfrm>
        </p:spPr>
        <p:txBody>
          <a:bodyPr>
            <a:normAutofit fontScale="92500" lnSpcReduction="20000"/>
          </a:bodyPr>
          <a:lstStyle/>
          <a:p>
            <a:r>
              <a:rPr lang="en-US" sz="2400" smtClean="0"/>
              <a:t> chọn nét bút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      Set -&gt; Pensize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nét vẽ mức 3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114800" y="1333500"/>
            <a:ext cx="4041775" cy="3466836"/>
          </a:xfrm>
        </p:spPr>
        <p:txBody>
          <a:bodyPr/>
          <a:lstStyle/>
          <a:p>
            <a:r>
              <a:rPr lang="en-US" smtClean="0"/>
              <a:t>Chọn màu</a:t>
            </a:r>
          </a:p>
          <a:p>
            <a:pPr>
              <a:buNone/>
            </a:pPr>
            <a:r>
              <a:rPr lang="en-US" smtClean="0"/>
              <a:t>      </a:t>
            </a:r>
            <a:r>
              <a:rPr lang="en-US" smtClean="0">
                <a:solidFill>
                  <a:srgbClr val="FF0000"/>
                </a:solidFill>
              </a:rPr>
              <a:t>Set -&gt; Pencolor</a:t>
            </a: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mtClean="0"/>
              <a:t>Chọn màu đỏ =&gt; nháy </a:t>
            </a:r>
            <a:r>
              <a:rPr lang="en-US" smtClean="0">
                <a:solidFill>
                  <a:srgbClr val="FF0000"/>
                </a:solidFill>
              </a:rPr>
              <a:t>OK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71700"/>
            <a:ext cx="2209800" cy="152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000500"/>
            <a:ext cx="2700206" cy="18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H="1" flipV="1">
            <a:off x="6709309" y="1638300"/>
            <a:ext cx="2434691" cy="1610067"/>
          </a:xfrm>
          <a:prstGeom prst="rect">
            <a:avLst/>
          </a:prstGeom>
        </p:spPr>
      </p:pic>
      <p:pic>
        <p:nvPicPr>
          <p:cNvPr id="14" name="Picture 13" descr="Captur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7818" y="3924300"/>
            <a:ext cx="2896182" cy="179070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>
            <a:off x="4114800" y="1409700"/>
            <a:ext cx="0" cy="4305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13335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1333500"/>
            <a:ext cx="2209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91" descr="33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7" grpId="0" uiExpand="1" build="p"/>
      <p:bldP spid="1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409700"/>
            <a:ext cx="8534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cạnh 80 bước.</a:t>
            </a:r>
          </a:p>
          <a:p>
            <a:pPr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buNone/>
            </a:pPr>
            <a:r>
              <a:rPr lang="en-US" sz="2400" b="1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96000" y="2019300"/>
            <a:ext cx="2286000" cy="228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21717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16641" y="21717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16641" y="2628900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14400" y="2628900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0767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30816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16641" y="30816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16641" y="3538835"/>
            <a:ext cx="87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4400" y="3538835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FD 80</a:t>
            </a:r>
            <a:endParaRPr lang="en-US" sz="240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219200" y="17907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1790700"/>
            <a:ext cx="152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13788" y="2976563"/>
              <a:ext cx="30162" cy="7937"/>
            </p14:xfrm>
          </p:contentPart>
        </mc:Choice>
        <mc:Fallback xmlns=""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04340" y="2967183"/>
                <a:ext cx="49059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00425" y="1168400"/>
              <a:ext cx="187325" cy="88900"/>
            </p14:xfrm>
          </p:contentPart>
        </mc:Choice>
        <mc:Fallback xmlns="">
          <p:pic>
            <p:nvPicPr>
              <p:cNvPr id="41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91059" y="1159042"/>
                <a:ext cx="206058" cy="107616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1" grpId="0" animBg="1"/>
      <p:bldP spid="22" grpId="0"/>
      <p:bldP spid="25" grpId="0"/>
      <p:bldP spid="26" grpId="0"/>
      <p:bldP spid="27" grpId="0"/>
      <p:bldP spid="28" grpId="0" animBg="1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228600" y="1104900"/>
            <a:ext cx="8534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4.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tam giác có chiều dài  cạnh 60 bước và góc 60 độ </a:t>
            </a: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  <a:p>
            <a:pPr>
              <a:lnSpc>
                <a:spcPct val="150000"/>
              </a:lnSpc>
              <a:buNone/>
            </a:pPr>
            <a:r>
              <a:rPr lang="en-US" sz="2400" smtClean="0">
                <a:solidFill>
                  <a:srgbClr val="92D050"/>
                </a:solidFill>
              </a:rPr>
              <a:t>………………………………………………………..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Isosceles Triangle 27"/>
          <p:cNvSpPr/>
          <p:nvPr/>
        </p:nvSpPr>
        <p:spPr>
          <a:xfrm>
            <a:off x="5943600" y="4381500"/>
            <a:ext cx="3048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 rot="5400000">
            <a:off x="5905500" y="2514600"/>
            <a:ext cx="2286000" cy="1905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flipV="1">
            <a:off x="6096000" y="17907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flipV="1">
            <a:off x="5867400" y="2247900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7317800" flipV="1">
            <a:off x="7723404" y="3252195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14414526" flipV="1">
            <a:off x="5979956" y="4366238"/>
            <a:ext cx="381000" cy="304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564037">
            <a:off x="6287658" y="2105276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sp>
        <p:nvSpPr>
          <p:cNvPr id="20" name="Arc 19"/>
          <p:cNvSpPr/>
          <p:nvPr/>
        </p:nvSpPr>
        <p:spPr>
          <a:xfrm rot="17462709" flipV="1">
            <a:off x="5887545" y="2175621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01000" y="34671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rot="2750251" flipV="1">
            <a:off x="7792545" y="3252735"/>
            <a:ext cx="381000" cy="304800"/>
          </a:xfrm>
          <a:prstGeom prst="arc">
            <a:avLst>
              <a:gd name="adj1" fmla="val 17057831"/>
              <a:gd name="adj2" fmla="val 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9717753">
            <a:off x="7427333" y="3806883"/>
            <a:ext cx="82362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RT 120</a:t>
            </a:r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485900"/>
            <a:ext cx="3048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00600" y="1485900"/>
            <a:ext cx="1828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09600" y="2247900"/>
            <a:ext cx="2971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Cs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</a:t>
            </a:r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 RT 120</a:t>
            </a:r>
          </a:p>
          <a:p>
            <a:pPr>
              <a:lnSpc>
                <a:spcPct val="150000"/>
              </a:lnSpc>
            </a:pPr>
            <a:r>
              <a:rPr lang="en-US" sz="2800" smtClean="0">
                <a:solidFill>
                  <a:srgbClr val="FF0000"/>
                </a:solidFill>
              </a:rPr>
              <a:t>FD 60 RT 120</a:t>
            </a:r>
          </a:p>
        </p:txBody>
      </p:sp>
      <p:pic>
        <p:nvPicPr>
          <p:cNvPr id="27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13250" y="4427538"/>
              <a:ext cx="1588" cy="7937"/>
            </p14:xfrm>
          </p:contentPart>
        </mc:Choice>
        <mc:Fallback xmlns="">
          <p:pic>
            <p:nvPicPr>
              <p:cNvPr id="51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71962" y="4418158"/>
                <a:ext cx="84164" cy="26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1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78538" y="4598988"/>
              <a:ext cx="7937" cy="7937"/>
            </p14:xfrm>
          </p:contentPart>
        </mc:Choice>
        <mc:Fallback xmlns="">
          <p:pic>
            <p:nvPicPr>
              <p:cNvPr id="51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069158" y="4589608"/>
                <a:ext cx="26697" cy="26697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  <p:bldP spid="28" grpId="0" animBg="1"/>
      <p:bldP spid="13" grpId="0" animBg="1"/>
      <p:bldP spid="16" grpId="0" animBg="1"/>
      <p:bldP spid="17" grpId="0" animBg="1"/>
      <p:bldP spid="18" grpId="0" animBg="1"/>
      <p:bldP spid="19" grpId="0"/>
      <p:bldP spid="20" grpId="0" animBg="1"/>
      <p:bldP spid="24" grpId="0" animBg="1"/>
      <p:bldP spid="31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1943100"/>
            <a:ext cx="2667000" cy="2667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436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00" y="1714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2400" y="17145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077200" y="24765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153400" y="3543300"/>
            <a:ext cx="228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29400" y="43815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620000" y="44577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" y="1181101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5.</a:t>
            </a:r>
            <a:r>
              <a:rPr lang="en-US" sz="2400" b="1" smtClean="0">
                <a:solidFill>
                  <a:srgbClr val="FF0000"/>
                </a:solidFill>
              </a:rPr>
              <a:t> Viết các lệnh điều khiển rùa vẽ hình vuông có các nét đứt,biết cạnh hình có độ dài 80 bước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9412" y="20193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CS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600" y="28575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771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04800" y="4533900"/>
            <a:ext cx="56941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RT 90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FD 20 PU FD 10 PD FD 20 PU FD 10 PD FD 20</a:t>
            </a:r>
            <a:endParaRPr lang="en-US" sz="2400">
              <a:solidFill>
                <a:srgbClr val="FF0000"/>
              </a:solidFill>
            </a:endParaRPr>
          </a:p>
        </p:txBody>
      </p:sp>
      <p:pic>
        <p:nvPicPr>
          <p:cNvPr id="30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50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795913" y="14170025"/>
              <a:ext cx="0" cy="0"/>
            </p14:xfrm>
          </p:contentPart>
        </mc:Choice>
        <mc:Fallback xmlns="">
          <p:pic>
            <p:nvPicPr>
              <p:cNvPr id="2150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795913" y="14170025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năm, ngày 31 tháng 03 năm 2022</a:t>
            </a:r>
            <a:endParaRPr lang="en-US" sz="2400" i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81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72&quot;/&gt;&lt;/object&gt;&lt;object type=&quot;3&quot; unique_id=&quot;10009&quot;&gt;&lt;property id=&quot;20148&quot; value=&quot;5&quot;/&gt;&lt;property id=&quot;20300&quot; value=&quot;Slide 6&quot;/&gt;&lt;property id=&quot;20307&quot; value=&quot;273&quot;/&gt;&lt;/object&gt;&lt;object type=&quot;3&quot; unique_id=&quot;10010&quot;&gt;&lt;property id=&quot;20148&quot; value=&quot;5&quot;/&gt;&lt;property id=&quot;20300&quot; value=&quot;Slide 7&quot;/&gt;&lt;property id=&quot;20307&quot; value=&quot;274&quot;/&gt;&lt;/object&gt;&lt;object type=&quot;3&quot; unique_id=&quot;10011&quot;&gt;&lt;property id=&quot;20148&quot; value=&quot;5&quot;/&gt;&lt;property id=&quot;20300&quot; value=&quot;Slide 8&quot;/&gt;&lt;property id=&quot;20307&quot; value=&quot;275&quot;/&gt;&lt;/object&gt;&lt;object type=&quot;3&quot; unique_id=&quot;10012&quot;&gt;&lt;property id=&quot;20148&quot; value=&quot;5&quot;/&gt;&lt;property id=&quot;20300&quot; value=&quot;Slide 9&quot;/&gt;&lt;property id=&quot;20307&quot; value=&quot;278&quot;/&gt;&lt;/object&gt;&lt;object type=&quot;3&quot; unique_id=&quot;10013&quot;&gt;&lt;property id=&quot;20148&quot; value=&quot;5&quot;/&gt;&lt;property id=&quot;20300&quot; value=&quot;Slide 10&quot;/&gt;&lt;property id=&quot;20307&quot; value=&quot;277&quot;/&gt;&lt;/object&gt;&lt;object type=&quot;3&quot; unique_id=&quot;10014&quot;&gt;&lt;property id=&quot;20148&quot; value=&quot;5&quot;/&gt;&lt;property id=&quot;20300&quot; value=&quot;Slide 11&quot;/&gt;&lt;property id=&quot;20307&quot; value=&quot;280&quot;/&gt;&lt;/object&gt;&lt;object type=&quot;3&quot; unique_id=&quot;10015&quot;&gt;&lt;property id=&quot;20148&quot; value=&quot;5&quot;/&gt;&lt;property id=&quot;20300&quot; value=&quot;Slide 12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705</Words>
  <Application>Microsoft Office PowerPoint</Application>
  <PresentationFormat>On-screen Show (16:10)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TS Computer</cp:lastModifiedBy>
  <cp:revision>52</cp:revision>
  <dcterms:created xsi:type="dcterms:W3CDTF">2018-01-11T01:40:17Z</dcterms:created>
  <dcterms:modified xsi:type="dcterms:W3CDTF">2022-03-31T00:53:54Z</dcterms:modified>
</cp:coreProperties>
</file>