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2" r:id="rId3"/>
    <p:sldId id="264" r:id="rId4"/>
    <p:sldId id="257" r:id="rId5"/>
    <p:sldId id="275" r:id="rId6"/>
    <p:sldId id="268" r:id="rId7"/>
    <p:sldId id="272" r:id="rId8"/>
    <p:sldId id="269" r:id="rId9"/>
    <p:sldId id="286" r:id="rId10"/>
    <p:sldId id="287" r:id="rId11"/>
    <p:sldId id="284" r:id="rId12"/>
    <p:sldId id="283" r:id="rId13"/>
    <p:sldId id="285" r:id="rId14"/>
    <p:sldId id="288" r:id="rId15"/>
    <p:sldId id="289" r:id="rId16"/>
    <p:sldId id="270" r:id="rId17"/>
    <p:sldId id="258" r:id="rId18"/>
    <p:sldId id="271" r:id="rId19"/>
    <p:sldId id="26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CC00"/>
    <a:srgbClr val="FFFF00"/>
    <a:srgbClr val="0000CC"/>
    <a:srgbClr val="00FFFF"/>
    <a:srgbClr val="FF00FF"/>
    <a:srgbClr val="FF66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68E24-DE14-4BFF-99B1-1E1242B64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97AE1-7F25-4356-AA7E-9CAF88480C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71C47-5A80-4881-AA69-C1FEA80C6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33A6B-2A3C-43AF-B00B-0771FC72F8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2B6F8-0DA2-4468-934C-28690F74F7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4D6AA-27F2-4CBC-ADDB-7552572968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4BC0E-6A41-4EB9-9F18-9A6C3F5180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3AD4D-47E2-40DC-B262-E9DE3C26B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25789-BCD6-46DD-A9B0-B29DC49536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2783B-A657-4236-AAF2-FD447193AC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A72C7-D2E7-45AA-A6F8-BAD3AC2D70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C50B15-03BF-4861-AF26-FFA6ABBE90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pic>
        <p:nvPicPr>
          <p:cNvPr id="23555" name="Picture 3" descr="014_2"/>
          <p:cNvPicPr>
            <a:picLocks noChangeAspect="1" noChangeArrowheads="1"/>
          </p:cNvPicPr>
          <p:nvPr/>
        </p:nvPicPr>
        <p:blipFill>
          <a:blip r:embed="rId2" cstate="print">
            <a:lum bright="40000" contras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7" name="Picture 5" descr="bd14516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2667000" y="1447800"/>
            <a:ext cx="3886200" cy="7461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62000" y="6019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dirty="0" err="1">
                <a:solidFill>
                  <a:srgbClr val="FFFF00"/>
                </a:solidFill>
                <a:latin typeface=".VnAristote" pitchFamily="34" charset="0"/>
              </a:rPr>
              <a:t>Gi¸o</a:t>
            </a:r>
            <a:r>
              <a:rPr lang="en-US" sz="3200" dirty="0">
                <a:solidFill>
                  <a:srgbClr val="FFFF00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.VnAristote" pitchFamily="34" charset="0"/>
              </a:rPr>
              <a:t>viªn</a:t>
            </a:r>
            <a:r>
              <a:rPr lang="en-US" sz="3200" dirty="0">
                <a:solidFill>
                  <a:srgbClr val="FFFF00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.VnAristote" pitchFamily="34" charset="0"/>
              </a:rPr>
              <a:t>thùc</a:t>
            </a:r>
            <a:r>
              <a:rPr lang="en-US" sz="3200" dirty="0">
                <a:solidFill>
                  <a:srgbClr val="FFFF00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FF00"/>
                </a:solidFill>
                <a:latin typeface=".VnAristote" pitchFamily="34" charset="0"/>
              </a:rPr>
              <a:t>hiÖn</a:t>
            </a:r>
            <a:r>
              <a:rPr lang="en-US" sz="3200" dirty="0">
                <a:solidFill>
                  <a:srgbClr val="FFFF00"/>
                </a:solidFill>
                <a:latin typeface=".VnAristote" pitchFamily="34" charset="0"/>
              </a:rPr>
              <a:t> </a:t>
            </a:r>
            <a:r>
              <a:rPr lang="en-US" sz="3200" dirty="0" smtClean="0">
                <a:solidFill>
                  <a:srgbClr val="FFFF00"/>
                </a:solidFill>
                <a:latin typeface=".VnAristote" pitchFamily="34" charset="0"/>
              </a:rPr>
              <a:t>:</a:t>
            </a:r>
            <a:endParaRPr lang="en-US" sz="3200" dirty="0">
              <a:solidFill>
                <a:srgbClr val="FFFF00"/>
              </a:solidFill>
              <a:latin typeface=".VnAristote" pitchFamily="34" charset="0"/>
            </a:endParaRPr>
          </a:p>
        </p:txBody>
      </p:sp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>
            <a:off x="1371600" y="1295400"/>
            <a:ext cx="6858000" cy="2971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BÀI GIẢNG MÔN ÂM NHẠC LỚP 5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676400" y="3810000"/>
            <a:ext cx="5867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latin typeface="VNI-Times" pitchFamily="2" charset="0"/>
              </a:rPr>
              <a:t> 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 sz="3200" b="1">
                <a:solidFill>
                  <a:srgbClr val="00FF00"/>
                </a:solidFill>
                <a:latin typeface="Times New Roman" pitchFamily="18" charset="0"/>
              </a:rPr>
              <a:t>Tiết 4: Học bài hát: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FF00"/>
                </a:solidFill>
                <a:latin typeface="Times New Roman" pitchFamily="18" charset="0"/>
              </a:rPr>
              <a:t>Hãy giữ cho em bầu trời xanh</a:t>
            </a:r>
            <a:endParaRPr lang="en-US" sz="3200" b="1">
              <a:solidFill>
                <a:srgbClr val="00FF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/>
      <p:bldP spid="2062" grpId="0" animBg="1"/>
      <p:bldP spid="2356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9144000" cy="2133600"/>
          </a:xfrm>
          <a:prstGeom prst="rect">
            <a:avLst/>
          </a:prstGeom>
          <a:noFill/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0" y="2514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Câu 3: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0" y="4343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Câu 4: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381000" y="228600"/>
            <a:ext cx="853440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Times New Roman" pitchFamily="18" charset="0"/>
              </a:rPr>
              <a:t>Thứ 5 ngày 2 tháng10 năm 2014</a:t>
            </a:r>
            <a:br>
              <a:rPr lang="en-US" sz="3200" b="1">
                <a:latin typeface="Times New Roman" pitchFamily="18" charset="0"/>
              </a:rPr>
            </a:br>
            <a:r>
              <a:rPr lang="en-US" sz="3200" b="1" u="sng">
                <a:latin typeface="Times New Roman" pitchFamily="18" charset="0"/>
              </a:rPr>
              <a:t>Âm nhạc</a:t>
            </a:r>
            <a:r>
              <a:rPr lang="en-US" sz="3200" b="1">
                <a:latin typeface="Times New Roman" pitchFamily="18" charset="0"/>
              </a:rPr>
              <a:t/>
            </a:r>
            <a:br>
              <a:rPr lang="en-US" sz="3200" b="1">
                <a:latin typeface="Times New Roman" pitchFamily="18" charset="0"/>
              </a:rPr>
            </a:br>
            <a:endParaRPr lang="en-US" sz="1000" b="1">
              <a:latin typeface="Times New Roman" pitchFamily="18" charset="0"/>
            </a:endParaRPr>
          </a:p>
          <a:p>
            <a:pPr algn="ctr"/>
            <a:r>
              <a:rPr lang="en-US" sz="3200" b="1">
                <a:solidFill>
                  <a:srgbClr val="FF00FF"/>
                </a:solidFill>
                <a:latin typeface=".VnTime" pitchFamily="34" charset="0"/>
              </a:rPr>
              <a:t>TiÕt 4</a:t>
            </a:r>
            <a:r>
              <a:rPr lang="en-US" sz="3200" b="1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>
                <a:solidFill>
                  <a:srgbClr val="FF00FF"/>
                </a:solidFill>
                <a:latin typeface=".VnTime" pitchFamily="34" charset="0"/>
              </a:rPr>
              <a:t>Häc h¸t:  H·y gi÷ cho em bÇu trêi xanh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381000" y="228600"/>
            <a:ext cx="853440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Times New Roman" pitchFamily="18" charset="0"/>
              </a:rPr>
              <a:t>Thứ 5 ngày 2 tháng10 năm 2014</a:t>
            </a:r>
            <a:br>
              <a:rPr lang="en-US" sz="3200" b="1">
                <a:latin typeface="Times New Roman" pitchFamily="18" charset="0"/>
              </a:rPr>
            </a:br>
            <a:r>
              <a:rPr lang="en-US" sz="3200" b="1" u="sng">
                <a:latin typeface="Times New Roman" pitchFamily="18" charset="0"/>
              </a:rPr>
              <a:t>Âm nhạc</a:t>
            </a:r>
            <a:r>
              <a:rPr lang="en-US" sz="3200" b="1">
                <a:latin typeface="Times New Roman" pitchFamily="18" charset="0"/>
              </a:rPr>
              <a:t/>
            </a:r>
            <a:br>
              <a:rPr lang="en-US" sz="3200" b="1">
                <a:latin typeface="Times New Roman" pitchFamily="18" charset="0"/>
              </a:rPr>
            </a:br>
            <a:endParaRPr lang="en-US" sz="1000" b="1">
              <a:latin typeface="Times New Roman" pitchFamily="18" charset="0"/>
            </a:endParaRPr>
          </a:p>
          <a:p>
            <a:pPr algn="ctr"/>
            <a:r>
              <a:rPr lang="en-US" sz="3200" b="1">
                <a:solidFill>
                  <a:srgbClr val="FF00FF"/>
                </a:solidFill>
                <a:latin typeface=".VnTime" pitchFamily="34" charset="0"/>
              </a:rPr>
              <a:t>TiÕt 4</a:t>
            </a:r>
            <a:r>
              <a:rPr lang="en-US" sz="3200" b="1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>
                <a:solidFill>
                  <a:srgbClr val="FF00FF"/>
                </a:solidFill>
                <a:latin typeface=".VnTime" pitchFamily="34" charset="0"/>
              </a:rPr>
              <a:t>Häc h¸t:  H·y gi÷ cho em bÇu trêi xanh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381000" y="228600"/>
            <a:ext cx="8534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</a:rPr>
            </a:br>
            <a:r>
              <a:rPr lang="en-US" sz="3200" b="1" u="sng" dirty="0" err="1" smtClean="0">
                <a:latin typeface="Times New Roman" pitchFamily="18" charset="0"/>
              </a:rPr>
              <a:t>Âm</a:t>
            </a:r>
            <a:r>
              <a:rPr lang="en-US" sz="3200" b="1" u="sng" dirty="0" smtClean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endParaRPr lang="en-US" sz="1000" b="1" dirty="0"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32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3200" b="1" dirty="0">
              <a:solidFill>
                <a:srgbClr val="FF00FF"/>
              </a:solidFill>
              <a:latin typeface=".VnTime" pitchFamily="34" charset="0"/>
            </a:endParaRPr>
          </a:p>
        </p:txBody>
      </p:sp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00600"/>
            <a:ext cx="91440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4800" y="2392363"/>
            <a:ext cx="3148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</a:rPr>
              <a:t> Nối câu 3 và câu 4: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81000" y="228600"/>
            <a:ext cx="8534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r>
              <a:rPr lang="en-US" sz="3200" b="1" u="sng" dirty="0" err="1">
                <a:latin typeface="Times New Roman" pitchFamily="18" charset="0"/>
              </a:rPr>
              <a:t>Âm</a:t>
            </a:r>
            <a:r>
              <a:rPr lang="en-US" sz="3200" b="1" u="sng" dirty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endParaRPr lang="en-US" sz="1000" b="1" dirty="0"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32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3200" b="1" dirty="0">
              <a:solidFill>
                <a:srgbClr val="FF00FF"/>
              </a:solidFill>
              <a:latin typeface=".VnTime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pic>
        <p:nvPicPr>
          <p:cNvPr id="34830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0"/>
            <a:ext cx="86106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0" y="19050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Nối đoạn 1</a:t>
            </a:r>
            <a:endParaRPr lang="en-US" sz="2800" b="1">
              <a:solidFill>
                <a:srgbClr val="0000CC"/>
              </a:solidFill>
            </a:endParaRPr>
          </a:p>
        </p:txBody>
      </p:sp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9144000" cy="4495800"/>
          </a:xfrm>
          <a:prstGeom prst="rect">
            <a:avLst/>
          </a:prstGeom>
          <a:noFill/>
        </p:spPr>
      </p:pic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181600" y="1600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81000" y="228600"/>
            <a:ext cx="853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latin typeface="Times New Roman" pitchFamily="18" charset="0"/>
              </a:rPr>
              <a:t>Âm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nhạc</a:t>
            </a:r>
            <a:endParaRPr lang="en-US" sz="2800" b="1" dirty="0"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28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28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28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2800" b="1" dirty="0">
              <a:solidFill>
                <a:srgbClr val="FF00FF"/>
              </a:solidFill>
              <a:latin typeface=".VnTime" pitchFamily="34" charset="0"/>
            </a:endParaRPr>
          </a:p>
        </p:txBody>
      </p:sp>
      <p:sp>
        <p:nvSpPr>
          <p:cNvPr id="33802" name="Arc 10"/>
          <p:cNvSpPr>
            <a:spLocks/>
          </p:cNvSpPr>
          <p:nvPr/>
        </p:nvSpPr>
        <p:spPr bwMode="auto">
          <a:xfrm rot="4884810">
            <a:off x="2712243" y="5593557"/>
            <a:ext cx="785813" cy="723900"/>
          </a:xfrm>
          <a:custGeom>
            <a:avLst/>
            <a:gdLst>
              <a:gd name="G0" fmla="+- 21600 0 0"/>
              <a:gd name="G1" fmla="+- 16067 0 0"/>
              <a:gd name="G2" fmla="+- 21600 0 0"/>
              <a:gd name="T0" fmla="*/ 2025 w 21600"/>
              <a:gd name="T1" fmla="*/ 25197 h 25197"/>
              <a:gd name="T2" fmla="*/ 7164 w 21600"/>
              <a:gd name="T3" fmla="*/ 0 h 25197"/>
              <a:gd name="T4" fmla="*/ 21600 w 21600"/>
              <a:gd name="T5" fmla="*/ 16067 h 25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5197" fill="none" extrusionOk="0">
                <a:moveTo>
                  <a:pt x="2024" y="25197"/>
                </a:moveTo>
                <a:cubicBezTo>
                  <a:pt x="691" y="22338"/>
                  <a:pt x="0" y="19221"/>
                  <a:pt x="0" y="16067"/>
                </a:cubicBezTo>
                <a:cubicBezTo>
                  <a:pt x="-1" y="9937"/>
                  <a:pt x="2604" y="4096"/>
                  <a:pt x="7163" y="-1"/>
                </a:cubicBezTo>
              </a:path>
              <a:path w="21600" h="25197" stroke="0" extrusionOk="0">
                <a:moveTo>
                  <a:pt x="2024" y="25197"/>
                </a:moveTo>
                <a:cubicBezTo>
                  <a:pt x="691" y="22338"/>
                  <a:pt x="0" y="19221"/>
                  <a:pt x="0" y="16067"/>
                </a:cubicBezTo>
                <a:cubicBezTo>
                  <a:pt x="-1" y="9937"/>
                  <a:pt x="2604" y="4096"/>
                  <a:pt x="7163" y="-1"/>
                </a:cubicBezTo>
                <a:lnTo>
                  <a:pt x="21600" y="1606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380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9144000" cy="4495800"/>
          </a:xfrm>
          <a:prstGeom prst="rect">
            <a:avLst/>
          </a:prstGeom>
          <a:noFill/>
        </p:spPr>
      </p:pic>
      <p:sp>
        <p:nvSpPr>
          <p:cNvPr id="33807" name="Arc 15"/>
          <p:cNvSpPr>
            <a:spLocks/>
          </p:cNvSpPr>
          <p:nvPr/>
        </p:nvSpPr>
        <p:spPr bwMode="auto">
          <a:xfrm rot="5307200" flipV="1">
            <a:off x="2687637" y="5160963"/>
            <a:ext cx="777875" cy="971550"/>
          </a:xfrm>
          <a:custGeom>
            <a:avLst/>
            <a:gdLst>
              <a:gd name="G0" fmla="+- 21600 0 0"/>
              <a:gd name="G1" fmla="+- 19425 0 0"/>
              <a:gd name="G2" fmla="+- 21600 0 0"/>
              <a:gd name="T0" fmla="*/ 14393 w 21600"/>
              <a:gd name="T1" fmla="*/ 39787 h 39787"/>
              <a:gd name="T2" fmla="*/ 12155 w 21600"/>
              <a:gd name="T3" fmla="*/ 0 h 39787"/>
              <a:gd name="T4" fmla="*/ 21600 w 21600"/>
              <a:gd name="T5" fmla="*/ 19425 h 39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787" fill="none" extrusionOk="0">
                <a:moveTo>
                  <a:pt x="14392" y="39787"/>
                </a:moveTo>
                <a:cubicBezTo>
                  <a:pt x="5766" y="36733"/>
                  <a:pt x="0" y="28575"/>
                  <a:pt x="0" y="19425"/>
                </a:cubicBezTo>
                <a:cubicBezTo>
                  <a:pt x="-1" y="11157"/>
                  <a:pt x="4719" y="3614"/>
                  <a:pt x="12154" y="-1"/>
                </a:cubicBezTo>
              </a:path>
              <a:path w="21600" h="39787" stroke="0" extrusionOk="0">
                <a:moveTo>
                  <a:pt x="14392" y="39787"/>
                </a:moveTo>
                <a:cubicBezTo>
                  <a:pt x="5766" y="36733"/>
                  <a:pt x="0" y="28575"/>
                  <a:pt x="0" y="19425"/>
                </a:cubicBezTo>
                <a:cubicBezTo>
                  <a:pt x="-1" y="11157"/>
                  <a:pt x="4719" y="3614"/>
                  <a:pt x="12154" y="-1"/>
                </a:cubicBezTo>
                <a:lnTo>
                  <a:pt x="21600" y="19425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3808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9144000" cy="4495800"/>
          </a:xfrm>
          <a:prstGeom prst="rect">
            <a:avLst/>
          </a:prstGeom>
          <a:noFill/>
        </p:spPr>
      </p:pic>
      <p:sp>
        <p:nvSpPr>
          <p:cNvPr id="33809" name="Arc 17"/>
          <p:cNvSpPr>
            <a:spLocks/>
          </p:cNvSpPr>
          <p:nvPr/>
        </p:nvSpPr>
        <p:spPr bwMode="auto">
          <a:xfrm rot="5307200" flipV="1">
            <a:off x="2687637" y="5160963"/>
            <a:ext cx="777875" cy="971550"/>
          </a:xfrm>
          <a:custGeom>
            <a:avLst/>
            <a:gdLst>
              <a:gd name="G0" fmla="+- 21600 0 0"/>
              <a:gd name="G1" fmla="+- 19425 0 0"/>
              <a:gd name="G2" fmla="+- 21600 0 0"/>
              <a:gd name="T0" fmla="*/ 14393 w 21600"/>
              <a:gd name="T1" fmla="*/ 39787 h 39787"/>
              <a:gd name="T2" fmla="*/ 12155 w 21600"/>
              <a:gd name="T3" fmla="*/ 0 h 39787"/>
              <a:gd name="T4" fmla="*/ 21600 w 21600"/>
              <a:gd name="T5" fmla="*/ 19425 h 39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787" fill="none" extrusionOk="0">
                <a:moveTo>
                  <a:pt x="14392" y="39787"/>
                </a:moveTo>
                <a:cubicBezTo>
                  <a:pt x="5766" y="36733"/>
                  <a:pt x="0" y="28575"/>
                  <a:pt x="0" y="19425"/>
                </a:cubicBezTo>
                <a:cubicBezTo>
                  <a:pt x="-1" y="11157"/>
                  <a:pt x="4719" y="3614"/>
                  <a:pt x="12154" y="-1"/>
                </a:cubicBezTo>
              </a:path>
              <a:path w="21600" h="39787" stroke="0" extrusionOk="0">
                <a:moveTo>
                  <a:pt x="14392" y="39787"/>
                </a:moveTo>
                <a:cubicBezTo>
                  <a:pt x="5766" y="36733"/>
                  <a:pt x="0" y="28575"/>
                  <a:pt x="0" y="19425"/>
                </a:cubicBezTo>
                <a:cubicBezTo>
                  <a:pt x="-1" y="11157"/>
                  <a:pt x="4719" y="3614"/>
                  <a:pt x="12154" y="-1"/>
                </a:cubicBezTo>
                <a:lnTo>
                  <a:pt x="21600" y="19425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80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00600"/>
            <a:ext cx="9144000" cy="2057400"/>
          </a:xfrm>
          <a:prstGeom prst="rect">
            <a:avLst/>
          </a:prstGeom>
          <a:noFill/>
        </p:spPr>
      </p:pic>
      <p:pic>
        <p:nvPicPr>
          <p:cNvPr id="3687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95600"/>
            <a:ext cx="9144000" cy="1905000"/>
          </a:xfrm>
          <a:prstGeom prst="rect">
            <a:avLst/>
          </a:prstGeom>
          <a:noFill/>
        </p:spPr>
      </p:pic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81000" y="228600"/>
            <a:ext cx="8534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u="sng" dirty="0" err="1" smtClean="0">
                <a:latin typeface="Times New Roman" pitchFamily="18" charset="0"/>
              </a:rPr>
              <a:t>Âm</a:t>
            </a:r>
            <a:r>
              <a:rPr lang="en-US" sz="3200" b="1" u="sng" dirty="0" smtClean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endParaRPr lang="en-US" sz="1000" b="1" dirty="0"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32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3200" b="1" dirty="0">
              <a:solidFill>
                <a:srgbClr val="FF00FF"/>
              </a:solidFill>
              <a:latin typeface=".VnTime" pitchFamily="34" charset="0"/>
            </a:endParaRP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304800" y="23622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Câu 5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81000" y="43434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Câu 6</a:t>
            </a:r>
          </a:p>
        </p:txBody>
      </p:sp>
      <p:pic>
        <p:nvPicPr>
          <p:cNvPr id="3687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95600"/>
            <a:ext cx="9144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6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00600"/>
            <a:ext cx="9144000" cy="2057400"/>
          </a:xfrm>
          <a:prstGeom prst="rect">
            <a:avLst/>
          </a:prstGeom>
          <a:noFill/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95600"/>
            <a:ext cx="9144000" cy="1905000"/>
          </a:xfrm>
          <a:prstGeom prst="rect">
            <a:avLst/>
          </a:prstGeom>
          <a:noFill/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81000" y="25146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Nối đoạn 2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81000" y="228600"/>
            <a:ext cx="8534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r>
              <a:rPr lang="en-US" sz="3200" b="1" u="sng" dirty="0" err="1">
                <a:latin typeface="Times New Roman" pitchFamily="18" charset="0"/>
              </a:rPr>
              <a:t>Âm</a:t>
            </a:r>
            <a:r>
              <a:rPr lang="en-US" sz="3200" b="1" u="sng" dirty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endParaRPr lang="en-US" sz="1000" b="1" dirty="0"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32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3200" b="1" dirty="0">
              <a:solidFill>
                <a:srgbClr val="FF00FF"/>
              </a:solidFill>
              <a:latin typeface=".VnTime" pitchFamily="34" charset="0"/>
            </a:endParaRP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 cstate="print"/>
          <a:srcRect l="16406" t="17708" r="20313" b="12500"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181600" y="9144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40966" name="WordArt 6"/>
          <p:cNvSpPr>
            <a:spLocks noChangeArrowheads="1" noChangeShapeType="1" noTextEdit="1"/>
          </p:cNvSpPr>
          <p:nvPr/>
        </p:nvSpPr>
        <p:spPr bwMode="auto">
          <a:xfrm>
            <a:off x="3200400" y="152400"/>
            <a:ext cx="4495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H·y gi÷ cho em bÇu trêi xanh</a:t>
            </a:r>
            <a:endParaRPr lang="en-US" sz="3600" kern="10">
              <a:ln w="12700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85800" y="609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Hát lời </a:t>
            </a:r>
            <a:r>
              <a:rPr lang="en-US" sz="2700" b="1">
                <a:latin typeface="Times New Roman" pitchFamily="18" charset="0"/>
              </a:rPr>
              <a:t>1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73100" y="609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Hát lời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774825"/>
          </a:xfrm>
        </p:spPr>
        <p:txBody>
          <a:bodyPr/>
          <a:lstStyle/>
          <a:p>
            <a:r>
              <a:rPr lang="en-US" sz="2800" b="1" dirty="0">
                <a:solidFill>
                  <a:srgbClr val="660033"/>
                </a:solidFill>
                <a:latin typeface=".VnTime" pitchFamily="34" charset="0"/>
              </a:rPr>
              <a:t/>
            </a:r>
            <a:br>
              <a:rPr lang="en-US" sz="2800" b="1" dirty="0">
                <a:solidFill>
                  <a:srgbClr val="660033"/>
                </a:solidFill>
                <a:latin typeface=".VnTime" pitchFamily="34" charset="0"/>
              </a:rPr>
            </a:br>
            <a:r>
              <a:rPr lang="en-US" sz="2800" b="1" u="sng" dirty="0">
                <a:solidFill>
                  <a:srgbClr val="0000FF"/>
                </a:solidFill>
                <a:latin typeface=".VnTime" pitchFamily="34" charset="0"/>
              </a:rPr>
              <a:t>¢m </a:t>
            </a:r>
            <a:r>
              <a:rPr lang="en-US" sz="2800" b="1" u="sng" dirty="0" err="1">
                <a:solidFill>
                  <a:srgbClr val="0000FF"/>
                </a:solidFill>
                <a:latin typeface=".VnTime" pitchFamily="34" charset="0"/>
              </a:rPr>
              <a:t>nh¹c</a:t>
            </a:r>
            <a:r>
              <a:rPr lang="en-US" sz="2800" b="1" u="sng" dirty="0">
                <a:solidFill>
                  <a:srgbClr val="0000FF"/>
                </a:solidFill>
                <a:latin typeface=".Vn3DH" pitchFamily="34" charset="0"/>
              </a:rPr>
              <a:t/>
            </a:r>
            <a:br>
              <a:rPr lang="en-US" sz="2800" b="1" u="sng" dirty="0">
                <a:solidFill>
                  <a:srgbClr val="0000FF"/>
                </a:solidFill>
                <a:latin typeface=".Vn3DH" pitchFamily="34" charset="0"/>
              </a:rPr>
            </a:br>
            <a:r>
              <a:rPr lang="en-US" sz="2800" b="1" i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2800" b="1" i="1" dirty="0">
                <a:solidFill>
                  <a:srgbClr val="FF00FF"/>
                </a:solidFill>
                <a:latin typeface=".VnTime" pitchFamily="34" charset="0"/>
              </a:rPr>
              <a:t> 4:</a:t>
            </a:r>
            <a:r>
              <a:rPr lang="en-US" sz="2000" b="1" dirty="0">
                <a:solidFill>
                  <a:srgbClr val="0000FF"/>
                </a:solidFill>
                <a:latin typeface=".Vn3DH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Häc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h¸t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: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H·y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gi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÷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cho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em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bÇu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trêi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xanh</a:t>
            </a:r>
            <a:endParaRPr lang="en-US" sz="3200" dirty="0">
              <a:solidFill>
                <a:srgbClr val="FF00FF"/>
              </a:solidFill>
              <a:latin typeface=".VnAristote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52400" y="1905000"/>
            <a:ext cx="88392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</a:rPr>
              <a:t>Hoạt động 2: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Hát kết hợp gõ đệm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 a.</a:t>
            </a: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</a:rPr>
              <a:t> Gõ đệm theo phách</a:t>
            </a:r>
          </a:p>
          <a:p>
            <a:r>
              <a:rPr lang="en-US" sz="2800" b="1">
                <a:latin typeface=".VnTime" pitchFamily="34" charset="0"/>
              </a:rPr>
              <a:t>H·y xua tan nh÷ng m©y mï ®en </a:t>
            </a:r>
            <a:r>
              <a:rPr lang="en-US" sz="2800" b="1" u="sng">
                <a:latin typeface=".VnTime" pitchFamily="34" charset="0"/>
              </a:rPr>
              <a:t>tèi</a:t>
            </a:r>
            <a:r>
              <a:rPr lang="en-US" sz="2800" b="1">
                <a:latin typeface=".VnTime" pitchFamily="34" charset="0"/>
              </a:rPr>
              <a:t>. </a:t>
            </a:r>
            <a:r>
              <a:rPr lang="en-US" sz="2800" b="1">
                <a:latin typeface="Times New Roman" pitchFamily="18" charset="0"/>
              </a:rPr>
              <a:t>Đ</a:t>
            </a:r>
            <a:r>
              <a:rPr lang="en-US" sz="2800" b="1">
                <a:latin typeface=".VnTime" pitchFamily="34" charset="0"/>
              </a:rPr>
              <a:t>Ó bÇu trêi t­¬i m·i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*            *      *                **        ***   *            *     *     *</a:t>
            </a:r>
          </a:p>
          <a:p>
            <a:r>
              <a:rPr lang="en-US" sz="2800" b="1">
                <a:latin typeface=".VnTime" pitchFamily="34" charset="0"/>
              </a:rPr>
              <a:t>mét mµu </a:t>
            </a:r>
            <a:r>
              <a:rPr lang="en-US" sz="2800" b="1" u="sng">
                <a:latin typeface=".VnTime" pitchFamily="34" charset="0"/>
              </a:rPr>
              <a:t>xanh</a:t>
            </a:r>
            <a:r>
              <a:rPr lang="en-US" sz="2800" b="1">
                <a:latin typeface=".VnTime" pitchFamily="34" charset="0"/>
              </a:rPr>
              <a:t>. H·y bay lªn chim bå c©u </a:t>
            </a:r>
            <a:r>
              <a:rPr lang="en-US" sz="2800" b="1" u="sng">
                <a:latin typeface=".VnTime" pitchFamily="34" charset="0"/>
              </a:rPr>
              <a:t>tr¾ng</a:t>
            </a:r>
            <a:r>
              <a:rPr lang="en-US" sz="2800" b="1">
                <a:latin typeface=".VnTime" pitchFamily="34" charset="0"/>
              </a:rPr>
              <a:t>. Cho bÇy</a:t>
            </a:r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                       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*            ***      *            *      *      *    *     ***     *</a:t>
            </a:r>
          </a:p>
          <a:p>
            <a:r>
              <a:rPr lang="en-US" sz="2800" b="1">
                <a:latin typeface=".VnTime" pitchFamily="34" charset="0"/>
              </a:rPr>
              <a:t>em ca h¸t d­íi trêi </a:t>
            </a:r>
            <a:r>
              <a:rPr lang="en-US" sz="2800" b="1" u="sng">
                <a:latin typeface=".VnTime" pitchFamily="34" charset="0"/>
              </a:rPr>
              <a:t>xanh</a:t>
            </a:r>
            <a:r>
              <a:rPr lang="en-US" sz="2800" b="1">
                <a:latin typeface=".VnTime" pitchFamily="34" charset="0"/>
              </a:rPr>
              <a:t>. La la  la  la  la, la  la  la  la  la.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*   *    *     *            ****    *     *     *    *  *         *       **</a:t>
            </a:r>
          </a:p>
          <a:p>
            <a:r>
              <a:rPr lang="en-US" sz="2800" b="1">
                <a:latin typeface=".VnTime" pitchFamily="34" charset="0"/>
              </a:rPr>
              <a:t>La  la  la  la  la,  la  la  la  la  </a:t>
            </a:r>
            <a:r>
              <a:rPr lang="en-US" sz="2800" b="1" u="sng">
                <a:latin typeface=".VnTime" pitchFamily="34" charset="0"/>
              </a:rPr>
              <a:t>la.</a:t>
            </a:r>
          </a:p>
          <a:p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  *     *      *    *    *        *       ***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105400" y="15240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362200"/>
            <a:ext cx="88392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0000CC"/>
                </a:solidFill>
                <a:latin typeface=".VnTime" pitchFamily="34" charset="0"/>
              </a:rPr>
              <a:t>b. H¸t kÕt hîp gâ ®Öm theo nhÞp: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H·y xua tan nh÷ng m©y mï ®en </a:t>
            </a:r>
            <a:r>
              <a:rPr lang="en-US" sz="2800" b="1" u="sng">
                <a:solidFill>
                  <a:srgbClr val="FF0066"/>
                </a:solidFill>
                <a:latin typeface=".VnTime" pitchFamily="34" charset="0"/>
              </a:rPr>
              <a:t>tèi.</a:t>
            </a:r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</a:rPr>
              <a:t>Đ</a:t>
            </a:r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Ó bÇu trêi t­¬i m·i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              *                         *           **                 *             *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mét mµu </a:t>
            </a:r>
            <a:r>
              <a:rPr lang="en-US" sz="2800" b="1" u="sng">
                <a:solidFill>
                  <a:srgbClr val="FF0066"/>
                </a:solidFill>
                <a:latin typeface=".VnTime" pitchFamily="34" charset="0"/>
              </a:rPr>
              <a:t>xanh</a:t>
            </a:r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. H·y bay lªn chim bå c©u </a:t>
            </a:r>
            <a:r>
              <a:rPr lang="en-US" sz="2800" b="1" u="sng">
                <a:solidFill>
                  <a:srgbClr val="FF0066"/>
                </a:solidFill>
                <a:latin typeface=".VnTime" pitchFamily="34" charset="0"/>
              </a:rPr>
              <a:t>tr¾ng</a:t>
            </a:r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. Cho bÇy                         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                **                     *             *           **     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em ca h¸t d­íi trêi </a:t>
            </a:r>
            <a:r>
              <a:rPr lang="en-US" sz="2800" b="1" u="sng">
                <a:solidFill>
                  <a:srgbClr val="FF0066"/>
                </a:solidFill>
                <a:latin typeface=".VnTime" pitchFamily="34" charset="0"/>
              </a:rPr>
              <a:t>xanh</a:t>
            </a:r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.</a:t>
            </a:r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La  la  la  la  la, la  la  la  la  la.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*          *                    **      *               *        *                  * 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La  la  la  la  la, la  la  la  la  </a:t>
            </a:r>
            <a:r>
              <a:rPr lang="en-US" sz="2800" b="1" u="sng">
                <a:solidFill>
                  <a:srgbClr val="FF0066"/>
                </a:solidFill>
                <a:latin typeface=".VnTime" pitchFamily="34" charset="0"/>
              </a:rPr>
              <a:t>la.</a:t>
            </a:r>
          </a:p>
          <a:p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*              *        *                  **</a:t>
            </a:r>
            <a:r>
              <a:rPr lang="en-US" sz="2800" b="1">
                <a:solidFill>
                  <a:srgbClr val="FF0066"/>
                </a:solidFill>
                <a:latin typeface=".VnTime" pitchFamily="34" charset="0"/>
              </a:rPr>
              <a:t>  </a:t>
            </a:r>
            <a:r>
              <a:rPr lang="en-US" sz="2800" b="1">
                <a:solidFill>
                  <a:srgbClr val="0000CC"/>
                </a:solidFill>
                <a:latin typeface=".VnTime" pitchFamily="34" charset="0"/>
              </a:rPr>
              <a:t>    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81000" y="228600"/>
            <a:ext cx="8534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r>
              <a:rPr lang="en-US" sz="3200" b="1" u="sng" dirty="0" err="1">
                <a:latin typeface="Times New Roman" pitchFamily="18" charset="0"/>
              </a:rPr>
              <a:t>Âm</a:t>
            </a:r>
            <a:r>
              <a:rPr lang="en-US" sz="3200" b="1" u="sng" dirty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endParaRPr lang="en-US" sz="1000" b="1" dirty="0"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32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3200" b="1" dirty="0">
              <a:solidFill>
                <a:srgbClr val="FF00FF"/>
              </a:solidFill>
              <a:latin typeface=".VnTime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25908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u="sng">
                <a:solidFill>
                  <a:srgbClr val="0000CC"/>
                </a:solidFill>
                <a:latin typeface=".VnTime" pitchFamily="34" charset="0"/>
              </a:rPr>
              <a:t>c. H¸t kÕt hîp biÓu diÔn:</a:t>
            </a:r>
          </a:p>
          <a:p>
            <a:endParaRPr lang="en-US" sz="2800" b="1" u="sng">
              <a:solidFill>
                <a:srgbClr val="0000CC"/>
              </a:solidFill>
              <a:latin typeface=".VnTime" pitchFamily="34" charset="0"/>
            </a:endParaRPr>
          </a:p>
        </p:txBody>
      </p:sp>
      <p:pic>
        <p:nvPicPr>
          <p:cNvPr id="21508" name="Picture 4" descr="spek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971800"/>
            <a:ext cx="4191000" cy="3429000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09600" y="0"/>
            <a:ext cx="8534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r>
              <a:rPr lang="en-US" sz="3200" b="1" u="sng" dirty="0" err="1">
                <a:latin typeface="Times New Roman" pitchFamily="18" charset="0"/>
              </a:rPr>
              <a:t>Âm</a:t>
            </a:r>
            <a:r>
              <a:rPr lang="en-US" sz="3200" b="1" u="sng" dirty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endParaRPr lang="en-US" sz="1000" b="1" dirty="0"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32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3200" b="1" dirty="0">
              <a:solidFill>
                <a:srgbClr val="FF00FF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0" name="Picture 12" descr="ANd9GcTCpDbYyL8Og7SjrxwYWHxnoUiCX7b_rfcGc-DNyqX3Vib2AFK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7" name="WordArt 9"/>
          <p:cNvSpPr>
            <a:spLocks noChangeArrowheads="1" noChangeShapeType="1" noTextEdit="1"/>
          </p:cNvSpPr>
          <p:nvPr/>
        </p:nvSpPr>
        <p:spPr bwMode="auto">
          <a:xfrm>
            <a:off x="152400" y="609600"/>
            <a:ext cx="8991600" cy="48768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9883263"/>
                <a:gd name="adj2" fmla="val 495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.VnTime"/>
              </a:rPr>
              <a:t>TiÕt häc ®· kÕt thóc hÑn gÆp l¹i c¸c em vµo giê sau nhÐ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09600" y="1752600"/>
            <a:ext cx="8305800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Kiểm tra bài cũ:</a:t>
            </a:r>
            <a:endParaRPr lang="en-US" sz="1000" b="1" u="sng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/>
            <a:endParaRPr lang="en-US" sz="1000" b="1" u="sng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/>
            <a:r>
              <a:rPr lang="en-US" sz="3200">
                <a:latin typeface="Times New Roman" pitchFamily="18" charset="0"/>
              </a:rPr>
              <a:t>      </a:t>
            </a:r>
            <a:r>
              <a:rPr lang="en-US" sz="3200">
                <a:solidFill>
                  <a:srgbClr val="0000CC"/>
                </a:solidFill>
                <a:latin typeface="Times New Roman" pitchFamily="18" charset="0"/>
              </a:rPr>
              <a:t>Em hãy hát kết hợp biểu diễn bài hát :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 </a:t>
            </a:r>
            <a:endParaRPr lang="en-US" sz="1000" b="1">
              <a:solidFill>
                <a:srgbClr val="0000CC"/>
              </a:solidFill>
              <a:latin typeface="Times New Roman" pitchFamily="18" charset="0"/>
            </a:endParaRPr>
          </a:p>
          <a:p>
            <a:pPr marL="342900" indent="-342900"/>
            <a:endParaRPr lang="en-US" sz="1000" b="1">
              <a:solidFill>
                <a:srgbClr val="0000CC"/>
              </a:solidFill>
              <a:latin typeface="Times New Roman" pitchFamily="18" charset="0"/>
            </a:endParaRPr>
          </a:p>
          <a:p>
            <a:pPr marL="342900" indent="-342900"/>
            <a:r>
              <a:rPr lang="en-US" sz="3200" b="1">
                <a:latin typeface="Times New Roman" pitchFamily="18" charset="0"/>
              </a:rPr>
              <a:t>                          Reo vang bình minh</a:t>
            </a:r>
            <a:br>
              <a:rPr lang="en-US" sz="3200" b="1">
                <a:latin typeface="Times New Roman" pitchFamily="18" charset="0"/>
              </a:rPr>
            </a:br>
            <a:endParaRPr lang="en-US" sz="3200" b="1">
              <a:latin typeface="Times New Roman" pitchFamily="18" charset="0"/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685800" y="228600"/>
            <a:ext cx="7620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latin typeface="Times New Roman" pitchFamily="18" charset="0"/>
              </a:rPr>
              <a:t>Âm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nhạc</a:t>
            </a:r>
            <a:r>
              <a:rPr lang="en-US" sz="2800" b="1" dirty="0">
                <a:latin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</a:rPr>
            </a:b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28600" y="3886200"/>
            <a:ext cx="89154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I. </a:t>
            </a:r>
            <a:r>
              <a:rPr lang="en-US" sz="2800" b="1" u="sng">
                <a:solidFill>
                  <a:srgbClr val="0000CC"/>
                </a:solidFill>
                <a:latin typeface="Times New Roman" pitchFamily="18" charset="0"/>
              </a:rPr>
              <a:t>Hoạt động 1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:</a:t>
            </a:r>
            <a:endParaRPr lang="en-US" sz="280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1.Giới thiệu bài hát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2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5" name="Picture 9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76600"/>
            <a:ext cx="4572000" cy="358140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14347" name="Picture 11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312420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14348" name="Picture 12" descr="Picture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76600"/>
            <a:ext cx="4419600" cy="358140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</p:pic>
      <p:pic>
        <p:nvPicPr>
          <p:cNvPr id="14349" name="Picture 13" descr="im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19600" cy="3124200"/>
          </a:xfrm>
          <a:prstGeom prst="rect">
            <a:avLst/>
          </a:prstGeom>
          <a:noFill/>
          <a:ln w="38100">
            <a:solidFill>
              <a:srgbClr val="FF00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152400"/>
            <a:ext cx="7620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u="sng" dirty="0" err="1" smtClean="0">
                <a:latin typeface="Times New Roman" pitchFamily="18" charset="0"/>
              </a:rPr>
              <a:t>Âm</a:t>
            </a:r>
            <a:r>
              <a:rPr lang="en-US" sz="2800" b="1" u="sng" dirty="0" smtClean="0">
                <a:latin typeface="Times New Roman" pitchFamily="18" charset="0"/>
              </a:rPr>
              <a:t> </a:t>
            </a:r>
            <a:r>
              <a:rPr lang="en-US" sz="2800" b="1" u="sng" dirty="0" err="1">
                <a:latin typeface="Times New Roman" pitchFamily="18" charset="0"/>
              </a:rPr>
              <a:t>nhạc</a:t>
            </a:r>
            <a:r>
              <a:rPr lang="en-US" sz="2800" b="1" dirty="0">
                <a:latin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</a:rPr>
            </a:br>
            <a:r>
              <a:rPr lang="en-US" sz="2800" b="1" i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2800" b="1" i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2800" b="1" i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28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Häc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h¸t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: 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H·y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gi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÷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cho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em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bÇu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trêi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xanh</a:t>
            </a:r>
            <a:endParaRPr lang="en-US" sz="3200" dirty="0">
              <a:solidFill>
                <a:srgbClr val="FF00FF"/>
              </a:solidFill>
              <a:latin typeface=".VnAristote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34000" y="16002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lum bright="8000" contrast="20000"/>
          </a:blip>
          <a:srcRect l="16408" t="17752" r="20346" b="12502"/>
          <a:stretch>
            <a:fillRect/>
          </a:stretch>
        </p:blipFill>
        <p:spPr bwMode="auto">
          <a:xfrm>
            <a:off x="0" y="1298575"/>
            <a:ext cx="9139238" cy="555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4114800" y="152400"/>
            <a:ext cx="4495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H·y gi÷ cho em bÇu trêi xanh</a:t>
            </a:r>
            <a:endParaRPr lang="en-US" sz="3600" kern="10">
              <a:ln w="12700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181600" y="7620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57200" y="228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2.Đọc lời ca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117600" y="25146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1295400" y="33401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1206500" y="41275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1320800" y="49657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644900" y="6489700"/>
            <a:ext cx="1295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13" grpId="0" animBg="1"/>
      <p:bldP spid="25614" grpId="0" animBg="1"/>
      <p:bldP spid="25615" grpId="0" animBg="1"/>
      <p:bldP spid="256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81600" y="9144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18438" name="WordArt 6"/>
          <p:cNvSpPr>
            <a:spLocks noChangeArrowheads="1" noChangeShapeType="1" noTextEdit="1"/>
          </p:cNvSpPr>
          <p:nvPr/>
        </p:nvSpPr>
        <p:spPr bwMode="auto">
          <a:xfrm>
            <a:off x="4419600" y="304800"/>
            <a:ext cx="4495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H·y gi÷ cho em bÇu trêi xanh</a:t>
            </a:r>
            <a:endParaRPr lang="en-US" sz="3600" kern="10">
              <a:ln w="12700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52400" y="3048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.VnTime" pitchFamily="34" charset="0"/>
              </a:rPr>
              <a:t>3.Nghe giai ®iÖu bµi h¸t:</a:t>
            </a: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 cstate="print"/>
          <a:srcRect l="16406" t="17708" r="20313" b="12500"/>
          <a:stretch>
            <a:fillRect/>
          </a:stretch>
        </p:blipFill>
        <p:spPr bwMode="auto">
          <a:xfrm>
            <a:off x="0" y="1295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1" name="WordArt 9"/>
          <p:cNvSpPr>
            <a:spLocks noChangeArrowheads="1" noChangeShapeType="1" noTextEdit="1"/>
          </p:cNvSpPr>
          <p:nvPr/>
        </p:nvSpPr>
        <p:spPr bwMode="auto">
          <a:xfrm>
            <a:off x="4419600" y="304800"/>
            <a:ext cx="4495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H·y gi÷ cho em bÇu trêi xanh</a:t>
            </a:r>
            <a:endParaRPr lang="en-US" sz="3600" kern="10">
              <a:ln w="12700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Tim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200400"/>
            <a:ext cx="678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905000" y="45720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Lạ          Là            La               Lá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81000" y="228600"/>
            <a:ext cx="8534400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Times New Roman" pitchFamily="18" charset="0"/>
              </a:rPr>
              <a:t>Thứ 5 ngày 2 tháng10 năm 2014</a:t>
            </a:r>
            <a:br>
              <a:rPr lang="en-US" sz="3200" b="1">
                <a:latin typeface="Times New Roman" pitchFamily="18" charset="0"/>
              </a:rPr>
            </a:br>
            <a:r>
              <a:rPr lang="en-US" sz="3200" b="1" u="sng">
                <a:latin typeface="Times New Roman" pitchFamily="18" charset="0"/>
              </a:rPr>
              <a:t>Âm nhạc</a:t>
            </a:r>
            <a:r>
              <a:rPr lang="en-US" sz="3200" b="1">
                <a:latin typeface="Times New Roman" pitchFamily="18" charset="0"/>
              </a:rPr>
              <a:t/>
            </a:r>
            <a:br>
              <a:rPr lang="en-US" sz="3200" b="1">
                <a:latin typeface="Times New Roman" pitchFamily="18" charset="0"/>
              </a:rPr>
            </a:br>
            <a:endParaRPr lang="en-US" sz="1000" b="1">
              <a:latin typeface="Times New Roman" pitchFamily="18" charset="0"/>
            </a:endParaRPr>
          </a:p>
          <a:p>
            <a:pPr algn="ctr"/>
            <a:r>
              <a:rPr lang="en-US" sz="3200" b="1">
                <a:solidFill>
                  <a:srgbClr val="FF00FF"/>
                </a:solidFill>
                <a:latin typeface=".VnTime" pitchFamily="34" charset="0"/>
              </a:rPr>
              <a:t>TiÕt 4</a:t>
            </a:r>
            <a:r>
              <a:rPr lang="en-US" sz="3200" b="1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>
                <a:solidFill>
                  <a:srgbClr val="FF00FF"/>
                </a:solidFill>
                <a:latin typeface=".VnTime" pitchFamily="34" charset="0"/>
              </a:rPr>
              <a:t>Häc h¸t:  H·y gi÷ cho em bÇu trêi xanh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295400" y="25146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4. Khởi động giọng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81000" y="228600"/>
            <a:ext cx="8534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r>
              <a:rPr lang="en-US" sz="3200" b="1" u="sng" dirty="0" err="1">
                <a:latin typeface="Times New Roman" pitchFamily="18" charset="0"/>
              </a:rPr>
              <a:t>Âm</a:t>
            </a:r>
            <a:r>
              <a:rPr lang="en-US" sz="3200" b="1" u="sng" dirty="0">
                <a:latin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</a:rPr>
              <a:t>nhạc</a:t>
            </a:r>
            <a:r>
              <a:rPr lang="en-US" sz="3200" b="1" dirty="0">
                <a:latin typeface="Times New Roman" pitchFamily="18" charset="0"/>
              </a:rPr>
              <a:t/>
            </a:r>
            <a:br>
              <a:rPr lang="en-US" sz="3200" b="1" dirty="0">
                <a:latin typeface="Times New Roman" pitchFamily="18" charset="0"/>
              </a:rPr>
            </a:br>
            <a:endParaRPr lang="en-US" sz="1000" b="1" dirty="0">
              <a:latin typeface="Times New Roman" pitchFamily="18" charset="0"/>
            </a:endParaRPr>
          </a:p>
          <a:p>
            <a:pPr algn="ctr"/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4</a:t>
            </a:r>
            <a:r>
              <a:rPr lang="en-US" sz="3200" b="1" dirty="0">
                <a:solidFill>
                  <a:srgbClr val="FF66FF"/>
                </a:solidFill>
                <a:latin typeface=".VnTime" pitchFamily="34" charset="0"/>
              </a:rPr>
              <a:t>:</a:t>
            </a:r>
            <a:r>
              <a:rPr lang="en-US" sz="3200" b="1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Häc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h¸t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: 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H·y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gi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÷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cho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em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bÇu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trêi</a:t>
            </a:r>
            <a:r>
              <a:rPr lang="en-US" sz="3200" b="1" dirty="0">
                <a:solidFill>
                  <a:srgbClr val="FF00FF"/>
                </a:solidFill>
                <a:latin typeface=".VnTime" pitchFamily="34" charset="0"/>
              </a:rPr>
              <a:t> </a:t>
            </a:r>
            <a:r>
              <a:rPr lang="en-US" sz="3200" b="1" dirty="0" err="1">
                <a:solidFill>
                  <a:srgbClr val="FF00FF"/>
                </a:solidFill>
                <a:latin typeface=".VnTime" pitchFamily="34" charset="0"/>
              </a:rPr>
              <a:t>xanh</a:t>
            </a:r>
            <a:endParaRPr lang="en-US" sz="3200" b="1" dirty="0">
              <a:solidFill>
                <a:srgbClr val="FF00FF"/>
              </a:solidFill>
              <a:latin typeface=".VnTime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1816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0" y="21336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5.Học hát từng câu: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762000" y="228600"/>
            <a:ext cx="777240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u="sng" dirty="0" smtClean="0">
                <a:solidFill>
                  <a:srgbClr val="0000FF"/>
                </a:solidFill>
                <a:latin typeface=".VnTime" pitchFamily="34" charset="0"/>
              </a:rPr>
              <a:t>¢</a:t>
            </a:r>
            <a:r>
              <a:rPr lang="en-US" sz="2800" b="1" u="sng" dirty="0">
                <a:solidFill>
                  <a:srgbClr val="0000FF"/>
                </a:solidFill>
                <a:latin typeface=".VnTime" pitchFamily="34" charset="0"/>
              </a:rPr>
              <a:t>m </a:t>
            </a:r>
            <a:r>
              <a:rPr lang="en-US" sz="2800" b="1" u="sng" dirty="0" err="1">
                <a:solidFill>
                  <a:srgbClr val="0000FF"/>
                </a:solidFill>
                <a:latin typeface=".VnTime" pitchFamily="34" charset="0"/>
              </a:rPr>
              <a:t>nh¹c</a:t>
            </a:r>
            <a:r>
              <a:rPr lang="en-US" sz="2800" b="1" u="sng" dirty="0">
                <a:solidFill>
                  <a:srgbClr val="0000FF"/>
                </a:solidFill>
                <a:latin typeface=".Vn3DH" pitchFamily="34" charset="0"/>
              </a:rPr>
              <a:t/>
            </a:r>
            <a:br>
              <a:rPr lang="en-US" sz="2800" b="1" u="sng" dirty="0">
                <a:solidFill>
                  <a:srgbClr val="0000FF"/>
                </a:solidFill>
                <a:latin typeface=".Vn3DH" pitchFamily="34" charset="0"/>
              </a:rPr>
            </a:br>
            <a:r>
              <a:rPr lang="en-US" sz="2800" b="1" i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2800" b="1" i="1" dirty="0">
                <a:solidFill>
                  <a:srgbClr val="FF00FF"/>
                </a:solidFill>
                <a:latin typeface=".VnTime" pitchFamily="34" charset="0"/>
              </a:rPr>
              <a:t> 4:</a:t>
            </a:r>
            <a:r>
              <a:rPr lang="en-US" sz="2000" b="1" dirty="0">
                <a:solidFill>
                  <a:srgbClr val="0000FF"/>
                </a:solidFill>
                <a:latin typeface=".Vn3DH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Häc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h¸t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: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H·y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gi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÷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cho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em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bÇu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trêi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xanh</a:t>
            </a:r>
            <a:endParaRPr lang="en-US" sz="3200" dirty="0">
              <a:solidFill>
                <a:srgbClr val="FF00FF"/>
              </a:solidFill>
              <a:latin typeface=".VnAristote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0" y="2514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Câu 1:</a:t>
            </a:r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5600"/>
            <a:ext cx="9144000" cy="1905000"/>
          </a:xfrm>
          <a:prstGeom prst="rect">
            <a:avLst/>
          </a:prstGeom>
          <a:noFill/>
        </p:spPr>
      </p:pic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0" y="4191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</a:rPr>
              <a:t>Câu 2:</a:t>
            </a:r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00600"/>
            <a:ext cx="9144000" cy="2057400"/>
          </a:xfrm>
          <a:prstGeom prst="rect">
            <a:avLst/>
          </a:prstGeom>
          <a:noFill/>
        </p:spPr>
      </p:pic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410200" y="18288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4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</p:spPr>
      </p:pic>
      <p:sp>
        <p:nvSpPr>
          <p:cNvPr id="37897" name="Line 9"/>
          <p:cNvSpPr>
            <a:spLocks noChangeShapeType="1"/>
          </p:cNvSpPr>
          <p:nvPr/>
        </p:nvSpPr>
        <p:spPr bwMode="auto">
          <a:xfrm>
            <a:off x="7696200" y="220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5943600" y="5638800"/>
            <a:ext cx="2590800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838200" y="24384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Nối câu 1 và câu 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762000" y="228600"/>
            <a:ext cx="777240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800" b="1" u="sng" dirty="0" smtClean="0">
                <a:solidFill>
                  <a:srgbClr val="0000FF"/>
                </a:solidFill>
                <a:latin typeface=".VnTime" pitchFamily="34" charset="0"/>
              </a:rPr>
              <a:t>¢</a:t>
            </a:r>
            <a:r>
              <a:rPr lang="en-US" sz="2800" b="1" u="sng" dirty="0">
                <a:solidFill>
                  <a:srgbClr val="0000FF"/>
                </a:solidFill>
                <a:latin typeface=".VnTime" pitchFamily="34" charset="0"/>
              </a:rPr>
              <a:t>m </a:t>
            </a:r>
            <a:r>
              <a:rPr lang="en-US" sz="2800" b="1" u="sng" dirty="0" err="1">
                <a:solidFill>
                  <a:srgbClr val="0000FF"/>
                </a:solidFill>
                <a:latin typeface=".VnTime" pitchFamily="34" charset="0"/>
              </a:rPr>
              <a:t>nh¹c</a:t>
            </a:r>
            <a:r>
              <a:rPr lang="en-US" sz="2800" b="1" u="sng" dirty="0">
                <a:solidFill>
                  <a:srgbClr val="0000FF"/>
                </a:solidFill>
                <a:latin typeface=".Vn3DH" pitchFamily="34" charset="0"/>
              </a:rPr>
              <a:t/>
            </a:r>
            <a:br>
              <a:rPr lang="en-US" sz="2800" b="1" u="sng" dirty="0">
                <a:solidFill>
                  <a:srgbClr val="0000FF"/>
                </a:solidFill>
                <a:latin typeface=".Vn3DH" pitchFamily="34" charset="0"/>
              </a:rPr>
            </a:br>
            <a:r>
              <a:rPr lang="en-US" sz="2800" b="1" i="1" dirty="0" err="1">
                <a:solidFill>
                  <a:srgbClr val="FF00FF"/>
                </a:solidFill>
                <a:latin typeface=".VnTime" pitchFamily="34" charset="0"/>
              </a:rPr>
              <a:t>TiÕt</a:t>
            </a:r>
            <a:r>
              <a:rPr lang="en-US" sz="2800" b="1" i="1" dirty="0">
                <a:solidFill>
                  <a:srgbClr val="FF00FF"/>
                </a:solidFill>
                <a:latin typeface=".VnTime" pitchFamily="34" charset="0"/>
              </a:rPr>
              <a:t> 4:</a:t>
            </a:r>
            <a:r>
              <a:rPr lang="en-US" sz="2000" b="1" dirty="0">
                <a:solidFill>
                  <a:srgbClr val="0000FF"/>
                </a:solidFill>
                <a:latin typeface=".Vn3DH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Häc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h¸t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: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H·y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gi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÷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cho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em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bÇu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trêi</a:t>
            </a:r>
            <a:r>
              <a:rPr lang="en-US" sz="3200" dirty="0">
                <a:solidFill>
                  <a:srgbClr val="FF00FF"/>
                </a:solidFill>
                <a:latin typeface=".VnAristote" pitchFamily="34" charset="0"/>
              </a:rPr>
              <a:t> </a:t>
            </a:r>
            <a:r>
              <a:rPr lang="en-US" sz="3200" dirty="0" err="1">
                <a:solidFill>
                  <a:srgbClr val="FF00FF"/>
                </a:solidFill>
                <a:latin typeface=".VnAristote" pitchFamily="34" charset="0"/>
              </a:rPr>
              <a:t>xanh</a:t>
            </a:r>
            <a:endParaRPr lang="en-US" sz="3200" dirty="0">
              <a:solidFill>
                <a:srgbClr val="FF00FF"/>
              </a:solidFill>
              <a:latin typeface=".VnAristote" pitchFamily="34" charset="0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5029200" y="17526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0000CC"/>
                </a:solidFill>
                <a:latin typeface=".VnTime" pitchFamily="34" charset="0"/>
              </a:rPr>
              <a:t>Nh¹c vµ lêi: Huy Tr©n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567</Words>
  <Application>Microsoft Office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¢m nh¹c TiÕt 4: Häc h¸t: H·y gi÷ cho em bÇu trêi xanh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…. Ngµy….th¸ng……n¨m 2009 ¢m nh¹c Häc h¸t:  Mµu xanh quª h­¬ng</dc:title>
  <dc:creator>User</dc:creator>
  <cp:lastModifiedBy>HP</cp:lastModifiedBy>
  <cp:revision>143</cp:revision>
  <dcterms:created xsi:type="dcterms:W3CDTF">2007-01-17T21:20:02Z</dcterms:created>
  <dcterms:modified xsi:type="dcterms:W3CDTF">2020-10-11T14:27:37Z</dcterms:modified>
</cp:coreProperties>
</file>