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8000"/>
    <a:srgbClr val="FFFF00"/>
    <a:srgbClr val="0000FF"/>
    <a:srgbClr val="FF9900"/>
    <a:srgbClr val="FF0066"/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7AC4-7E31-4B29-A63D-A3A228209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14D79-BC61-492F-B722-730C126AD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D7AA4-3455-4B96-AA53-01B1E2E33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092C0F-EC20-42A3-B3A4-3A17B0A70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06ED-6250-4912-A2D4-B962D99BB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A2D11-6486-4BCB-BB63-A8C2D491A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FB37-120E-4097-AC79-4FBEE3BF8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63FD-2BD7-4CC7-A9F3-C27C6553B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9C29-778B-4D62-B363-AB00FD713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537B-BC6A-4379-8892-13461850C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474CC-7BD6-474E-B454-3EDDC272C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675C2-54C9-412E-95DD-5FE9B02E9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69793E-C5E9-4C97-965C-2532F03F63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6781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.VnTimeH"/>
              </a:rPr>
              <a:t>©m nh¹c líp 5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29000" y="5486400"/>
            <a:ext cx="5562600" cy="461665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¢m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52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304800" y="1905000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3. Thi s¸ng t¸c lêi ca míi dùa trªn giai ®iÖu T§N sè 2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    VD: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                         </a:t>
            </a:r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38929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38932" name="Oval 2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8935" name="Group 23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1143000" y="3048000"/>
            <a:ext cx="30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.VnTime" pitchFamily="34" charset="0"/>
              </a:rPr>
              <a:t>3</a:t>
            </a:r>
          </a:p>
          <a:p>
            <a:r>
              <a:rPr lang="en-US" sz="2400" b="1">
                <a:latin typeface=".VnTime" pitchFamily="34" charset="0"/>
              </a:rPr>
              <a:t>4</a:t>
            </a:r>
          </a:p>
        </p:txBody>
      </p:sp>
      <p:pic>
        <p:nvPicPr>
          <p:cNvPr id="38948" name="Picture 36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</p:spPr>
      </p:pic>
      <p:pic>
        <p:nvPicPr>
          <p:cNvPr id="38949" name="Picture 37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</p:spPr>
      </p:pic>
      <p:grpSp>
        <p:nvGrpSpPr>
          <p:cNvPr id="38950" name="Group 38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38951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53" name="Group 41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38954" name="Oval 4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38957" name="Oval 4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Line 4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38960" name="Oval 4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62" name="Line 50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63" name="Group 51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38964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66" name="Group 54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38967" name="Oval 5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Line 5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69" name="Line 57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70" name="Group 58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38971" name="Oval 5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Line 6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73" name="Group 61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38974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76" name="Group 64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38977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80" name="Group 68"/>
          <p:cNvGrpSpPr>
            <a:grpSpLocks/>
          </p:cNvGrpSpPr>
          <p:nvPr/>
        </p:nvGrpSpPr>
        <p:grpSpPr bwMode="auto">
          <a:xfrm>
            <a:off x="5410200" y="5257800"/>
            <a:ext cx="228600" cy="533400"/>
            <a:chOff x="2653" y="1440"/>
            <a:chExt cx="137" cy="374"/>
          </a:xfrm>
        </p:grpSpPr>
        <p:sp>
          <p:nvSpPr>
            <p:cNvPr id="38981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2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83" name="Group 71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38984" name="Oval 7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5" name="Line 7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86" name="Group 74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38987" name="Oval 7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8" name="Line 7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89" name="Group 77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38990" name="Oval 7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Line 7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92" name="Group 80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38993" name="Oval 8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4" name="Line 8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95" name="Line 83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96" name="Group 84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38997" name="Oval 8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8" name="Line 8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99" name="Line 87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001" name="Group 89"/>
          <p:cNvGrpSpPr>
            <a:grpSpLocks/>
          </p:cNvGrpSpPr>
          <p:nvPr/>
        </p:nvGrpSpPr>
        <p:grpSpPr bwMode="auto">
          <a:xfrm>
            <a:off x="6019800" y="5410200"/>
            <a:ext cx="228600" cy="533400"/>
            <a:chOff x="2653" y="1440"/>
            <a:chExt cx="137" cy="374"/>
          </a:xfrm>
        </p:grpSpPr>
        <p:sp>
          <p:nvSpPr>
            <p:cNvPr id="39002" name="Oval 9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3" name="Line 9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04" name="Line 92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5" name="Rectangle 93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.</a:t>
            </a:r>
          </a:p>
        </p:txBody>
      </p:sp>
      <p:sp>
        <p:nvSpPr>
          <p:cNvPr id="39006" name="Line 94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7" name="Line 95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8" name="Line 96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9" name="Line 97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0" name="Rectangle 98"/>
          <p:cNvSpPr>
            <a:spLocks noChangeArrowheads="1"/>
          </p:cNvSpPr>
          <p:nvPr/>
        </p:nvSpPr>
        <p:spPr bwMode="auto">
          <a:xfrm>
            <a:off x="838200" y="4267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  </a:t>
            </a:r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Nô  hång ®á  th¾m nh­ khoe s¾c ng¸t h­¬ng</a:t>
            </a:r>
          </a:p>
        </p:txBody>
      </p:sp>
      <p:sp>
        <p:nvSpPr>
          <p:cNvPr id="39011" name="Rectangle 99"/>
          <p:cNvSpPr>
            <a:spLocks noChangeArrowheads="1"/>
          </p:cNvSpPr>
          <p:nvPr/>
        </p:nvSpPr>
        <p:spPr bwMode="auto">
          <a:xfrm>
            <a:off x="685800" y="6096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    Mçi lóc hoa  në mang s¾c h­¬ng cho ®êi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0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0" grpId="0"/>
      <p:bldP spid="390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0" y="685800"/>
            <a:ext cx="9144000" cy="6477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9026919"/>
                <a:gd name="adj2" fmla="val 57991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3DH"/>
              </a:rPr>
              <a:t>g×¬ häc ®Õn ®©y lµ kÕt thóc råi hÑn gÆp l¹i c¸c em vµo giê sau nhÐ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3400" y="3810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u="sng">
                <a:solidFill>
                  <a:srgbClr val="FF0066"/>
                </a:solidFill>
                <a:latin typeface=".VnTime" pitchFamily="34" charset="0"/>
              </a:rPr>
              <a:t>KiÓm tra bµi cò:</a:t>
            </a:r>
            <a:r>
              <a:rPr lang="en-US" sz="2400" b="1">
                <a:solidFill>
                  <a:srgbClr val="FF0066"/>
                </a:solidFill>
                <a:latin typeface=".VnTime" pitchFamily="34" charset="0"/>
              </a:rPr>
              <a:t> 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Em h·y nghe giai ®iÖu sau cho biÕt lµ c©u h¸t nµo? Tªn bµi h¸t? t¸c gi¶?</a:t>
            </a:r>
          </a:p>
        </p:txBody>
      </p:sp>
      <p:pic>
        <p:nvPicPr>
          <p:cNvPr id="7174" name="Picture 6" descr="piano_keys_moving_up_down_hg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8458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¢m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209800"/>
            <a:ext cx="8305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1. ¤n bµi h¸t: H·y gi÷ cho em bÇu trêi xanh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  <a:latin typeface=".VnTime" pitchFamily="34" charset="0"/>
              </a:rPr>
              <a:t>a.H¸t ®èi ®¸p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:</a:t>
            </a:r>
          </a:p>
          <a:p>
            <a:pPr marL="342900" indent="-342900"/>
            <a:endParaRPr lang="en-US" sz="2800">
              <a:latin typeface=".VnTime" pitchFamily="34" charset="0"/>
            </a:endParaRP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D·y 1: C©u h¸t 1: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H·y xua……………………®en tèi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D·y 2: C©u h¸t 2: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§Ó bÇu …………………mµu xanh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D·y 1: C©u h¸t 3: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H·y bay …………………c©u tr¾ng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D·y 2: C©u h¸t 4: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Cho bÇy………………….trêi xanh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C¶ líp :§iÖp khóc: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 L¸ l¸…………………...........l¸ la</a:t>
            </a:r>
          </a:p>
          <a:p>
            <a:pPr marL="342900" indent="-342900"/>
            <a:endParaRPr lang="en-US" sz="28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¢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1. ¤n bµi h¸t: H·y gi÷ cho em bÇu trêi xanh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  <a:latin typeface=".VnTime" pitchFamily="34" charset="0"/>
              </a:rPr>
              <a:t>b.H¸t lÜnh x­íng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:</a:t>
            </a:r>
          </a:p>
          <a:p>
            <a:pPr marL="342900" indent="-342900"/>
            <a:endParaRPr lang="en-US" sz="2800">
              <a:latin typeface=".VnTime" pitchFamily="34" charset="0"/>
            </a:endParaRP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§o¹n a: ( 1Hs h¸t)  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H·y xua………………trêi xanh</a:t>
            </a:r>
          </a:p>
          <a:p>
            <a:pPr marL="342900" indent="-342900"/>
            <a:r>
              <a:rPr lang="en-US" sz="2800" b="1" i="1">
                <a:solidFill>
                  <a:srgbClr val="FF0066"/>
                </a:solidFill>
                <a:latin typeface=".VnTime" pitchFamily="34" charset="0"/>
              </a:rPr>
              <a:t>§o¹n b: (C¶ líp h¸t)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La la………………………la 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¢m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1. ¤n bµi h¸t: H·y gi÷ cho em bÇu trêi xanh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  <a:latin typeface=".VnTime" pitchFamily="34" charset="0"/>
              </a:rPr>
              <a:t>c.H¸t kÕt hîp vËn ®éng phô ho¹:</a:t>
            </a:r>
            <a:endParaRPr lang="en-US" sz="2800" b="1" i="1">
              <a:solidFill>
                <a:srgbClr val="0000FF"/>
              </a:solidFill>
              <a:latin typeface=".VnTime" pitchFamily="34" charset="0"/>
            </a:endParaRPr>
          </a:p>
          <a:p>
            <a:pPr marL="342900" indent="-342900"/>
            <a:endParaRPr lang="en-US" sz="2800">
              <a:latin typeface=".VnTime" pitchFamily="34" charset="0"/>
            </a:endParaRPr>
          </a:p>
        </p:txBody>
      </p:sp>
      <p:pic>
        <p:nvPicPr>
          <p:cNvPr id="27652" name="Picture 4" descr="1877954l46hf1epy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352800"/>
            <a:ext cx="3429000" cy="3286125"/>
          </a:xfrm>
          <a:prstGeom prst="rect">
            <a:avLst/>
          </a:prstGeom>
          <a:noFill/>
        </p:spPr>
      </p:pic>
      <p:pic>
        <p:nvPicPr>
          <p:cNvPr id="27653" name="Picture 5" descr="boy_playing_clarinet_hg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76600"/>
            <a:ext cx="3962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¢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2. TËp ®äc nh¹c: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  <a:latin typeface=".VnTime" pitchFamily="34" charset="0"/>
              </a:rPr>
              <a:t>a. LuyÖn tËp cao ®é</a:t>
            </a:r>
            <a:endParaRPr lang="en-US" sz="2800" i="1" u="sng">
              <a:solidFill>
                <a:srgbClr val="0000FF"/>
              </a:solidFill>
              <a:latin typeface=".VnTime" pitchFamily="34" charset="0"/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aphicFrame>
        <p:nvGraphicFramePr>
          <p:cNvPr id="28764" name="Group 92"/>
          <p:cNvGraphicFramePr>
            <a:graphicFrameLocks noGrp="1"/>
          </p:cNvGraphicFramePr>
          <p:nvPr>
            <p:ph idx="1"/>
          </p:nvPr>
        </p:nvGraphicFramePr>
        <p:xfrm>
          <a:off x="838200" y="3733800"/>
          <a:ext cx="6324600" cy="731520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pic>
        <p:nvPicPr>
          <p:cNvPr id="28722" name="Picture 50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398463" cy="1262063"/>
          </a:xfrm>
          <a:prstGeom prst="rect">
            <a:avLst/>
          </a:prstGeom>
          <a:noFill/>
        </p:spPr>
      </p:pic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1905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1981200" y="4191000"/>
            <a:ext cx="228600" cy="533400"/>
            <a:chOff x="2653" y="1440"/>
            <a:chExt cx="137" cy="374"/>
          </a:xfrm>
        </p:grpSpPr>
        <p:sp>
          <p:nvSpPr>
            <p:cNvPr id="28734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36" name="Group 64"/>
          <p:cNvGrpSpPr>
            <a:grpSpLocks/>
          </p:cNvGrpSpPr>
          <p:nvPr/>
        </p:nvGrpSpPr>
        <p:grpSpPr bwMode="auto">
          <a:xfrm>
            <a:off x="2971800" y="4114800"/>
            <a:ext cx="228600" cy="533400"/>
            <a:chOff x="2653" y="1440"/>
            <a:chExt cx="137" cy="374"/>
          </a:xfrm>
        </p:grpSpPr>
        <p:sp>
          <p:nvSpPr>
            <p:cNvPr id="28737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39" name="Group 67"/>
          <p:cNvGrpSpPr>
            <a:grpSpLocks/>
          </p:cNvGrpSpPr>
          <p:nvPr/>
        </p:nvGrpSpPr>
        <p:grpSpPr bwMode="auto">
          <a:xfrm>
            <a:off x="3810000" y="3962400"/>
            <a:ext cx="228600" cy="533400"/>
            <a:chOff x="2653" y="1440"/>
            <a:chExt cx="137" cy="374"/>
          </a:xfrm>
        </p:grpSpPr>
        <p:sp>
          <p:nvSpPr>
            <p:cNvPr id="28740" name="Oval 6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Line 6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42" name="Group 70"/>
          <p:cNvGrpSpPr>
            <a:grpSpLocks/>
          </p:cNvGrpSpPr>
          <p:nvPr/>
        </p:nvGrpSpPr>
        <p:grpSpPr bwMode="auto">
          <a:xfrm>
            <a:off x="5562600" y="3733800"/>
            <a:ext cx="228600" cy="533400"/>
            <a:chOff x="2653" y="1440"/>
            <a:chExt cx="137" cy="374"/>
          </a:xfrm>
        </p:grpSpPr>
        <p:sp>
          <p:nvSpPr>
            <p:cNvPr id="28743" name="Oval 7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Line 7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45" name="Group 73"/>
          <p:cNvGrpSpPr>
            <a:grpSpLocks/>
          </p:cNvGrpSpPr>
          <p:nvPr/>
        </p:nvGrpSpPr>
        <p:grpSpPr bwMode="auto">
          <a:xfrm>
            <a:off x="4648200" y="3810000"/>
            <a:ext cx="228600" cy="533400"/>
            <a:chOff x="2653" y="1440"/>
            <a:chExt cx="137" cy="374"/>
          </a:xfrm>
        </p:grpSpPr>
        <p:sp>
          <p:nvSpPr>
            <p:cNvPr id="28746" name="Oval 7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Line 7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58" name="Rectangle 86"/>
          <p:cNvSpPr>
            <a:spLocks noChangeArrowheads="1"/>
          </p:cNvSpPr>
          <p:nvPr/>
        </p:nvSpPr>
        <p:spPr bwMode="auto">
          <a:xfrm>
            <a:off x="175260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§«</a:t>
            </a:r>
          </a:p>
        </p:txBody>
      </p:sp>
      <p:sp>
        <p:nvSpPr>
          <p:cNvPr id="28759" name="Rectangle 87"/>
          <p:cNvSpPr>
            <a:spLocks noChangeArrowheads="1"/>
          </p:cNvSpPr>
          <p:nvPr/>
        </p:nvSpPr>
        <p:spPr bwMode="auto">
          <a:xfrm>
            <a:off x="266700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Rª</a:t>
            </a:r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35814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Mi</a:t>
            </a:r>
          </a:p>
        </p:txBody>
      </p:sp>
      <p:sp>
        <p:nvSpPr>
          <p:cNvPr id="28761" name="Rectangle 89"/>
          <p:cNvSpPr>
            <a:spLocks noChangeArrowheads="1"/>
          </p:cNvSpPr>
          <p:nvPr/>
        </p:nvSpPr>
        <p:spPr bwMode="auto">
          <a:xfrm>
            <a:off x="541020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La</a:t>
            </a:r>
          </a:p>
        </p:txBody>
      </p:sp>
      <p:sp>
        <p:nvSpPr>
          <p:cNvPr id="28762" name="Rectangle 90"/>
          <p:cNvSpPr>
            <a:spLocks noChangeArrowheads="1"/>
          </p:cNvSpPr>
          <p:nvPr/>
        </p:nvSpPr>
        <p:spPr bwMode="auto">
          <a:xfrm>
            <a:off x="4343400" y="5029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732" grpId="0" animBg="1"/>
      <p:bldP spid="28758" grpId="0"/>
      <p:bldP spid="28759" grpId="0"/>
      <p:bldP spid="28760" grpId="0"/>
      <p:bldP spid="28761" grpId="0"/>
      <p:bldP spid="287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¢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20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20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2209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2. TËp ®äc nh¹c:</a:t>
            </a:r>
          </a:p>
          <a:p>
            <a:pPr marL="342900" indent="-342900"/>
            <a:r>
              <a:rPr lang="en-US" sz="2800" b="1" i="1" u="sng">
                <a:solidFill>
                  <a:srgbClr val="0000FF"/>
                </a:solidFill>
                <a:latin typeface=".VnTime" pitchFamily="34" charset="0"/>
              </a:rPr>
              <a:t>b. LuyÖn tËp tiÕt tÊu:</a:t>
            </a:r>
            <a:endParaRPr lang="en-US" sz="2800" i="1" u="sng">
              <a:solidFill>
                <a:srgbClr val="0000FF"/>
              </a:solidFill>
              <a:latin typeface=".VnTime" pitchFamily="34" charset="0"/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1600200" y="3733800"/>
            <a:ext cx="228600" cy="533400"/>
            <a:chOff x="2653" y="1440"/>
            <a:chExt cx="137" cy="374"/>
          </a:xfrm>
        </p:grpSpPr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2133600" y="3733800"/>
            <a:ext cx="228600" cy="533400"/>
            <a:chOff x="2653" y="1440"/>
            <a:chExt cx="137" cy="374"/>
          </a:xfrm>
        </p:grpSpPr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4" name="Group 24"/>
          <p:cNvGrpSpPr>
            <a:grpSpLocks/>
          </p:cNvGrpSpPr>
          <p:nvPr/>
        </p:nvGrpSpPr>
        <p:grpSpPr bwMode="auto">
          <a:xfrm>
            <a:off x="2667000" y="3733800"/>
            <a:ext cx="228600" cy="533400"/>
            <a:chOff x="2653" y="1440"/>
            <a:chExt cx="137" cy="374"/>
          </a:xfrm>
        </p:grpSpPr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7" name="Group 27"/>
          <p:cNvGrpSpPr>
            <a:grpSpLocks/>
          </p:cNvGrpSpPr>
          <p:nvPr/>
        </p:nvGrpSpPr>
        <p:grpSpPr bwMode="auto">
          <a:xfrm>
            <a:off x="4038600" y="3733800"/>
            <a:ext cx="228600" cy="533400"/>
            <a:chOff x="2653" y="1440"/>
            <a:chExt cx="137" cy="374"/>
          </a:xfrm>
        </p:grpSpPr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3505200" y="3733800"/>
            <a:ext cx="228600" cy="533400"/>
            <a:chOff x="2653" y="1440"/>
            <a:chExt cx="137" cy="374"/>
          </a:xfrm>
        </p:grpSpPr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59" name="Group 39"/>
          <p:cNvGrpSpPr>
            <a:grpSpLocks/>
          </p:cNvGrpSpPr>
          <p:nvPr/>
        </p:nvGrpSpPr>
        <p:grpSpPr bwMode="auto">
          <a:xfrm>
            <a:off x="6629400" y="3733800"/>
            <a:ext cx="228600" cy="533400"/>
            <a:chOff x="2653" y="1440"/>
            <a:chExt cx="137" cy="374"/>
          </a:xfrm>
        </p:grpSpPr>
        <p:sp>
          <p:nvSpPr>
            <p:cNvPr id="30760" name="Oval 4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5867400" y="3733800"/>
            <a:ext cx="228600" cy="533400"/>
            <a:chOff x="2653" y="1440"/>
            <a:chExt cx="137" cy="374"/>
          </a:xfrm>
        </p:grpSpPr>
        <p:sp>
          <p:nvSpPr>
            <p:cNvPr id="30763" name="Oval 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4953000" y="3733800"/>
            <a:ext cx="228600" cy="533400"/>
            <a:chOff x="2653" y="1440"/>
            <a:chExt cx="137" cy="374"/>
          </a:xfrm>
        </p:grpSpPr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8" name="Group 48"/>
          <p:cNvGrpSpPr>
            <a:grpSpLocks/>
          </p:cNvGrpSpPr>
          <p:nvPr/>
        </p:nvGrpSpPr>
        <p:grpSpPr bwMode="auto">
          <a:xfrm>
            <a:off x="5410200" y="3733800"/>
            <a:ext cx="228600" cy="533400"/>
            <a:chOff x="2653" y="1440"/>
            <a:chExt cx="137" cy="374"/>
          </a:xfrm>
        </p:grpSpPr>
        <p:sp>
          <p:nvSpPr>
            <p:cNvPr id="30769" name="Oval 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1" name="Line 51"/>
          <p:cNvSpPr>
            <a:spLocks noChangeShapeType="1"/>
          </p:cNvSpPr>
          <p:nvPr/>
        </p:nvSpPr>
        <p:spPr bwMode="auto">
          <a:xfrm>
            <a:off x="3276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4724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>
            <a:off x="64008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71628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72390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6781800" y="36576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pSp>
        <p:nvGrpSpPr>
          <p:cNvPr id="30777" name="Group 57"/>
          <p:cNvGrpSpPr>
            <a:grpSpLocks/>
          </p:cNvGrpSpPr>
          <p:nvPr/>
        </p:nvGrpSpPr>
        <p:grpSpPr bwMode="auto">
          <a:xfrm>
            <a:off x="1447800" y="4876800"/>
            <a:ext cx="228600" cy="533400"/>
            <a:chOff x="2653" y="1440"/>
            <a:chExt cx="137" cy="374"/>
          </a:xfrm>
        </p:grpSpPr>
        <p:sp>
          <p:nvSpPr>
            <p:cNvPr id="30778" name="Oval 5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0" name="Rectangle 60"/>
          <p:cNvSpPr>
            <a:spLocks noChangeArrowheads="1"/>
          </p:cNvSpPr>
          <p:nvPr/>
        </p:nvSpPr>
        <p:spPr bwMode="auto">
          <a:xfrm>
            <a:off x="1600200" y="4953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.VnTime" pitchFamily="34" charset="0"/>
              </a:rPr>
              <a:t>.</a:t>
            </a:r>
          </a:p>
        </p:txBody>
      </p:sp>
      <p:sp>
        <p:nvSpPr>
          <p:cNvPr id="30781" name="Rectangle 61"/>
          <p:cNvSpPr>
            <a:spLocks noChangeArrowheads="1"/>
          </p:cNvSpPr>
          <p:nvPr/>
        </p:nvSpPr>
        <p:spPr bwMode="auto">
          <a:xfrm>
            <a:off x="20574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.VnTime" pitchFamily="34" charset="0"/>
              </a:rPr>
              <a:t>=</a:t>
            </a:r>
          </a:p>
        </p:txBody>
      </p:sp>
      <p:grpSp>
        <p:nvGrpSpPr>
          <p:cNvPr id="30782" name="Group 62"/>
          <p:cNvGrpSpPr>
            <a:grpSpLocks/>
          </p:cNvGrpSpPr>
          <p:nvPr/>
        </p:nvGrpSpPr>
        <p:grpSpPr bwMode="auto">
          <a:xfrm>
            <a:off x="3733800" y="4876800"/>
            <a:ext cx="228600" cy="533400"/>
            <a:chOff x="2653" y="1440"/>
            <a:chExt cx="137" cy="374"/>
          </a:xfrm>
        </p:grpSpPr>
        <p:sp>
          <p:nvSpPr>
            <p:cNvPr id="30783" name="Oval 6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84" name="Line 6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5" name="Group 65"/>
          <p:cNvGrpSpPr>
            <a:grpSpLocks/>
          </p:cNvGrpSpPr>
          <p:nvPr/>
        </p:nvGrpSpPr>
        <p:grpSpPr bwMode="auto">
          <a:xfrm>
            <a:off x="3200400" y="4876800"/>
            <a:ext cx="228600" cy="533400"/>
            <a:chOff x="2653" y="1440"/>
            <a:chExt cx="137" cy="374"/>
          </a:xfrm>
        </p:grpSpPr>
        <p:sp>
          <p:nvSpPr>
            <p:cNvPr id="30786" name="Oval 6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87" name="Line 6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8" name="Group 68"/>
          <p:cNvGrpSpPr>
            <a:grpSpLocks/>
          </p:cNvGrpSpPr>
          <p:nvPr/>
        </p:nvGrpSpPr>
        <p:grpSpPr bwMode="auto">
          <a:xfrm>
            <a:off x="2667000" y="4876800"/>
            <a:ext cx="228600" cy="533400"/>
            <a:chOff x="2653" y="1440"/>
            <a:chExt cx="137" cy="374"/>
          </a:xfrm>
        </p:grpSpPr>
        <p:sp>
          <p:nvSpPr>
            <p:cNvPr id="30789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90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8" name="Arc 78"/>
          <p:cNvSpPr>
            <a:spLocks/>
          </p:cNvSpPr>
          <p:nvPr/>
        </p:nvSpPr>
        <p:spPr bwMode="auto">
          <a:xfrm rot="8731963">
            <a:off x="2746375" y="5254625"/>
            <a:ext cx="508000" cy="473075"/>
          </a:xfrm>
          <a:custGeom>
            <a:avLst/>
            <a:gdLst>
              <a:gd name="G0" fmla="+- 0 0 0"/>
              <a:gd name="G1" fmla="+- 21268 0 0"/>
              <a:gd name="G2" fmla="+- 21600 0 0"/>
              <a:gd name="T0" fmla="*/ 3774 w 20602"/>
              <a:gd name="T1" fmla="*/ 0 h 21268"/>
              <a:gd name="T2" fmla="*/ 20602 w 20602"/>
              <a:gd name="T3" fmla="*/ 14777 h 21268"/>
              <a:gd name="T4" fmla="*/ 0 w 20602"/>
              <a:gd name="T5" fmla="*/ 21268 h 2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02" h="21268" fill="none" extrusionOk="0">
                <a:moveTo>
                  <a:pt x="3773" y="0"/>
                </a:moveTo>
                <a:cubicBezTo>
                  <a:pt x="11698" y="1406"/>
                  <a:pt x="18183" y="7101"/>
                  <a:pt x="20601" y="14777"/>
                </a:cubicBezTo>
              </a:path>
              <a:path w="20602" h="21268" stroke="0" extrusionOk="0">
                <a:moveTo>
                  <a:pt x="3773" y="0"/>
                </a:moveTo>
                <a:cubicBezTo>
                  <a:pt x="11698" y="1406"/>
                  <a:pt x="18183" y="7101"/>
                  <a:pt x="20601" y="14777"/>
                </a:cubicBezTo>
                <a:lnTo>
                  <a:pt x="0" y="2126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9" name="Arc 79"/>
          <p:cNvSpPr>
            <a:spLocks/>
          </p:cNvSpPr>
          <p:nvPr/>
        </p:nvSpPr>
        <p:spPr bwMode="auto">
          <a:xfrm rot="8731963">
            <a:off x="3330575" y="5108575"/>
            <a:ext cx="473075" cy="561975"/>
          </a:xfrm>
          <a:custGeom>
            <a:avLst/>
            <a:gdLst>
              <a:gd name="G0" fmla="+- 0 0 0"/>
              <a:gd name="G1" fmla="+- 21408 0 0"/>
              <a:gd name="G2" fmla="+- 21600 0 0"/>
              <a:gd name="T0" fmla="*/ 2871 w 18517"/>
              <a:gd name="T1" fmla="*/ 0 h 21408"/>
              <a:gd name="T2" fmla="*/ 18517 w 18517"/>
              <a:gd name="T3" fmla="*/ 10286 h 21408"/>
              <a:gd name="T4" fmla="*/ 0 w 18517"/>
              <a:gd name="T5" fmla="*/ 21408 h 21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17" h="21408" fill="none" extrusionOk="0">
                <a:moveTo>
                  <a:pt x="2871" y="-1"/>
                </a:moveTo>
                <a:cubicBezTo>
                  <a:pt x="9378" y="872"/>
                  <a:pt x="15135" y="4657"/>
                  <a:pt x="18516" y="10286"/>
                </a:cubicBezTo>
              </a:path>
              <a:path w="18517" h="21408" stroke="0" extrusionOk="0">
                <a:moveTo>
                  <a:pt x="2871" y="-1"/>
                </a:moveTo>
                <a:cubicBezTo>
                  <a:pt x="9378" y="872"/>
                  <a:pt x="15135" y="4657"/>
                  <a:pt x="18516" y="10286"/>
                </a:cubicBezTo>
                <a:lnTo>
                  <a:pt x="0" y="2140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¢m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graphicFrame>
        <p:nvGraphicFramePr>
          <p:cNvPr id="34953" name="Group 137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52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905000"/>
            <a:ext cx="8077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2. TËp ®äc nh¹c: 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                         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T§N sè 2:  </a:t>
            </a:r>
            <a:r>
              <a:rPr lang="en-US" sz="3600" b="1">
                <a:solidFill>
                  <a:srgbClr val="0000FF"/>
                </a:solidFill>
                <a:latin typeface=".VnAristote" pitchFamily="34" charset="0"/>
              </a:rPr>
              <a:t>MÆt trêi lªn</a:t>
            </a:r>
          </a:p>
          <a:p>
            <a:pPr marL="342900" indent="-342900"/>
            <a:endParaRPr lang="en-US" sz="3600" b="1" i="1" u="sng">
              <a:solidFill>
                <a:srgbClr val="0000FF"/>
              </a:solidFill>
              <a:latin typeface=".VnAristote" pitchFamily="34" charset="0"/>
            </a:endParaRPr>
          </a:p>
          <a:p>
            <a:pPr marL="342900" indent="-342900"/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34833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34839" name="Oval 2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4954" name="Group 138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4919" name="Rectangle 103"/>
          <p:cNvSpPr>
            <a:spLocks noChangeArrowheads="1"/>
          </p:cNvSpPr>
          <p:nvPr/>
        </p:nvSpPr>
        <p:spPr bwMode="auto">
          <a:xfrm>
            <a:off x="1143000" y="3048000"/>
            <a:ext cx="30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.VnTime" pitchFamily="34" charset="0"/>
              </a:rPr>
              <a:t>3</a:t>
            </a:r>
          </a:p>
          <a:p>
            <a:r>
              <a:rPr lang="en-US" sz="2400" b="1">
                <a:latin typeface=".VnTime" pitchFamily="34" charset="0"/>
              </a:rPr>
              <a:t>4</a:t>
            </a:r>
          </a:p>
        </p:txBody>
      </p:sp>
      <p:pic>
        <p:nvPicPr>
          <p:cNvPr id="34920" name="Picture 104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</p:spPr>
      </p:pic>
      <p:pic>
        <p:nvPicPr>
          <p:cNvPr id="34921" name="Picture 105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</p:spPr>
      </p:pic>
      <p:grpSp>
        <p:nvGrpSpPr>
          <p:cNvPr id="34923" name="Group 107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34924" name="Oval 10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5" name="Line 10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6" name="Group 110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34927" name="Oval 11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8" name="Line 11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9" name="Group 113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34930" name="Oval 11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1" name="Line 11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32" name="Group 116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34933" name="Oval 1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4" name="Line 1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35" name="Line 119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36" name="Group 120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34937" name="Oval 12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8" name="Line 12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39" name="Group 123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34940" name="Oval 12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1" name="Line 12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42" name="Line 126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43" name="Group 127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34944" name="Oval 1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5" name="Line 1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46" name="Group 130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34947" name="Oval 13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8" name="Line 13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49" name="Group 133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34950" name="Oval 134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1" name="Line 135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52" name="Line 136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55" name="Group 139"/>
          <p:cNvGrpSpPr>
            <a:grpSpLocks/>
          </p:cNvGrpSpPr>
          <p:nvPr/>
        </p:nvGrpSpPr>
        <p:grpSpPr bwMode="auto">
          <a:xfrm>
            <a:off x="5334000" y="5257800"/>
            <a:ext cx="228600" cy="533400"/>
            <a:chOff x="2653" y="1440"/>
            <a:chExt cx="137" cy="374"/>
          </a:xfrm>
        </p:grpSpPr>
        <p:sp>
          <p:nvSpPr>
            <p:cNvPr id="34956" name="Oval 14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7" name="Line 14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58" name="Group 142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34959" name="Oval 1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0" name="Line 1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61" name="Group 145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34962" name="Oval 14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3" name="Line 14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64" name="Group 148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34965" name="Oval 1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6" name="Line 1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67" name="Group 151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34968" name="Oval 1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9" name="Line 1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70" name="Line 154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71" name="Group 155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34972" name="Oval 15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3" name="Line 15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74" name="Line 158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75" name="Line 159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976" name="Group 160"/>
          <p:cNvGrpSpPr>
            <a:grpSpLocks/>
          </p:cNvGrpSpPr>
          <p:nvPr/>
        </p:nvGrpSpPr>
        <p:grpSpPr bwMode="auto">
          <a:xfrm>
            <a:off x="5943600" y="5410200"/>
            <a:ext cx="228600" cy="533400"/>
            <a:chOff x="2653" y="1440"/>
            <a:chExt cx="137" cy="374"/>
          </a:xfrm>
        </p:grpSpPr>
        <p:sp>
          <p:nvSpPr>
            <p:cNvPr id="34977" name="Oval 16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8" name="Line 16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79" name="Line 163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80" name="Rectangle 164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.</a:t>
            </a:r>
          </a:p>
        </p:txBody>
      </p:sp>
      <p:sp>
        <p:nvSpPr>
          <p:cNvPr id="34981" name="Line 165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82" name="Line 166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83" name="Line 167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84" name="Line 168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985" name="Rectangle 169"/>
          <p:cNvSpPr>
            <a:spLocks noChangeArrowheads="1"/>
          </p:cNvSpPr>
          <p:nvPr/>
        </p:nvSpPr>
        <p:spPr bwMode="auto">
          <a:xfrm>
            <a:off x="838200" y="4267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MÆt trêi võa    lªn chim ca  hãt  kh¾p    n¬i</a:t>
            </a:r>
          </a:p>
        </p:txBody>
      </p:sp>
      <p:sp>
        <p:nvSpPr>
          <p:cNvPr id="34986" name="Rectangle 170"/>
          <p:cNvSpPr>
            <a:spLocks noChangeArrowheads="1"/>
          </p:cNvSpPr>
          <p:nvPr/>
        </p:nvSpPr>
        <p:spPr bwMode="auto">
          <a:xfrm>
            <a:off x="685800" y="6096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CÊt b­íc tíi tr­êng tiÕng h¸t vang yªu   ®êi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85" grpId="0"/>
      <p:bldP spid="349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¢m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nh¹c</a:t>
            </a:r>
            <a:r>
              <a:rPr lang="en-US" sz="2400" b="1" dirty="0">
                <a:solidFill>
                  <a:srgbClr val="FF0066"/>
                </a:solidFill>
                <a:latin typeface=".VnTime" pitchFamily="34" charset="0"/>
              </a:rPr>
              <a:t/>
            </a:r>
            <a:br>
              <a:rPr lang="en-US" sz="2400" b="1" dirty="0">
                <a:solidFill>
                  <a:srgbClr val="FF0066"/>
                </a:solidFill>
                <a:latin typeface=".VnTime" pitchFamily="34" charset="0"/>
              </a:rPr>
            </a:b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TiÕt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5: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¤n</a:t>
            </a:r>
            <a:r>
              <a:rPr lang="en-US" sz="2800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bµi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h¸t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: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H·y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gi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÷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cho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em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bÇu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trêi</a:t>
            </a:r>
            <a:r>
              <a:rPr lang="en-US" sz="2800" dirty="0">
                <a:solidFill>
                  <a:srgbClr val="FF0066"/>
                </a:solidFill>
                <a:latin typeface=".VnAristote" pitchFamily="34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.VnAristote" pitchFamily="34" charset="0"/>
              </a:rPr>
              <a:t>xanh</a:t>
            </a: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</a:t>
            </a:r>
            <a:br>
              <a:rPr lang="en-US" sz="3200" dirty="0">
                <a:solidFill>
                  <a:srgbClr val="FF0066"/>
                </a:solidFill>
                <a:latin typeface=".VnAristote" pitchFamily="34" charset="0"/>
              </a:rPr>
            </a:br>
            <a:r>
              <a:rPr lang="en-US" sz="3200" dirty="0">
                <a:solidFill>
                  <a:srgbClr val="FF0066"/>
                </a:solidFill>
                <a:latin typeface=".VnAristote" pitchFamily="34" charset="0"/>
              </a:rPr>
              <a:t>            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TËp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®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äc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nh¹c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: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T§N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</a:t>
            </a:r>
            <a:r>
              <a:rPr lang="en-US" sz="1800" b="1" i="1" dirty="0" err="1">
                <a:solidFill>
                  <a:srgbClr val="FF0066"/>
                </a:solidFill>
                <a:latin typeface=".VnTimeH" pitchFamily="34" charset="0"/>
              </a:rPr>
              <a:t>sè</a:t>
            </a:r>
            <a:r>
              <a:rPr lang="en-US" sz="1800" b="1" i="1" dirty="0">
                <a:solidFill>
                  <a:srgbClr val="FF0066"/>
                </a:solidFill>
                <a:latin typeface=".VnTimeH" pitchFamily="34" charset="0"/>
              </a:rPr>
              <a:t> 2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3124200"/>
          <a:ext cx="7543800" cy="73152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04800" y="1905000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3. Thi s¸ng t¸c lêi ca míi dùa trªn giai ®iÖu T§N sè 2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    VD:</a:t>
            </a:r>
          </a:p>
          <a:p>
            <a:pPr marL="342900" indent="-342900"/>
            <a:r>
              <a:rPr lang="en-US" sz="2800" b="1">
                <a:solidFill>
                  <a:srgbClr val="FF00FF"/>
                </a:solidFill>
                <a:latin typeface=".VnTime" pitchFamily="34" charset="0"/>
              </a:rPr>
              <a:t>                         </a:t>
            </a:r>
            <a:endParaRPr lang="en-US" sz="2800" b="1" i="1" u="sng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6880" name="Group 16"/>
          <p:cNvGrpSpPr>
            <a:grpSpLocks/>
          </p:cNvGrpSpPr>
          <p:nvPr/>
        </p:nvGrpSpPr>
        <p:grpSpPr bwMode="auto">
          <a:xfrm>
            <a:off x="3505200" y="3352800"/>
            <a:ext cx="228600" cy="533400"/>
            <a:chOff x="2653" y="1440"/>
            <a:chExt cx="137" cy="374"/>
          </a:xfrm>
        </p:grpSpPr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83" name="Group 19"/>
          <p:cNvGrpSpPr>
            <a:grpSpLocks/>
          </p:cNvGrpSpPr>
          <p:nvPr/>
        </p:nvGrpSpPr>
        <p:grpSpPr bwMode="auto">
          <a:xfrm>
            <a:off x="1524000" y="3581400"/>
            <a:ext cx="228600" cy="533400"/>
            <a:chOff x="2653" y="1440"/>
            <a:chExt cx="137" cy="374"/>
          </a:xfrm>
        </p:grpSpPr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7239000" y="30480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.</a:t>
            </a:r>
          </a:p>
        </p:txBody>
      </p:sp>
      <p:graphicFrame>
        <p:nvGraphicFramePr>
          <p:cNvPr id="36887" name="Group 23"/>
          <p:cNvGraphicFramePr>
            <a:graphicFrameLocks noGrp="1"/>
          </p:cNvGraphicFramePr>
          <p:nvPr>
            <p:ph sz="half" idx="2"/>
          </p:nvPr>
        </p:nvGraphicFramePr>
        <p:xfrm>
          <a:off x="457200" y="4953000"/>
          <a:ext cx="7543800" cy="762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1143000" y="3048000"/>
            <a:ext cx="30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.VnTime" pitchFamily="34" charset="0"/>
              </a:rPr>
              <a:t>3</a:t>
            </a:r>
          </a:p>
          <a:p>
            <a:r>
              <a:rPr lang="en-US" sz="2400" b="1">
                <a:latin typeface=".VnTime" pitchFamily="34" charset="0"/>
              </a:rPr>
              <a:t>4</a:t>
            </a:r>
          </a:p>
        </p:txBody>
      </p:sp>
      <p:pic>
        <p:nvPicPr>
          <p:cNvPr id="36900" name="Picture 36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398463" cy="1262063"/>
          </a:xfrm>
          <a:prstGeom prst="rect">
            <a:avLst/>
          </a:prstGeom>
          <a:noFill/>
        </p:spPr>
      </p:pic>
      <p:pic>
        <p:nvPicPr>
          <p:cNvPr id="36901" name="Picture 37" descr="c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24400"/>
            <a:ext cx="398463" cy="1262063"/>
          </a:xfrm>
          <a:prstGeom prst="rect">
            <a:avLst/>
          </a:prstGeom>
          <a:noFill/>
        </p:spPr>
      </p:pic>
      <p:grpSp>
        <p:nvGrpSpPr>
          <p:cNvPr id="36902" name="Group 38"/>
          <p:cNvGrpSpPr>
            <a:grpSpLocks/>
          </p:cNvGrpSpPr>
          <p:nvPr/>
        </p:nvGrpSpPr>
        <p:grpSpPr bwMode="auto">
          <a:xfrm>
            <a:off x="2057400" y="3581400"/>
            <a:ext cx="228600" cy="533400"/>
            <a:chOff x="2653" y="1440"/>
            <a:chExt cx="137" cy="374"/>
          </a:xfrm>
        </p:grpSpPr>
        <p:sp>
          <p:nvSpPr>
            <p:cNvPr id="36903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5" name="Group 41"/>
          <p:cNvGrpSpPr>
            <a:grpSpLocks/>
          </p:cNvGrpSpPr>
          <p:nvPr/>
        </p:nvGrpSpPr>
        <p:grpSpPr bwMode="auto">
          <a:xfrm>
            <a:off x="2590800" y="3581400"/>
            <a:ext cx="228600" cy="533400"/>
            <a:chOff x="2653" y="1440"/>
            <a:chExt cx="137" cy="374"/>
          </a:xfrm>
        </p:grpSpPr>
        <p:sp>
          <p:nvSpPr>
            <p:cNvPr id="36906" name="Oval 4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8" name="Group 44"/>
          <p:cNvGrpSpPr>
            <a:grpSpLocks/>
          </p:cNvGrpSpPr>
          <p:nvPr/>
        </p:nvGrpSpPr>
        <p:grpSpPr bwMode="auto">
          <a:xfrm>
            <a:off x="4114800" y="3200400"/>
            <a:ext cx="228600" cy="533400"/>
            <a:chOff x="2653" y="1440"/>
            <a:chExt cx="137" cy="374"/>
          </a:xfrm>
        </p:grpSpPr>
        <p:sp>
          <p:nvSpPr>
            <p:cNvPr id="36909" name="Oval 4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11" name="Group 47"/>
          <p:cNvGrpSpPr>
            <a:grpSpLocks/>
          </p:cNvGrpSpPr>
          <p:nvPr/>
        </p:nvGrpSpPr>
        <p:grpSpPr bwMode="auto">
          <a:xfrm>
            <a:off x="4876800" y="3200400"/>
            <a:ext cx="228600" cy="533400"/>
            <a:chOff x="2653" y="1440"/>
            <a:chExt cx="137" cy="374"/>
          </a:xfrm>
        </p:grpSpPr>
        <p:sp>
          <p:nvSpPr>
            <p:cNvPr id="36912" name="Oval 4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14" name="Line 50"/>
          <p:cNvSpPr>
            <a:spLocks noChangeShapeType="1"/>
          </p:cNvSpPr>
          <p:nvPr/>
        </p:nvSpPr>
        <p:spPr bwMode="auto">
          <a:xfrm>
            <a:off x="32766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15" name="Group 51"/>
          <p:cNvGrpSpPr>
            <a:grpSpLocks/>
          </p:cNvGrpSpPr>
          <p:nvPr/>
        </p:nvGrpSpPr>
        <p:grpSpPr bwMode="auto">
          <a:xfrm>
            <a:off x="7086600" y="3200400"/>
            <a:ext cx="228600" cy="533400"/>
            <a:chOff x="2653" y="1440"/>
            <a:chExt cx="137" cy="374"/>
          </a:xfrm>
        </p:grpSpPr>
        <p:sp>
          <p:nvSpPr>
            <p:cNvPr id="36916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18" name="Group 54"/>
          <p:cNvGrpSpPr>
            <a:grpSpLocks/>
          </p:cNvGrpSpPr>
          <p:nvPr/>
        </p:nvGrpSpPr>
        <p:grpSpPr bwMode="auto">
          <a:xfrm>
            <a:off x="7010400" y="5486400"/>
            <a:ext cx="228600" cy="533400"/>
            <a:chOff x="2653" y="1440"/>
            <a:chExt cx="137" cy="374"/>
          </a:xfrm>
        </p:grpSpPr>
        <p:sp>
          <p:nvSpPr>
            <p:cNvPr id="36919" name="Oval 5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Line 5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21" name="Line 57"/>
          <p:cNvSpPr>
            <a:spLocks noChangeShapeType="1"/>
          </p:cNvSpPr>
          <p:nvPr/>
        </p:nvSpPr>
        <p:spPr bwMode="auto">
          <a:xfrm>
            <a:off x="4648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22" name="Group 58"/>
          <p:cNvGrpSpPr>
            <a:grpSpLocks/>
          </p:cNvGrpSpPr>
          <p:nvPr/>
        </p:nvGrpSpPr>
        <p:grpSpPr bwMode="auto">
          <a:xfrm>
            <a:off x="5486400" y="3124200"/>
            <a:ext cx="228600" cy="533400"/>
            <a:chOff x="2653" y="1440"/>
            <a:chExt cx="137" cy="374"/>
          </a:xfrm>
        </p:grpSpPr>
        <p:sp>
          <p:nvSpPr>
            <p:cNvPr id="36923" name="Oval 5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4" name="Line 6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25" name="Group 61"/>
          <p:cNvGrpSpPr>
            <a:grpSpLocks/>
          </p:cNvGrpSpPr>
          <p:nvPr/>
        </p:nvGrpSpPr>
        <p:grpSpPr bwMode="auto">
          <a:xfrm>
            <a:off x="3886200" y="5029200"/>
            <a:ext cx="228600" cy="533400"/>
            <a:chOff x="2653" y="1440"/>
            <a:chExt cx="137" cy="374"/>
          </a:xfrm>
        </p:grpSpPr>
        <p:sp>
          <p:nvSpPr>
            <p:cNvPr id="36926" name="Oval 6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Line 6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28" name="Group 64"/>
          <p:cNvGrpSpPr>
            <a:grpSpLocks/>
          </p:cNvGrpSpPr>
          <p:nvPr/>
        </p:nvGrpSpPr>
        <p:grpSpPr bwMode="auto">
          <a:xfrm>
            <a:off x="6096000" y="3124200"/>
            <a:ext cx="228600" cy="533400"/>
            <a:chOff x="2653" y="1440"/>
            <a:chExt cx="137" cy="374"/>
          </a:xfrm>
        </p:grpSpPr>
        <p:sp>
          <p:nvSpPr>
            <p:cNvPr id="36929" name="Oval 6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0" name="Line 6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31" name="Line 67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32" name="Group 68"/>
          <p:cNvGrpSpPr>
            <a:grpSpLocks/>
          </p:cNvGrpSpPr>
          <p:nvPr/>
        </p:nvGrpSpPr>
        <p:grpSpPr bwMode="auto">
          <a:xfrm>
            <a:off x="5410200" y="5257800"/>
            <a:ext cx="228600" cy="533400"/>
            <a:chOff x="2653" y="1440"/>
            <a:chExt cx="137" cy="374"/>
          </a:xfrm>
        </p:grpSpPr>
        <p:sp>
          <p:nvSpPr>
            <p:cNvPr id="36933" name="Oval 6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35" name="Group 71"/>
          <p:cNvGrpSpPr>
            <a:grpSpLocks/>
          </p:cNvGrpSpPr>
          <p:nvPr/>
        </p:nvGrpSpPr>
        <p:grpSpPr bwMode="auto">
          <a:xfrm>
            <a:off x="4724400" y="5029200"/>
            <a:ext cx="228600" cy="533400"/>
            <a:chOff x="2653" y="1440"/>
            <a:chExt cx="137" cy="374"/>
          </a:xfrm>
        </p:grpSpPr>
        <p:sp>
          <p:nvSpPr>
            <p:cNvPr id="36936" name="Oval 7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7" name="Line 7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38" name="Group 74"/>
          <p:cNvGrpSpPr>
            <a:grpSpLocks/>
          </p:cNvGrpSpPr>
          <p:nvPr/>
        </p:nvGrpSpPr>
        <p:grpSpPr bwMode="auto">
          <a:xfrm>
            <a:off x="2438400" y="4953000"/>
            <a:ext cx="228600" cy="533400"/>
            <a:chOff x="2653" y="1440"/>
            <a:chExt cx="137" cy="374"/>
          </a:xfrm>
        </p:grpSpPr>
        <p:sp>
          <p:nvSpPr>
            <p:cNvPr id="36939" name="Oval 7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0" name="Line 7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41" name="Group 77"/>
          <p:cNvGrpSpPr>
            <a:grpSpLocks/>
          </p:cNvGrpSpPr>
          <p:nvPr/>
        </p:nvGrpSpPr>
        <p:grpSpPr bwMode="auto">
          <a:xfrm>
            <a:off x="1828800" y="4953000"/>
            <a:ext cx="228600" cy="533400"/>
            <a:chOff x="2653" y="1440"/>
            <a:chExt cx="137" cy="374"/>
          </a:xfrm>
        </p:grpSpPr>
        <p:sp>
          <p:nvSpPr>
            <p:cNvPr id="36942" name="Oval 7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3" name="Line 7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44" name="Group 80"/>
          <p:cNvGrpSpPr>
            <a:grpSpLocks/>
          </p:cNvGrpSpPr>
          <p:nvPr/>
        </p:nvGrpSpPr>
        <p:grpSpPr bwMode="auto">
          <a:xfrm>
            <a:off x="1295400" y="4953000"/>
            <a:ext cx="228600" cy="533400"/>
            <a:chOff x="2653" y="1440"/>
            <a:chExt cx="137" cy="374"/>
          </a:xfrm>
        </p:grpSpPr>
        <p:sp>
          <p:nvSpPr>
            <p:cNvPr id="36945" name="Oval 8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6" name="Line 8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47" name="Line 83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48" name="Group 84"/>
          <p:cNvGrpSpPr>
            <a:grpSpLocks/>
          </p:cNvGrpSpPr>
          <p:nvPr/>
        </p:nvGrpSpPr>
        <p:grpSpPr bwMode="auto">
          <a:xfrm>
            <a:off x="3276600" y="5410200"/>
            <a:ext cx="228600" cy="533400"/>
            <a:chOff x="2653" y="1440"/>
            <a:chExt cx="137" cy="374"/>
          </a:xfrm>
        </p:grpSpPr>
        <p:sp>
          <p:nvSpPr>
            <p:cNvPr id="36949" name="Oval 8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0" name="Line 8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51" name="Line 87"/>
          <p:cNvSpPr>
            <a:spLocks noChangeShapeType="1"/>
          </p:cNvSpPr>
          <p:nvPr/>
        </p:nvSpPr>
        <p:spPr bwMode="auto">
          <a:xfrm>
            <a:off x="6553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2" name="Line 88"/>
          <p:cNvSpPr>
            <a:spLocks noChangeShapeType="1"/>
          </p:cNvSpPr>
          <p:nvPr/>
        </p:nvSpPr>
        <p:spPr bwMode="auto">
          <a:xfrm>
            <a:off x="44196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53" name="Group 89"/>
          <p:cNvGrpSpPr>
            <a:grpSpLocks/>
          </p:cNvGrpSpPr>
          <p:nvPr/>
        </p:nvGrpSpPr>
        <p:grpSpPr bwMode="auto">
          <a:xfrm>
            <a:off x="6019800" y="5410200"/>
            <a:ext cx="228600" cy="533400"/>
            <a:chOff x="2653" y="1440"/>
            <a:chExt cx="137" cy="374"/>
          </a:xfrm>
        </p:grpSpPr>
        <p:sp>
          <p:nvSpPr>
            <p:cNvPr id="36954" name="Oval 9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5" name="Line 9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56" name="Line 92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7162800" y="548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.VnTime" pitchFamily="34" charset="0"/>
              </a:rPr>
              <a:t>.</a:t>
            </a:r>
          </a:p>
        </p:txBody>
      </p:sp>
      <p:sp>
        <p:nvSpPr>
          <p:cNvPr id="36958" name="Line 94"/>
          <p:cNvSpPr>
            <a:spLocks noChangeShapeType="1"/>
          </p:cNvSpPr>
          <p:nvPr/>
        </p:nvSpPr>
        <p:spPr bwMode="auto">
          <a:xfrm>
            <a:off x="19812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9" name="Line 95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0" name="Line 96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1" name="Line 97"/>
          <p:cNvSpPr>
            <a:spLocks noChangeShapeType="1"/>
          </p:cNvSpPr>
          <p:nvPr/>
        </p:nvSpPr>
        <p:spPr bwMode="auto">
          <a:xfrm>
            <a:off x="1447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838200" y="4267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  </a:t>
            </a:r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cuéc ®êi ®Ñp   sao   khi em cÊt tiÕng     ca</a:t>
            </a:r>
          </a:p>
        </p:txBody>
      </p:sp>
      <p:sp>
        <p:nvSpPr>
          <p:cNvPr id="36963" name="Rectangle 99"/>
          <p:cNvSpPr>
            <a:spLocks noChangeArrowheads="1"/>
          </p:cNvSpPr>
          <p:nvPr/>
        </p:nvSpPr>
        <p:spPr bwMode="auto">
          <a:xfrm>
            <a:off x="685800" y="6096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.VnTime" pitchFamily="34" charset="0"/>
              </a:rPr>
              <a:t>nh÷ng lóc em c­êi   tiÕng h¸t thªm yªu   ®êi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2" grpId="0"/>
      <p:bldP spid="369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387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 ¢m nh¹c TiÕt 5: ¤n bµi h¸t : H·y gi÷ cho em bÇu trêi xanh                TËp ®äc nh¹c: T§N sè 2</vt:lpstr>
      <vt:lpstr>¢m nh¹c TiÕt 5: ¤n bµi h¸t : H·y gi÷ cho em bÇu trêi xanh                TËp ®äc nh¹c: T§N sè 2</vt:lpstr>
      <vt:lpstr> ¢m nh¹c TiÕt 5: ¤n bµi h¸t : H·y gi÷ cho em bÇu trêi xanh                TËp ®äc nh¹c: T§N sè 2</vt:lpstr>
      <vt:lpstr>¢m nh¹c TiÕt 5: ¤n bµi h¸t : H·y gi÷ cho em bÇu trêi xanh                TËp ®äc nh¹c: T§N sè 2</vt:lpstr>
      <vt:lpstr>¢m nh¹c TiÕt 5: ¤n bµi h¸t : H·y gi÷ cho em bÇu trêi xanh                TËp ®äc nh¹c: T§N sè 2</vt:lpstr>
      <vt:lpstr> ¢m nh¹c TiÕt 5: ¤n bµi h¸t : H·y gi÷ cho em bÇu trêi xanh                TËp ®äc nh¹c: T§N sè 2</vt:lpstr>
      <vt:lpstr> ¢m nh¹c TiÕt 5: ¤n bµi h¸t : H·y gi÷ cho em bÇu trêi xanh                TËp ®äc nh¹c: T§N sè 2</vt:lpstr>
      <vt:lpstr> ¢m nh¹c TiÕt 5: ¤n bµi h¸t : H·y gi÷ cho em bÇu trêi xanh                TËp ®äc nh¹c: T§N sè 2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48</cp:revision>
  <dcterms:created xsi:type="dcterms:W3CDTF">2009-07-30T01:25:26Z</dcterms:created>
  <dcterms:modified xsi:type="dcterms:W3CDTF">2020-10-11T14:29:18Z</dcterms:modified>
</cp:coreProperties>
</file>