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8" r:id="rId4"/>
  </p:sldMasterIdLst>
  <p:notesMasterIdLst>
    <p:notesMasterId r:id="rId27"/>
  </p:notesMasterIdLst>
  <p:sldIdLst>
    <p:sldId id="257" r:id="rId5"/>
    <p:sldId id="258" r:id="rId6"/>
    <p:sldId id="270" r:id="rId7"/>
    <p:sldId id="295" r:id="rId8"/>
    <p:sldId id="260" r:id="rId9"/>
    <p:sldId id="275" r:id="rId10"/>
    <p:sldId id="279" r:id="rId11"/>
    <p:sldId id="297" r:id="rId12"/>
    <p:sldId id="280" r:id="rId13"/>
    <p:sldId id="298" r:id="rId14"/>
    <p:sldId id="301" r:id="rId15"/>
    <p:sldId id="299" r:id="rId16"/>
    <p:sldId id="302" r:id="rId17"/>
    <p:sldId id="303" r:id="rId18"/>
    <p:sldId id="305" r:id="rId19"/>
    <p:sldId id="286" r:id="rId20"/>
    <p:sldId id="306" r:id="rId21"/>
    <p:sldId id="307" r:id="rId22"/>
    <p:sldId id="309" r:id="rId23"/>
    <p:sldId id="308" r:id="rId24"/>
    <p:sldId id="310" r:id="rId25"/>
    <p:sldId id="30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B3FF7-E85C-4E54-9D49-A55E50B2D00E}" type="datetimeFigureOut">
              <a:rPr lang="en-US" smtClean="0"/>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705B2-C4B8-4CBB-B7E2-4BAF3E438C52}" type="slidenum">
              <a:rPr lang="en-US" smtClean="0"/>
              <a:t>‹#›</a:t>
            </a:fld>
            <a:endParaRPr lang="en-US"/>
          </a:p>
        </p:txBody>
      </p:sp>
    </p:spTree>
    <p:extLst>
      <p:ext uri="{BB962C8B-B14F-4D97-AF65-F5344CB8AC3E}">
        <p14:creationId xmlns:p14="http://schemas.microsoft.com/office/powerpoint/2010/main" val="68052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pPr/>
              <a:t>1</a:t>
            </a:fld>
            <a:endParaRPr lang="zh-CN" altLang="en-US"/>
          </a:p>
        </p:txBody>
      </p:sp>
    </p:spTree>
    <p:extLst>
      <p:ext uri="{BB962C8B-B14F-4D97-AF65-F5344CB8AC3E}">
        <p14:creationId xmlns:p14="http://schemas.microsoft.com/office/powerpoint/2010/main" val="2540473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143082-495A-4423-B039-B1D991BA0F8C}"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269733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43082-495A-4423-B039-B1D991BA0F8C}"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2354008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43082-495A-4423-B039-B1D991BA0F8C}"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3257725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pPr/>
              <a:t>2021/11/8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extLst>
      <p:ext uri="{BB962C8B-B14F-4D97-AF65-F5344CB8AC3E}">
        <p14:creationId xmlns:p14="http://schemas.microsoft.com/office/powerpoint/2010/main" val="2788746056"/>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096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866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94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904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244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04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08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43082-495A-4423-B039-B1D991BA0F8C}"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2239998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132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64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3487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093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pPr/>
              <a:t>2021/11/8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84664759"/>
      </p:ext>
    </p:extLst>
  </p:cSld>
  <p:clrMapOvr>
    <a:masterClrMapping/>
  </p:clrMapOvr>
  <p:transition spd="slow">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C9424C-07BD-4F37-B39C-5C82F0CE6787}"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915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C9424C-07BD-4F37-B39C-5C82F0CE6787}"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723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C9424C-07BD-4F37-B39C-5C82F0CE6787}"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806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C9424C-07BD-4F37-B39C-5C82F0CE6787}" type="datetimeFigureOut">
              <a:rPr lang="en-US" smtClean="0">
                <a:solidFill>
                  <a:prstClr val="black">
                    <a:tint val="75000"/>
                  </a:prstClr>
                </a:solidFill>
              </a:rPr>
              <a:pPr/>
              <a:t>11/8/2021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108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C9424C-07BD-4F37-B39C-5C82F0CE6787}" type="datetimeFigureOut">
              <a:rPr lang="en-US" smtClean="0">
                <a:solidFill>
                  <a:prstClr val="black">
                    <a:tint val="75000"/>
                  </a:prstClr>
                </a:solidFill>
              </a:rPr>
              <a:pPr/>
              <a:t>11/8/2021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43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143082-495A-4423-B039-B1D991BA0F8C}"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1128021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C9424C-07BD-4F37-B39C-5C82F0CE6787}" type="datetimeFigureOut">
              <a:rPr lang="en-US" smtClean="0">
                <a:solidFill>
                  <a:prstClr val="black">
                    <a:tint val="75000"/>
                  </a:prstClr>
                </a:solidFill>
              </a:rPr>
              <a:pPr/>
              <a:t>11/8/2021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390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9424C-07BD-4F37-B39C-5C82F0CE6787}" type="datetimeFigureOut">
              <a:rPr lang="en-US" smtClean="0">
                <a:solidFill>
                  <a:prstClr val="black">
                    <a:tint val="75000"/>
                  </a:prstClr>
                </a:solidFill>
              </a:rPr>
              <a:pPr/>
              <a:t>11/8/2021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960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C9424C-07BD-4F37-B39C-5C82F0CE6787}" type="datetimeFigureOut">
              <a:rPr lang="en-US" smtClean="0">
                <a:solidFill>
                  <a:prstClr val="black">
                    <a:tint val="75000"/>
                  </a:prstClr>
                </a:solidFill>
              </a:rPr>
              <a:pPr/>
              <a:t>11/8/2021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113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C9424C-07BD-4F37-B39C-5C82F0CE6787}" type="datetimeFigureOut">
              <a:rPr lang="en-US" smtClean="0">
                <a:solidFill>
                  <a:prstClr val="black">
                    <a:tint val="75000"/>
                  </a:prstClr>
                </a:solidFill>
              </a:rPr>
              <a:pPr/>
              <a:t>11/8/2021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3569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C9424C-07BD-4F37-B39C-5C82F0CE6787}"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2949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C9424C-07BD-4F37-B39C-5C82F0CE6787}"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488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defRPr/>
            </a:pPr>
            <a:fld id="{2449DFC4-FDED-4B41-982D-8052FC63661B}" type="datetimeFigureOut">
              <a:rPr lang="zh-CN" altLang="en-US" smtClean="0">
                <a:solidFill>
                  <a:prstClr val="black">
                    <a:tint val="75000"/>
                  </a:prstClr>
                </a:solidFill>
                <a:ea typeface="等线" panose="020B0604020202020204" charset="-122"/>
              </a:rPr>
              <a:pPr>
                <a:defRPr/>
              </a:pPr>
              <a:t>2021/11/8</a:t>
            </a:fld>
            <a:endParaRPr lang="zh-CN" altLang="en-US">
              <a:solidFill>
                <a:prstClr val="black">
                  <a:tint val="75000"/>
                </a:prstClr>
              </a:solidFill>
              <a:ea typeface="等线" panose="020B0604020202020204" charset="-122"/>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a typeface="等线" panose="020B0604020202020204" charset="-122"/>
            </a:endParaRPr>
          </a:p>
        </p:txBody>
      </p:sp>
      <p:sp>
        <p:nvSpPr>
          <p:cNvPr id="5" name="灯片编号占位符 4"/>
          <p:cNvSpPr>
            <a:spLocks noGrp="1"/>
          </p:cNvSpPr>
          <p:nvPr>
            <p:ph type="sldNum" sz="quarter" idx="12"/>
          </p:nvPr>
        </p:nvSpPr>
        <p:spPr/>
        <p:txBody>
          <a:bodyPr/>
          <a:lstStyle/>
          <a:p>
            <a:pPr>
              <a:defRPr/>
            </a:pPr>
            <a:fld id="{C65FFF5A-79EA-4B61-A2E3-443713E82035}" type="slidenum">
              <a:rPr lang="zh-CN" altLang="en-US" smtClean="0">
                <a:solidFill>
                  <a:prstClr val="black">
                    <a:tint val="75000"/>
                  </a:prstClr>
                </a:solidFill>
                <a:ea typeface="等线" panose="020B0604020202020204" charset="-122"/>
              </a:rPr>
              <a:pPr>
                <a:defRPr/>
              </a:pPr>
              <a:t>‹#›</a:t>
            </a:fld>
            <a:endParaRPr lang="zh-CN" altLang="en-US">
              <a:solidFill>
                <a:prstClr val="black">
                  <a:tint val="75000"/>
                </a:prstClr>
              </a:solidFill>
              <a:ea typeface="等线" panose="020B0604020202020204" charset="-122"/>
            </a:endParaRPr>
          </a:p>
        </p:txBody>
      </p:sp>
    </p:spTree>
    <p:extLst>
      <p:ext uri="{BB962C8B-B14F-4D97-AF65-F5344CB8AC3E}">
        <p14:creationId xmlns:p14="http://schemas.microsoft.com/office/powerpoint/2010/main" val="2947303986"/>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pPr algn="r" defTabSz="457200">
              <a:defRPr/>
            </a:pPr>
            <a:fld id="{846CE7D5-CF57-46EF-B807-FDD0502418D4}" type="datetimeFigureOut">
              <a:rPr lang="en-US" sz="1000" smtClean="0">
                <a:solidFill>
                  <a:prstClr val="black"/>
                </a:solidFill>
                <a:latin typeface="Trebuchet MS"/>
              </a:rPr>
              <a:pPr algn="r" defTabSz="457200">
                <a:defRPr/>
              </a:pPr>
              <a:t>11/8/2021</a:t>
            </a:fld>
            <a:endParaRPr lang="en-US" sz="1000">
              <a:solidFill>
                <a:prstClr val="black"/>
              </a:solidFill>
              <a:latin typeface="Trebuchet MS"/>
            </a:endParaRPr>
          </a:p>
        </p:txBody>
      </p:sp>
      <p:sp>
        <p:nvSpPr>
          <p:cNvPr id="4" name="Footer Placeholder 3"/>
          <p:cNvSpPr>
            <a:spLocks noGrp="1"/>
          </p:cNvSpPr>
          <p:nvPr>
            <p:ph type="ftr" sz="quarter" idx="11"/>
          </p:nvPr>
        </p:nvSpPr>
        <p:spPr/>
        <p:txBody>
          <a:bodyPr/>
          <a:lstStyle/>
          <a:p>
            <a:pPr algn="l" defTabSz="457200">
              <a:defRPr/>
            </a:pPr>
            <a:endParaRPr lang="en-US" sz="1000">
              <a:solidFill>
                <a:prstClr val="black"/>
              </a:solidFill>
              <a:latin typeface="Trebuchet MS"/>
            </a:endParaRPr>
          </a:p>
        </p:txBody>
      </p:sp>
      <p:sp>
        <p:nvSpPr>
          <p:cNvPr id="5" name="Slide Number Placeholder 4"/>
          <p:cNvSpPr>
            <a:spLocks noGrp="1"/>
          </p:cNvSpPr>
          <p:nvPr>
            <p:ph type="sldNum" sz="quarter" idx="12"/>
          </p:nvPr>
        </p:nvSpPr>
        <p:spPr/>
        <p:txBody>
          <a:bodyPr/>
          <a:lstStyle/>
          <a:p>
            <a:pPr defTabSz="457200">
              <a:defRPr/>
            </a:pPr>
            <a:fld id="{330EA680-D336-4FF7-8B7A-9848BB0A1C32}" type="slidenum">
              <a:rPr lang="en-US" sz="1000" smtClean="0">
                <a:solidFill>
                  <a:prstClr val="black"/>
                </a:solidFill>
                <a:latin typeface="Trebuchet MS"/>
              </a:rPr>
              <a:pPr defTabSz="457200">
                <a:defRPr/>
              </a:pPr>
              <a:t>‹#›</a:t>
            </a:fld>
            <a:endParaRPr lang="en-US" sz="1000">
              <a:solidFill>
                <a:prstClr val="black"/>
              </a:solidFill>
              <a:latin typeface="Trebuchet MS"/>
            </a:endParaRPr>
          </a:p>
        </p:txBody>
      </p:sp>
      <p:sp>
        <p:nvSpPr>
          <p:cNvPr id="7" name="Text Placeholder 6"/>
          <p:cNvSpPr>
            <a:spLocks noGrp="1"/>
          </p:cNvSpPr>
          <p:nvPr>
            <p:ph type="body" sz="quarter" idx="13"/>
          </p:nvPr>
        </p:nvSpPr>
        <p:spPr>
          <a:xfrm>
            <a:off x="838200" y="1828800"/>
            <a:ext cx="105156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7992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889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9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143082-495A-4423-B039-B1D991BA0F8C}"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359893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634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4679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1126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516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381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766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1714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2319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0370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pPr/>
              <a:t>2021/11/8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4793447"/>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143082-495A-4423-B039-B1D991BA0F8C}" type="datetimeFigureOut">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134104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143082-495A-4423-B039-B1D991BA0F8C}" type="datetimeFigureOut">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4047867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43082-495A-4423-B039-B1D991BA0F8C}" type="datetimeFigureOut">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4059621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143082-495A-4423-B039-B1D991BA0F8C}"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1978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143082-495A-4423-B039-B1D991BA0F8C}"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065A0-CE78-45CE-99F3-953A8D16F596}" type="slidenum">
              <a:rPr lang="en-US" smtClean="0"/>
              <a:t>‹#›</a:t>
            </a:fld>
            <a:endParaRPr lang="en-US"/>
          </a:p>
        </p:txBody>
      </p:sp>
    </p:spTree>
    <p:extLst>
      <p:ext uri="{BB962C8B-B14F-4D97-AF65-F5344CB8AC3E}">
        <p14:creationId xmlns:p14="http://schemas.microsoft.com/office/powerpoint/2010/main" val="267106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43082-495A-4423-B039-B1D991BA0F8C}" type="datetimeFigureOut">
              <a:rPr lang="en-US" smtClean="0"/>
              <a:t>11/8/2021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065A0-CE78-45CE-99F3-953A8D16F596}" type="slidenum">
              <a:rPr lang="en-US" smtClean="0"/>
              <a:t>‹#›</a:t>
            </a:fld>
            <a:endParaRPr lang="en-US"/>
          </a:p>
        </p:txBody>
      </p:sp>
    </p:spTree>
    <p:extLst>
      <p:ext uri="{BB962C8B-B14F-4D97-AF65-F5344CB8AC3E}">
        <p14:creationId xmlns:p14="http://schemas.microsoft.com/office/powerpoint/2010/main" val="2779905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7443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9424C-07BD-4F37-B39C-5C82F0CE6787}"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4BFB3-03B4-4D94-8C6F-CCB60B9F0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794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43082-495A-4423-B039-B1D991BA0F8C}"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065A0-CE78-45CE-99F3-953A8D16F5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56681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3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12192001" cy="6858000"/>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315" y="4120301"/>
            <a:ext cx="5120216" cy="2795801"/>
          </a:xfrm>
          <a:prstGeom prst="rect">
            <a:avLst/>
          </a:prstGeom>
        </p:spPr>
      </p:pic>
      <p:sp>
        <p:nvSpPr>
          <p:cNvPr id="2" name="Rectangle 1"/>
          <p:cNvSpPr/>
          <p:nvPr/>
        </p:nvSpPr>
        <p:spPr>
          <a:xfrm>
            <a:off x="1240066" y="722741"/>
            <a:ext cx="10296152" cy="2626425"/>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a:ln w="11430"/>
                <a:solidFill>
                  <a:srgbClr val="FF0000"/>
                </a:solidFill>
                <a:effectLst>
                  <a:outerShdw blurRad="50800" dist="39000" dir="5460000" algn="tl">
                    <a:srgbClr val="000000">
                      <a:alpha val="38000"/>
                    </a:srgbClr>
                  </a:outerShdw>
                </a:effectLst>
              </a:rPr>
              <a:t>CHÀO MỪNG CÁC EM ĐẾN VỚI </a:t>
            </a:r>
          </a:p>
          <a:p>
            <a:pPr algn="ctr"/>
            <a:r>
              <a:rPr lang="en-US" sz="6000" b="1">
                <a:ln w="11430"/>
                <a:solidFill>
                  <a:srgbClr val="FF0000"/>
                </a:solidFill>
                <a:effectLst>
                  <a:outerShdw blurRad="50800" dist="39000" dir="5460000" algn="tl">
                    <a:srgbClr val="000000">
                      <a:alpha val="38000"/>
                    </a:srgbClr>
                  </a:outerShdw>
                </a:effectLst>
              </a:rPr>
              <a:t>MÔN TIN HỌC LỚP 3</a:t>
            </a:r>
          </a:p>
          <a:p>
            <a:pPr algn="ctr"/>
            <a:endParaRPr lang="en-US" sz="4267"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4661298" y="2637543"/>
            <a:ext cx="3020250" cy="1107996"/>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defRPr/>
            </a:pPr>
            <a:r>
              <a:rPr lang="en-US" sz="6400" b="1" kern="0" spc="67">
                <a:ln w="11430"/>
                <a:gradFill>
                  <a:gsLst>
                    <a:gs pos="25000">
                      <a:srgbClr val="3333CC">
                        <a:satMod val="155000"/>
                      </a:srgbClr>
                    </a:gs>
                    <a:gs pos="100000">
                      <a:srgbClr val="3333CC">
                        <a:shade val="45000"/>
                        <a:satMod val="165000"/>
                      </a:srgbClr>
                    </a:gs>
                  </a:gsLst>
                  <a:lin ang="5400000"/>
                </a:gradFill>
                <a:effectLst>
                  <a:outerShdw blurRad="76200" dist="50800" dir="5400000" algn="tl" rotWithShape="0">
                    <a:srgbClr val="000000">
                      <a:alpha val="65000"/>
                    </a:srgbClr>
                  </a:outerShdw>
                </a:effectLst>
              </a:rPr>
              <a:t>Tuần 10</a:t>
            </a:r>
          </a:p>
        </p:txBody>
      </p:sp>
    </p:spTree>
    <p:extLst>
      <p:ext uri="{BB962C8B-B14F-4D97-AF65-F5344CB8AC3E}">
        <p14:creationId xmlns:p14="http://schemas.microsoft.com/office/powerpoint/2010/main" val="3110906837"/>
      </p:ext>
    </p:extLst>
  </p:cSld>
  <p:clrMapOvr>
    <a:masterClrMapping/>
  </p:clrMapOvr>
  <p:transition spd="slow">
    <p:randomBar dir="vert"/>
  </p:transition>
  <p:extLst>
    <p:ext uri="{E180D4A7-C9FB-4DFB-919C-405C955672EB}">
      <p14:showEvtLst xmlns:p14="http://schemas.microsoft.com/office/powerpoint/2010/main">
        <p14:playEvt time="1"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66057" y="1571866"/>
            <a:ext cx="11625943" cy="1143000"/>
          </a:xfrm>
        </p:spPr>
        <p:txBody>
          <a:bodyPr>
            <a:normAutofit/>
          </a:bodyPr>
          <a:lstStyle/>
          <a:p>
            <a:pPr algn="l">
              <a:lnSpc>
                <a:spcPct val="100000"/>
              </a:lnSpc>
            </a:pPr>
            <a:r>
              <a:rPr lang="en-US" altLang="en-US" sz="3100" b="1">
                <a:latin typeface="Times New Roman" panose="02020603050405020304" pitchFamily="18" charset="0"/>
                <a:cs typeface="Times New Roman" panose="02020603050405020304" pitchFamily="18" charset="0"/>
              </a:rPr>
              <a:t>Bài 2 – SGK 45</a:t>
            </a:r>
            <a:r>
              <a:rPr lang="en-US" altLang="en-US" sz="3100">
                <a:latin typeface="Times New Roman" panose="02020603050405020304" pitchFamily="18" charset="0"/>
                <a:cs typeface="Times New Roman" panose="02020603050405020304" pitchFamily="18" charset="0"/>
              </a:rPr>
              <a:t>: Em mở bài vẽ </a:t>
            </a:r>
            <a:r>
              <a:rPr lang="en-US" altLang="en-US" sz="3100" b="1">
                <a:solidFill>
                  <a:srgbClr val="FF0000"/>
                </a:solidFill>
                <a:latin typeface="Times New Roman" panose="02020603050405020304" pitchFamily="18" charset="0"/>
                <a:cs typeface="Times New Roman" panose="02020603050405020304" pitchFamily="18" charset="0"/>
              </a:rPr>
              <a:t>ngoi nha </a:t>
            </a:r>
            <a:r>
              <a:rPr lang="en-US" altLang="en-US" sz="3100">
                <a:latin typeface="Times New Roman" panose="02020603050405020304" pitchFamily="18" charset="0"/>
                <a:cs typeface="Times New Roman" panose="02020603050405020304" pitchFamily="18" charset="0"/>
              </a:rPr>
              <a:t>ở bài tập 1, vẽ thêm các chi tiết như hình dưới rồi lưu tiếp bài vẽ.</a:t>
            </a:r>
          </a:p>
        </p:txBody>
      </p:sp>
      <p:sp>
        <p:nvSpPr>
          <p:cNvPr id="22" name="TextBox 7"/>
          <p:cNvSpPr txBox="1">
            <a:spLocks noChangeArrowheads="1"/>
          </p:cNvSpPr>
          <p:nvPr/>
        </p:nvSpPr>
        <p:spPr bwMode="auto">
          <a:xfrm>
            <a:off x="438258" y="1099632"/>
            <a:ext cx="2645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a:solidFill>
                  <a:srgbClr val="0000CC"/>
                </a:solidFill>
                <a:latin typeface="Times New Roman" panose="02020603050405020304" pitchFamily="18" charset="0"/>
                <a:cs typeface="Times New Roman" panose="02020603050405020304" pitchFamily="18" charset="0"/>
              </a:rPr>
              <a:t>3. Thực hành:</a:t>
            </a:r>
          </a:p>
        </p:txBody>
      </p:sp>
      <p:sp>
        <p:nvSpPr>
          <p:cNvPr id="23" name="Rectangle 22"/>
          <p:cNvSpPr/>
          <p:nvPr/>
        </p:nvSpPr>
        <p:spPr>
          <a:xfrm>
            <a:off x="3660900" y="157783"/>
            <a:ext cx="508184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A. VẼ ĐƯỜNG THẲNG</a:t>
            </a: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3"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5168" y="2504049"/>
            <a:ext cx="3933303" cy="40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4026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19076" y="1356856"/>
            <a:ext cx="11625943" cy="1143000"/>
          </a:xfrm>
        </p:spPr>
        <p:txBody>
          <a:bodyPr>
            <a:normAutofit/>
          </a:bodyPr>
          <a:lstStyle/>
          <a:p>
            <a:pPr algn="l">
              <a:lnSpc>
                <a:spcPct val="100000"/>
              </a:lnSpc>
            </a:pPr>
            <a:r>
              <a:rPr lang="en-US" altLang="en-US" sz="3100" b="1">
                <a:latin typeface="Times New Roman" panose="02020603050405020304" pitchFamily="18" charset="0"/>
                <a:cs typeface="Times New Roman" panose="02020603050405020304" pitchFamily="18" charset="0"/>
              </a:rPr>
              <a:t>Bài 3</a:t>
            </a:r>
            <a:r>
              <a:rPr lang="en-US" altLang="en-US" sz="3100">
                <a:latin typeface="Times New Roman" panose="02020603050405020304" pitchFamily="18" charset="0"/>
                <a:cs typeface="Times New Roman" panose="02020603050405020304" pitchFamily="18" charset="0"/>
              </a:rPr>
              <a:t>: Em mở trang vẽ mới và vẽ các hình theo mẫu dưới đây.</a:t>
            </a:r>
          </a:p>
        </p:txBody>
      </p:sp>
      <p:sp>
        <p:nvSpPr>
          <p:cNvPr id="22" name="TextBox 7"/>
          <p:cNvSpPr txBox="1">
            <a:spLocks noChangeArrowheads="1"/>
          </p:cNvSpPr>
          <p:nvPr/>
        </p:nvSpPr>
        <p:spPr bwMode="auto">
          <a:xfrm>
            <a:off x="438259" y="1099633"/>
            <a:ext cx="2645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a:solidFill>
                  <a:srgbClr val="0000CC"/>
                </a:solidFill>
                <a:latin typeface="Times New Roman" panose="02020603050405020304" pitchFamily="18" charset="0"/>
                <a:cs typeface="Times New Roman" panose="02020603050405020304" pitchFamily="18" charset="0"/>
              </a:rPr>
              <a:t>3. Thực hành:</a:t>
            </a:r>
          </a:p>
        </p:txBody>
      </p:sp>
      <p:sp>
        <p:nvSpPr>
          <p:cNvPr id="23" name="Rectangle 22"/>
          <p:cNvSpPr/>
          <p:nvPr/>
        </p:nvSpPr>
        <p:spPr>
          <a:xfrm>
            <a:off x="3660900" y="157783"/>
            <a:ext cx="508184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A. VẼ ĐƯỜNG THẲNG</a:t>
            </a: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874713839"/>
              </p:ext>
            </p:extLst>
          </p:nvPr>
        </p:nvGraphicFramePr>
        <p:xfrm>
          <a:off x="2065482" y="2338804"/>
          <a:ext cx="3190835" cy="3644643"/>
        </p:xfrm>
        <a:graphic>
          <a:graphicData uri="http://schemas.openxmlformats.org/presentationml/2006/ole">
            <mc:AlternateContent xmlns:mc="http://schemas.openxmlformats.org/markup-compatibility/2006">
              <mc:Choice xmlns:v="urn:schemas-microsoft-com:vml" Requires="v">
                <p:oleObj spid="_x0000_s7186" name="Bitmap Image" r:id="rId3" imgW="2847619" imgH="3266667" progId="Paint.Picture">
                  <p:embed/>
                </p:oleObj>
              </mc:Choice>
              <mc:Fallback>
                <p:oleObj name="Bitmap Image" r:id="rId3" imgW="2847619" imgH="326666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5482" y="2338804"/>
                        <a:ext cx="3190835" cy="3644643"/>
                      </a:xfrm>
                      <a:prstGeom prst="rect">
                        <a:avLst/>
                      </a:prstGeom>
                      <a:noFill/>
                    </p:spPr>
                  </p:pic>
                </p:oleObj>
              </mc:Fallback>
            </mc:AlternateContent>
          </a:graphicData>
        </a:graphic>
      </p:graphicFrame>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6473311" y="2235760"/>
            <a:ext cx="4077458" cy="3757076"/>
          </a:xfrm>
          <a:prstGeom prst="rect">
            <a:avLst/>
          </a:prstGeom>
          <a:noFill/>
          <a:ln>
            <a:noFill/>
          </a:ln>
        </p:spPr>
      </p:pic>
    </p:spTree>
    <p:extLst>
      <p:ext uri="{BB962C8B-B14F-4D97-AF65-F5344CB8AC3E}">
        <p14:creationId xmlns:p14="http://schemas.microsoft.com/office/powerpoint/2010/main" val="3628177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8A2E27-12A6-4C30-A9A0-CB901BB8D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8" y="8550"/>
            <a:ext cx="12192000" cy="6858000"/>
          </a:xfrm>
          <a:prstGeom prst="rect">
            <a:avLst/>
          </a:prstGeom>
        </p:spPr>
      </p:pic>
      <p:sp>
        <p:nvSpPr>
          <p:cNvPr id="2" name="Title 1"/>
          <p:cNvSpPr>
            <a:spLocks noGrp="1"/>
          </p:cNvSpPr>
          <p:nvPr>
            <p:ph type="title"/>
          </p:nvPr>
        </p:nvSpPr>
        <p:spPr>
          <a:xfrm>
            <a:off x="3294634" y="461499"/>
            <a:ext cx="5660788" cy="999065"/>
          </a:xfrm>
          <a:solidFill>
            <a:srgbClr val="FFFF99"/>
          </a:solid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a:noAutofit/>
          </a:bodyPr>
          <a:lstStyle/>
          <a:p>
            <a:pPr algn="ctr"/>
            <a:r>
              <a:rPr lang="en-US" sz="40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EM CẦN GHI NHỚ</a:t>
            </a:r>
            <a:endParaRPr lang="en-US" sz="4000" dirty="0">
              <a:solidFill>
                <a:srgbClr val="C00000"/>
              </a:solidFill>
            </a:endParaRPr>
          </a:p>
        </p:txBody>
      </p:sp>
      <p:sp>
        <p:nvSpPr>
          <p:cNvPr id="3" name="Content Placeholder 2"/>
          <p:cNvSpPr>
            <a:spLocks noGrp="1"/>
          </p:cNvSpPr>
          <p:nvPr>
            <p:ph idx="1"/>
          </p:nvPr>
        </p:nvSpPr>
        <p:spPr>
          <a:xfrm>
            <a:off x="902121" y="2405575"/>
            <a:ext cx="11125755" cy="2390630"/>
          </a:xfrm>
        </p:spPr>
        <p:txBody>
          <a:bodyPr>
            <a:noAutofit/>
          </a:bodyPr>
          <a:lstStyle/>
          <a:p>
            <a:pPr>
              <a:lnSpc>
                <a:spcPct val="200000"/>
              </a:lnSpc>
              <a:buFontTx/>
              <a:buChar char="-"/>
            </a:pPr>
            <a:r>
              <a:rPr lang="en-US" sz="3200">
                <a:solidFill>
                  <a:srgbClr val="0000CC"/>
                </a:solidFill>
                <a:latin typeface="Times New Roman" panose="02020603050405020304" pitchFamily="18" charset="0"/>
                <a:cs typeface="Times New Roman" panose="02020603050405020304" pitchFamily="18" charset="0"/>
              </a:rPr>
              <a:t>Sử dụng công cụ          để vẽ đường thẳng.</a:t>
            </a:r>
          </a:p>
          <a:p>
            <a:pPr>
              <a:lnSpc>
                <a:spcPct val="100000"/>
              </a:lnSpc>
              <a:buFontTx/>
              <a:buChar char="-"/>
            </a:pPr>
            <a:r>
              <a:rPr lang="en-US" sz="3200">
                <a:solidFill>
                  <a:srgbClr val="0000CC"/>
                </a:solidFill>
                <a:latin typeface="Times New Roman" panose="02020603050405020304" pitchFamily="18" charset="0"/>
                <a:cs typeface="Times New Roman" panose="02020603050405020304" pitchFamily="18" charset="0"/>
              </a:rPr>
              <a:t>Nhấn giữ phím </a:t>
            </a:r>
            <a:r>
              <a:rPr lang="en-US" sz="3200" b="1">
                <a:solidFill>
                  <a:srgbClr val="FF0000"/>
                </a:solidFill>
                <a:latin typeface="Times New Roman" pitchFamily="18" charset="0"/>
                <a:cs typeface="Times New Roman" pitchFamily="18" charset="0"/>
              </a:rPr>
              <a:t>SHIFT</a:t>
            </a:r>
            <a:r>
              <a:rPr lang="en-US" sz="3200">
                <a:solidFill>
                  <a:srgbClr val="0000CC"/>
                </a:solidFill>
                <a:latin typeface="Times New Roman" pitchFamily="18" charset="0"/>
                <a:cs typeface="Times New Roman" pitchFamily="18" charset="0"/>
              </a:rPr>
              <a:t> trong khi kéo thả chuột để vẽ các đường thẳng nằm ngang và thẳng đứng.</a:t>
            </a:r>
            <a:endParaRPr lang="en-US" sz="3200" dirty="0">
              <a:solidFill>
                <a:srgbClr val="0000CC"/>
              </a:solidFill>
              <a:latin typeface="Times New Roman" pitchFamily="18" charset="0"/>
              <a:cs typeface="Times New Roman" pitchFamily="18" charset="0"/>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566" y="2661828"/>
            <a:ext cx="759069" cy="5687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56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819667"/>
            <a:ext cx="12013934" cy="2154436"/>
          </a:xfrm>
          <a:prstGeom prst="rect">
            <a:avLst/>
          </a:prstGeom>
          <a:noFill/>
        </p:spPr>
        <p:txBody>
          <a:bodyPr wrap="square" lIns="121920" tIns="60960" rIns="121920" bIns="60960">
            <a:spAutoFit/>
          </a:bodyPr>
          <a:lstStyle/>
          <a:p>
            <a:pPr algn="ctr"/>
            <a:r>
              <a:rPr lang="en-US" sz="4400" b="1">
                <a:ln w="1905"/>
                <a:solidFill>
                  <a:srgbClr val="0000CC"/>
                </a:solidFill>
                <a:effectLst>
                  <a:innerShdw blurRad="69850" dist="43180" dir="5400000">
                    <a:srgbClr val="000000">
                      <a:alpha val="65000"/>
                    </a:srgbClr>
                  </a:innerShdw>
                </a:effectLst>
              </a:rPr>
              <a:t>CHỦ ĐỀ 2: EM TẬP VẼ</a:t>
            </a:r>
            <a:endParaRPr lang="en-US" sz="4400" b="1" i="1">
              <a:ln w="1905"/>
              <a:solidFill>
                <a:srgbClr val="0000CC"/>
              </a:solidFill>
              <a:effectLst>
                <a:innerShdw blurRad="69850" dist="43180" dir="5400000">
                  <a:srgbClr val="000000">
                    <a:alpha val="65000"/>
                  </a:srgbClr>
                </a:innerShdw>
              </a:effectLst>
            </a:endParaRPr>
          </a:p>
          <a:p>
            <a:pPr algn="ctr"/>
            <a:r>
              <a:rPr lang="en-US" sz="4400" b="1">
                <a:ln w="1905"/>
                <a:solidFill>
                  <a:srgbClr val="FF0000"/>
                </a:solidFill>
                <a:effectLst>
                  <a:innerShdw blurRad="69850" dist="43180" dir="5400000">
                    <a:srgbClr val="000000">
                      <a:alpha val="65000"/>
                    </a:srgbClr>
                  </a:innerShdw>
                </a:effectLst>
              </a:rPr>
              <a:t>BÀI 3: VẼ ĐƯỜNG THẲNG, ĐƯỜNG CONG </a:t>
            </a:r>
            <a:r>
              <a:rPr lang="en-US" sz="4400" b="1" i="1">
                <a:ln w="1905"/>
                <a:solidFill>
                  <a:srgbClr val="FF0000"/>
                </a:solidFill>
                <a:effectLst>
                  <a:innerShdw blurRad="69850" dist="43180" dir="5400000">
                    <a:srgbClr val="000000">
                      <a:alpha val="65000"/>
                    </a:srgbClr>
                  </a:innerShdw>
                </a:effectLst>
              </a:rPr>
              <a:t>(Tiết 2) </a:t>
            </a:r>
          </a:p>
          <a:p>
            <a:pPr algn="ctr"/>
            <a:r>
              <a:rPr lang="en-US" sz="4400" b="1" i="1">
                <a:ln w="1905"/>
                <a:effectLst>
                  <a:innerShdw blurRad="69850" dist="43180" dir="5400000">
                    <a:srgbClr val="000000">
                      <a:alpha val="65000"/>
                    </a:srgbClr>
                  </a:innerShdw>
                </a:effectLst>
              </a:rPr>
              <a:t>(SGK Trang 45)</a:t>
            </a:r>
          </a:p>
        </p:txBody>
      </p:sp>
      <p:pic>
        <p:nvPicPr>
          <p:cNvPr id="3" name="图片 10244" descr="23"/>
          <p:cNvPicPr>
            <a:picLocks noChangeAspect="1"/>
          </p:cNvPicPr>
          <p:nvPr/>
        </p:nvPicPr>
        <p:blipFill>
          <a:blip r:embed="rId2"/>
          <a:stretch>
            <a:fillRect/>
          </a:stretch>
        </p:blipFill>
        <p:spPr>
          <a:xfrm>
            <a:off x="9089409" y="3768539"/>
            <a:ext cx="3242026" cy="3018142"/>
          </a:xfrm>
          <a:prstGeom prst="rect">
            <a:avLst/>
          </a:prstGeom>
          <a:noFill/>
          <a:ln w="9525">
            <a:noFill/>
          </a:ln>
        </p:spPr>
      </p:pic>
    </p:spTree>
    <p:extLst>
      <p:ext uri="{BB962C8B-B14F-4D97-AF65-F5344CB8AC3E}">
        <p14:creationId xmlns:p14="http://schemas.microsoft.com/office/powerpoint/2010/main" val="2274326110"/>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3"/>
          <p:cNvSpPr/>
          <p:nvPr/>
        </p:nvSpPr>
        <p:spPr>
          <a:xfrm>
            <a:off x="822995" y="1691487"/>
            <a:ext cx="5571067" cy="79586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9" name="组合 6"/>
          <p:cNvGrpSpPr/>
          <p:nvPr/>
        </p:nvGrpSpPr>
        <p:grpSpPr>
          <a:xfrm>
            <a:off x="883715" y="1749022"/>
            <a:ext cx="707565" cy="707566"/>
            <a:chOff x="1330341" y="1191167"/>
            <a:chExt cx="530674" cy="530674"/>
          </a:xfrm>
        </p:grpSpPr>
        <p:sp>
          <p:nvSpPr>
            <p:cNvPr id="10" name="椭圆 4"/>
            <p:cNvSpPr/>
            <p:nvPr/>
          </p:nvSpPr>
          <p:spPr>
            <a:xfrm>
              <a:off x="1330341" y="1191167"/>
              <a:ext cx="530674" cy="53067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sz="1867">
                <a:solidFill>
                  <a:prstClr val="white"/>
                </a:solidFill>
                <a:latin typeface="等线"/>
                <a:ea typeface="微软雅黑"/>
              </a:endParaRPr>
            </a:p>
          </p:txBody>
        </p:sp>
        <p:sp>
          <p:nvSpPr>
            <p:cNvPr id="11" name="文本框 5"/>
            <p:cNvSpPr txBox="1"/>
            <p:nvPr/>
          </p:nvSpPr>
          <p:spPr>
            <a:xfrm>
              <a:off x="1406541" y="1210867"/>
              <a:ext cx="138548" cy="438581"/>
            </a:xfrm>
            <a:prstGeom prst="rect">
              <a:avLst/>
            </a:prstGeom>
            <a:noFill/>
          </p:spPr>
          <p:txBody>
            <a:bodyPr wrap="none" rtlCol="0">
              <a:spAutoFit/>
            </a:bodyPr>
            <a:lstStyle/>
            <a:p>
              <a:pPr defTabSz="914377">
                <a:defRPr/>
              </a:pPr>
              <a:endParaRPr lang="zh-CN" altLang="en-US" sz="3200" b="1">
                <a:solidFill>
                  <a:prstClr val="white"/>
                </a:solidFill>
                <a:latin typeface="等线"/>
                <a:ea typeface="微软雅黑"/>
              </a:endParaRPr>
            </a:p>
          </p:txBody>
        </p:sp>
      </p:grpSp>
      <p:sp>
        <p:nvSpPr>
          <p:cNvPr id="21" name="文本框 10"/>
          <p:cNvSpPr txBox="1"/>
          <p:nvPr/>
        </p:nvSpPr>
        <p:spPr>
          <a:xfrm>
            <a:off x="1741978" y="1760541"/>
            <a:ext cx="3552576" cy="584775"/>
          </a:xfrm>
          <a:prstGeom prst="rect">
            <a:avLst/>
          </a:prstGeom>
          <a:noFill/>
        </p:spPr>
        <p:txBody>
          <a:bodyPr wrap="none" rtlCol="0">
            <a:spAutoFit/>
          </a:bodyPr>
          <a:lstStyle/>
          <a:p>
            <a:pPr defTabSz="914377">
              <a:defRPr/>
            </a:pPr>
            <a:r>
              <a:rPr lang="en-US" altLang="zh-CN" sz="3200" b="1">
                <a:solidFill>
                  <a:prstClr val="black"/>
                </a:solidFill>
                <a:latin typeface="Tahoma" pitchFamily="34" charset="0"/>
                <a:ea typeface="Tahoma" pitchFamily="34" charset="0"/>
                <a:cs typeface="Tahoma" pitchFamily="34" charset="0"/>
              </a:rPr>
              <a:t>Mục tiêu bài học</a:t>
            </a:r>
            <a:endParaRPr lang="zh-CN" altLang="en-US" sz="3200" b="1">
              <a:solidFill>
                <a:prstClr val="black"/>
              </a:solidFill>
              <a:latin typeface="Tahoma" pitchFamily="34" charset="0"/>
              <a:ea typeface="微软雅黑"/>
              <a:cs typeface="Tahoma" pitchFamily="34" charset="0"/>
            </a:endParaRPr>
          </a:p>
        </p:txBody>
      </p:sp>
      <p:grpSp>
        <p:nvGrpSpPr>
          <p:cNvPr id="2" name="Group 1"/>
          <p:cNvGrpSpPr/>
          <p:nvPr/>
        </p:nvGrpSpPr>
        <p:grpSpPr>
          <a:xfrm>
            <a:off x="1170045" y="2872242"/>
            <a:ext cx="10686033" cy="795867"/>
            <a:chOff x="1080665" y="3087336"/>
            <a:chExt cx="10686033" cy="795867"/>
          </a:xfrm>
        </p:grpSpPr>
        <p:sp>
          <p:nvSpPr>
            <p:cNvPr id="6" name="圆角矩形 29"/>
            <p:cNvSpPr/>
            <p:nvPr/>
          </p:nvSpPr>
          <p:spPr>
            <a:xfrm>
              <a:off x="1080665" y="3087336"/>
              <a:ext cx="10686033" cy="79586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12" name="组合 7"/>
            <p:cNvGrpSpPr/>
            <p:nvPr/>
          </p:nvGrpSpPr>
          <p:grpSpPr>
            <a:xfrm>
              <a:off x="1388196" y="3107858"/>
              <a:ext cx="707565" cy="707566"/>
              <a:chOff x="1330341" y="1880233"/>
              <a:chExt cx="530674" cy="530674"/>
            </a:xfrm>
          </p:grpSpPr>
          <p:sp>
            <p:nvSpPr>
              <p:cNvPr id="13" name="椭圆 33"/>
              <p:cNvSpPr/>
              <p:nvPr/>
            </p:nvSpPr>
            <p:spPr>
              <a:xfrm>
                <a:off x="1330341" y="1880233"/>
                <a:ext cx="530674" cy="5306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sp>
            <p:nvSpPr>
              <p:cNvPr id="14" name="文本框 37"/>
              <p:cNvSpPr txBox="1"/>
              <p:nvPr/>
            </p:nvSpPr>
            <p:spPr>
              <a:xfrm>
                <a:off x="1330341" y="1909161"/>
                <a:ext cx="479939" cy="438581"/>
              </a:xfrm>
              <a:prstGeom prst="rect">
                <a:avLst/>
              </a:prstGeom>
              <a:noFill/>
            </p:spPr>
            <p:txBody>
              <a:bodyPr wrap="none" rtlCol="0">
                <a:spAutoFit/>
              </a:bodyPr>
              <a:lstStyle/>
              <a:p>
                <a:pPr defTabSz="914377">
                  <a:defRPr/>
                </a:pPr>
                <a:r>
                  <a:rPr lang="en-US" altLang="zh-CN" sz="3200" b="1">
                    <a:solidFill>
                      <a:prstClr val="white"/>
                    </a:solidFill>
                    <a:latin typeface="等线"/>
                    <a:ea typeface="微软雅黑"/>
                  </a:rPr>
                  <a:t>01</a:t>
                </a:r>
                <a:endParaRPr lang="zh-CN" altLang="en-US" sz="3200" b="1">
                  <a:solidFill>
                    <a:prstClr val="white"/>
                  </a:solidFill>
                  <a:latin typeface="等线"/>
                  <a:ea typeface="微软雅黑"/>
                </a:endParaRPr>
              </a:p>
            </p:txBody>
          </p:sp>
        </p:grpSp>
        <p:sp>
          <p:nvSpPr>
            <p:cNvPr id="22" name="文本框 45"/>
            <p:cNvSpPr txBox="1"/>
            <p:nvPr/>
          </p:nvSpPr>
          <p:spPr>
            <a:xfrm>
              <a:off x="2159993" y="3211752"/>
              <a:ext cx="6532558" cy="502766"/>
            </a:xfrm>
            <a:prstGeom prst="rect">
              <a:avLst/>
            </a:prstGeom>
            <a:noFill/>
          </p:spPr>
          <p:txBody>
            <a:bodyPr wrap="none" rtlCol="0">
              <a:spAutoFit/>
            </a:bodyPr>
            <a:lstStyle/>
            <a:p>
              <a:pPr>
                <a:defRPr/>
              </a:pPr>
              <a:r>
                <a:rPr lang="en-US" altLang="zh-CN" sz="2667" b="1">
                  <a:solidFill>
                    <a:prstClr val="black"/>
                  </a:solidFill>
                  <a:latin typeface="Tahoma" pitchFamily="34" charset="0"/>
                  <a:cs typeface="Tahoma" pitchFamily="34" charset="0"/>
                </a:rPr>
                <a:t>Biết sử dụng công cụ vẽ đường cong.</a:t>
              </a:r>
              <a:endParaRPr lang="zh-CN" altLang="en-US" sz="2667" b="1" dirty="0">
                <a:solidFill>
                  <a:prstClr val="black"/>
                </a:solidFill>
                <a:latin typeface="Tahoma" pitchFamily="34" charset="0"/>
                <a:cs typeface="Tahoma" pitchFamily="34" charset="0"/>
              </a:endParaRPr>
            </a:p>
          </p:txBody>
        </p:sp>
      </p:grpSp>
      <p:grpSp>
        <p:nvGrpSpPr>
          <p:cNvPr id="3" name="Group 2"/>
          <p:cNvGrpSpPr/>
          <p:nvPr/>
        </p:nvGrpSpPr>
        <p:grpSpPr>
          <a:xfrm>
            <a:off x="1170046" y="4149976"/>
            <a:ext cx="10686032" cy="1162033"/>
            <a:chOff x="1080665" y="4029721"/>
            <a:chExt cx="10686032" cy="1456679"/>
          </a:xfrm>
        </p:grpSpPr>
        <p:sp>
          <p:nvSpPr>
            <p:cNvPr id="7" name="圆角矩形 30"/>
            <p:cNvSpPr/>
            <p:nvPr/>
          </p:nvSpPr>
          <p:spPr>
            <a:xfrm>
              <a:off x="1080665" y="4029721"/>
              <a:ext cx="10686032" cy="145667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15" name="组合 8"/>
            <p:cNvGrpSpPr/>
            <p:nvPr/>
          </p:nvGrpSpPr>
          <p:grpSpPr>
            <a:xfrm>
              <a:off x="1388196" y="4240154"/>
              <a:ext cx="707565" cy="897810"/>
              <a:chOff x="1330341" y="2577061"/>
              <a:chExt cx="530674" cy="673358"/>
            </a:xfrm>
          </p:grpSpPr>
          <p:sp>
            <p:nvSpPr>
              <p:cNvPr id="16" name="椭圆 34"/>
              <p:cNvSpPr/>
              <p:nvPr/>
            </p:nvSpPr>
            <p:spPr>
              <a:xfrm>
                <a:off x="1330341" y="2577061"/>
                <a:ext cx="530674" cy="67335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sp>
            <p:nvSpPr>
              <p:cNvPr id="17" name="文本框 38"/>
              <p:cNvSpPr txBox="1"/>
              <p:nvPr/>
            </p:nvSpPr>
            <p:spPr>
              <a:xfrm>
                <a:off x="1349016" y="2603224"/>
                <a:ext cx="479938" cy="549789"/>
              </a:xfrm>
              <a:prstGeom prst="rect">
                <a:avLst/>
              </a:prstGeom>
              <a:noFill/>
            </p:spPr>
            <p:txBody>
              <a:bodyPr wrap="square" rtlCol="0">
                <a:spAutoFit/>
              </a:bodyPr>
              <a:lstStyle/>
              <a:p>
                <a:pPr defTabSz="914377">
                  <a:defRPr/>
                </a:pPr>
                <a:r>
                  <a:rPr lang="en-US" altLang="zh-CN" sz="3200" b="1">
                    <a:solidFill>
                      <a:prstClr val="white"/>
                    </a:solidFill>
                    <a:latin typeface="等线"/>
                    <a:ea typeface="微软雅黑"/>
                  </a:rPr>
                  <a:t>02</a:t>
                </a:r>
                <a:endParaRPr lang="zh-CN" altLang="en-US" sz="3200" b="1">
                  <a:solidFill>
                    <a:prstClr val="white"/>
                  </a:solidFill>
                  <a:latin typeface="等线"/>
                  <a:ea typeface="微软雅黑"/>
                </a:endParaRPr>
              </a:p>
            </p:txBody>
          </p:sp>
        </p:grpSp>
        <p:sp>
          <p:nvSpPr>
            <p:cNvPr id="23" name="文本框 46"/>
            <p:cNvSpPr txBox="1"/>
            <p:nvPr/>
          </p:nvSpPr>
          <p:spPr>
            <a:xfrm>
              <a:off x="2159994" y="4154138"/>
              <a:ext cx="9354673" cy="1144750"/>
            </a:xfrm>
            <a:prstGeom prst="rect">
              <a:avLst/>
            </a:prstGeom>
            <a:noFill/>
          </p:spPr>
          <p:txBody>
            <a:bodyPr wrap="square" rtlCol="0">
              <a:spAutoFit/>
            </a:bodyPr>
            <a:lstStyle/>
            <a:p>
              <a:pPr>
                <a:defRPr/>
              </a:pPr>
              <a:r>
                <a:rPr lang="en-US" altLang="zh-CN" sz="2667" b="1">
                  <a:solidFill>
                    <a:prstClr val="black"/>
                  </a:solidFill>
                  <a:latin typeface="Tahoma" pitchFamily="34" charset="0"/>
                  <a:cs typeface="Tahoma" pitchFamily="34" charset="0"/>
                </a:rPr>
                <a:t>Vẽ được bức tranh đơn giản có đường thẳng và đường cong.</a:t>
              </a:r>
              <a:endParaRPr lang="zh-CN" altLang="en-US" sz="2667" b="1" dirty="0">
                <a:solidFill>
                  <a:prstClr val="black"/>
                </a:solidFill>
                <a:latin typeface="Tahoma" pitchFamily="34" charset="0"/>
                <a:cs typeface="Tahoma" pitchFamily="34" charset="0"/>
              </a:endParaRPr>
            </a:p>
          </p:txBody>
        </p:sp>
      </p:grpSp>
      <p:pic>
        <p:nvPicPr>
          <p:cNvPr id="25" name="图片 1"/>
          <p:cNvPicPr>
            <a:picLocks noChangeAspect="1"/>
          </p:cNvPicPr>
          <p:nvPr/>
        </p:nvPicPr>
        <p:blipFill>
          <a:blip r:embed="rId2"/>
          <a:stretch>
            <a:fillRect/>
          </a:stretch>
        </p:blipFill>
        <p:spPr>
          <a:xfrm>
            <a:off x="2025129" y="-126982"/>
            <a:ext cx="8342219" cy="1900445"/>
          </a:xfrm>
          <a:prstGeom prst="rect">
            <a:avLst/>
          </a:prstGeom>
        </p:spPr>
      </p:pic>
    </p:spTree>
    <p:extLst>
      <p:ext uri="{BB962C8B-B14F-4D97-AF65-F5344CB8AC3E}">
        <p14:creationId xmlns:p14="http://schemas.microsoft.com/office/powerpoint/2010/main" val="36588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2347" y="157783"/>
            <a:ext cx="481894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B. VẼ ĐƯỜNG CONG</a:t>
            </a:r>
          </a:p>
        </p:txBody>
      </p:sp>
      <p:sp>
        <p:nvSpPr>
          <p:cNvPr id="7" name="Rectangle 6"/>
          <p:cNvSpPr/>
          <p:nvPr/>
        </p:nvSpPr>
        <p:spPr>
          <a:xfrm>
            <a:off x="621555" y="1179195"/>
            <a:ext cx="6700943" cy="584775"/>
          </a:xfrm>
          <a:prstGeom prst="rect">
            <a:avLst/>
          </a:prstGeom>
        </p:spPr>
        <p:txBody>
          <a:bodyPr wrap="square">
            <a:spAutoFit/>
          </a:bodyPr>
          <a:lstStyle/>
          <a:p>
            <a:r>
              <a:rPr lang="en-US" sz="3200" b="1">
                <a:solidFill>
                  <a:srgbClr val="0000CC"/>
                </a:solidFill>
                <a:latin typeface="Times New Roman" panose="02020603050405020304" pitchFamily="18" charset="0"/>
                <a:cs typeface="Times New Roman" panose="02020603050405020304" pitchFamily="18" charset="0"/>
              </a:rPr>
              <a:t>1. Công cụ vẽ đường cong:</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15"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4028" y="1958977"/>
            <a:ext cx="8491538"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a:grpSpLocks/>
          </p:cNvGrpSpPr>
          <p:nvPr/>
        </p:nvGrpSpPr>
        <p:grpSpPr bwMode="auto">
          <a:xfrm>
            <a:off x="4589963" y="1975614"/>
            <a:ext cx="1174750" cy="1063625"/>
            <a:chOff x="2209800" y="506895"/>
            <a:chExt cx="1302026" cy="738810"/>
          </a:xfrm>
        </p:grpSpPr>
        <p:cxnSp>
          <p:nvCxnSpPr>
            <p:cNvPr id="17" name="Straight Connector 16"/>
            <p:cNvCxnSpPr/>
            <p:nvPr/>
          </p:nvCxnSpPr>
          <p:spPr>
            <a:xfrm>
              <a:off x="2209800" y="533360"/>
              <a:ext cx="12950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09800" y="1219240"/>
              <a:ext cx="12950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04826" y="506895"/>
              <a:ext cx="7000" cy="7388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09800" y="506895"/>
              <a:ext cx="7000" cy="7388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Rounded Rectangular Callout 20"/>
          <p:cNvSpPr/>
          <p:nvPr/>
        </p:nvSpPr>
        <p:spPr>
          <a:xfrm>
            <a:off x="985187" y="2486431"/>
            <a:ext cx="2379289" cy="1346198"/>
          </a:xfrm>
          <a:prstGeom prst="wedgeRoundRectCallout">
            <a:avLst>
              <a:gd name="adj1" fmla="val 100883"/>
              <a:gd name="adj2" fmla="val -4800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a:solidFill>
                  <a:srgbClr val="FF0000"/>
                </a:solidFill>
                <a:latin typeface="Arial" pitchFamily="34" charset="0"/>
                <a:cs typeface="Arial" pitchFamily="34" charset="0"/>
              </a:rPr>
              <a:t>Công cụ vẽ đường thẳng</a:t>
            </a:r>
          </a:p>
        </p:txBody>
      </p:sp>
    </p:spTree>
    <p:extLst>
      <p:ext uri="{BB962C8B-B14F-4D97-AF65-F5344CB8AC3E}">
        <p14:creationId xmlns:p14="http://schemas.microsoft.com/office/powerpoint/2010/main" val="224752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4" presetClass="entr" presetSubtype="1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randombar(horizontal)">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a:spLocks noChangeArrowheads="1"/>
          </p:cNvSpPr>
          <p:nvPr/>
        </p:nvSpPr>
        <p:spPr bwMode="auto">
          <a:xfrm>
            <a:off x="1289710" y="2766599"/>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i="1" u="sng">
                <a:solidFill>
                  <a:srgbClr val="0000FF"/>
                </a:solidFill>
                <a:latin typeface="Times New Roman" panose="02020603050405020304" pitchFamily="18" charset="0"/>
                <a:cs typeface="Times New Roman" panose="02020603050405020304" pitchFamily="18" charset="0"/>
              </a:rPr>
              <a:t>Bước 2</a:t>
            </a:r>
            <a:r>
              <a:rPr lang="en-US" altLang="en-US" sz="2800" b="1">
                <a:solidFill>
                  <a:srgbClr val="0000FF"/>
                </a:solidFill>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Chọn màu và độ dày nét vẽ.</a:t>
            </a:r>
          </a:p>
        </p:txBody>
      </p:sp>
      <p:sp>
        <p:nvSpPr>
          <p:cNvPr id="16" name="TextBox 15"/>
          <p:cNvSpPr txBox="1">
            <a:spLocks noChangeArrowheads="1"/>
          </p:cNvSpPr>
          <p:nvPr/>
        </p:nvSpPr>
        <p:spPr bwMode="auto">
          <a:xfrm>
            <a:off x="1289709" y="3414668"/>
            <a:ext cx="9654061" cy="107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14000"/>
              </a:lnSpc>
            </a:pPr>
            <a:r>
              <a:rPr lang="en-US" altLang="en-US" sz="2800" b="1" i="1" u="sng">
                <a:solidFill>
                  <a:srgbClr val="0000FF"/>
                </a:solidFill>
                <a:latin typeface="Times New Roman" panose="02020603050405020304" pitchFamily="18" charset="0"/>
                <a:cs typeface="Times New Roman" panose="02020603050405020304" pitchFamily="18" charset="0"/>
              </a:rPr>
              <a:t>Bước 3</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Đưa con trỏ chuột vào vùng trang vẽ, nhấn giữ nút trái chuột rồi kéo một đoạn dài tùy ý, sau đó thả nút chuột.</a:t>
            </a:r>
          </a:p>
        </p:txBody>
      </p:sp>
      <p:sp>
        <p:nvSpPr>
          <p:cNvPr id="17" name="TextBox 16"/>
          <p:cNvSpPr txBox="1">
            <a:spLocks noChangeArrowheads="1"/>
          </p:cNvSpPr>
          <p:nvPr/>
        </p:nvSpPr>
        <p:spPr bwMode="auto">
          <a:xfrm>
            <a:off x="1289708" y="4613643"/>
            <a:ext cx="9654061" cy="15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14000"/>
              </a:lnSpc>
            </a:pPr>
            <a:r>
              <a:rPr lang="en-US" altLang="en-US" sz="2800" b="1" i="1" u="sng">
                <a:solidFill>
                  <a:srgbClr val="0000FF"/>
                </a:solidFill>
                <a:latin typeface="Times New Roman" panose="02020603050405020304" pitchFamily="18" charset="0"/>
                <a:cs typeface="Times New Roman" panose="02020603050405020304" pitchFamily="18" charset="0"/>
              </a:rPr>
              <a:t>Bước 4</a:t>
            </a:r>
            <a:r>
              <a:rPr lang="en-US" altLang="en-US" sz="2800" b="1">
                <a:solidFill>
                  <a:srgbClr val="0000FF"/>
                </a:solidFill>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Đưa con trỏ chuột lên đoạn thẳng vừa vẽ. Nhấn giữ nút trái chuột và kéo cong đoạn thẳng đến khi nào vừa ý thì thả nút chuột ra, rồi nháy chuột lên trang vẽ.</a:t>
            </a:r>
          </a:p>
        </p:txBody>
      </p:sp>
      <p:grpSp>
        <p:nvGrpSpPr>
          <p:cNvPr id="2" name="Group 1"/>
          <p:cNvGrpSpPr/>
          <p:nvPr/>
        </p:nvGrpSpPr>
        <p:grpSpPr>
          <a:xfrm>
            <a:off x="1289710" y="2070894"/>
            <a:ext cx="8864600" cy="609790"/>
            <a:chOff x="1803400" y="2225486"/>
            <a:chExt cx="8864600" cy="609790"/>
          </a:xfrm>
        </p:grpSpPr>
        <p:sp>
          <p:nvSpPr>
            <p:cNvPr id="15" name="TextBox 14"/>
            <p:cNvSpPr txBox="1">
              <a:spLocks noChangeArrowheads="1"/>
            </p:cNvSpPr>
            <p:nvPr/>
          </p:nvSpPr>
          <p:spPr bwMode="auto">
            <a:xfrm>
              <a:off x="1803400" y="2311401"/>
              <a:ext cx="886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i="1" u="sng">
                  <a:solidFill>
                    <a:srgbClr val="0000FF"/>
                  </a:solidFill>
                  <a:latin typeface="Times New Roman" panose="02020603050405020304" pitchFamily="18" charset="0"/>
                  <a:cs typeface="Times New Roman" panose="02020603050405020304" pitchFamily="18" charset="0"/>
                </a:rPr>
                <a:t>Bước 1</a:t>
              </a:r>
              <a:r>
                <a:rPr lang="en-US" altLang="en-US" sz="2800" b="1">
                  <a:solidFill>
                    <a:srgbClr val="0000FF"/>
                  </a:solidFill>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Nháy chuột lên công cụ vẽ đường cong.</a:t>
              </a:r>
            </a:p>
          </p:txBody>
        </p:sp>
        <p:pic>
          <p:nvPicPr>
            <p:cNvPr id="82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6451" y="2225486"/>
              <a:ext cx="603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 Box 7"/>
          <p:cNvSpPr txBox="1">
            <a:spLocks noChangeArrowheads="1"/>
          </p:cNvSpPr>
          <p:nvPr/>
        </p:nvSpPr>
        <p:spPr bwMode="auto">
          <a:xfrm>
            <a:off x="763964" y="1237681"/>
            <a:ext cx="4862512" cy="584775"/>
          </a:xfrm>
          <a:prstGeom prst="rect">
            <a:avLst/>
          </a:prstGeom>
          <a:noFill/>
          <a:ln>
            <a:noFill/>
          </a:ln>
        </p:spPr>
        <p:txBody>
          <a:bodyPr wrap="square">
            <a:spAutoFit/>
          </a:bodyPr>
          <a:lstStyle>
            <a:lvl1pPr marL="514350" indent="-514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defRPr/>
            </a:pPr>
            <a:r>
              <a:rPr lang="en-US" altLang="en-US" sz="3200" b="1">
                <a:solidFill>
                  <a:srgbClr val="0000CC"/>
                </a:solidFill>
                <a:latin typeface="Times New Roman" pitchFamily="18" charset="0"/>
                <a:cs typeface="Times New Roman" pitchFamily="18" charset="0"/>
              </a:rPr>
              <a:t>2. Các bước thực hiện:</a:t>
            </a:r>
          </a:p>
        </p:txBody>
      </p:sp>
      <p:sp>
        <p:nvSpPr>
          <p:cNvPr id="21" name="Rectangle 20"/>
          <p:cNvSpPr/>
          <p:nvPr/>
        </p:nvSpPr>
        <p:spPr>
          <a:xfrm>
            <a:off x="3792347" y="157783"/>
            <a:ext cx="481894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B. VẼ ĐƯỜNG CONG</a:t>
            </a:r>
          </a:p>
        </p:txBody>
      </p:sp>
    </p:spTree>
    <p:extLst>
      <p:ext uri="{BB962C8B-B14F-4D97-AF65-F5344CB8AC3E}">
        <p14:creationId xmlns:p14="http://schemas.microsoft.com/office/powerpoint/2010/main" val="254340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box(in)">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ox(i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614149" y="1087104"/>
            <a:ext cx="10495767" cy="954107"/>
          </a:xfrm>
          <a:prstGeom prst="rect">
            <a:avLst/>
          </a:prstGeom>
          <a:noFill/>
        </p:spPr>
        <p:txBody>
          <a:bodyPr wrap="square">
            <a:spAutoFit/>
          </a:bodyPr>
          <a:lstStyle/>
          <a:p>
            <a:pPr indent="-514350" algn="ctr">
              <a:defRPr/>
            </a:pPr>
            <a:r>
              <a:rPr lang="en-US" sz="2800" b="1" u="sng">
                <a:solidFill>
                  <a:srgbClr val="FF0000"/>
                </a:solidFill>
                <a:latin typeface="Times New Roman" pitchFamily="18" charset="0"/>
                <a:cs typeface="Times New Roman" pitchFamily="18" charset="0"/>
              </a:rPr>
              <a:t>Lưu ý</a:t>
            </a:r>
            <a:r>
              <a:rPr lang="en-US" sz="2800" b="1">
                <a:solidFill>
                  <a:srgbClr val="FF0000"/>
                </a:solidFill>
                <a:latin typeface="Times New Roman" pitchFamily="18" charset="0"/>
                <a:cs typeface="Times New Roman" pitchFamily="18" charset="0"/>
              </a:rPr>
              <a:t>: </a:t>
            </a:r>
            <a:r>
              <a:rPr lang="en-US" sz="2800" b="1">
                <a:solidFill>
                  <a:srgbClr val="0000CC"/>
                </a:solidFill>
                <a:latin typeface="Times New Roman" pitchFamily="18" charset="0"/>
                <a:cs typeface="Times New Roman" pitchFamily="18" charset="0"/>
              </a:rPr>
              <a:t>Khi vẽ, để quay lại thao tác trước đó, em nhấn tổ hợp phím </a:t>
            </a:r>
            <a:r>
              <a:rPr lang="en-US" sz="2800" b="1">
                <a:solidFill>
                  <a:srgbClr val="FF0000"/>
                </a:solidFill>
                <a:latin typeface="Times New Roman" pitchFamily="18" charset="0"/>
                <a:cs typeface="Times New Roman" pitchFamily="18" charset="0"/>
              </a:rPr>
              <a:t>CTRL + Z</a:t>
            </a:r>
            <a:endParaRPr lang="en-US" sz="2800" dirty="0">
              <a:solidFill>
                <a:srgbClr val="FF0000"/>
              </a:solidFill>
              <a:latin typeface="Times New Roman" pitchFamily="18" charset="0"/>
              <a:cs typeface="Times New Roman" pitchFamily="18" charset="0"/>
            </a:endParaRPr>
          </a:p>
        </p:txBody>
      </p:sp>
      <p:pic>
        <p:nvPicPr>
          <p:cNvPr id="5" name="Content Placeholder 10">
            <a:extLst>
              <a:ext uri="{FF2B5EF4-FFF2-40B4-BE49-F238E27FC236}">
                <a16:creationId xmlns:a16="http://schemas.microsoft.com/office/drawing/2014/main" id="{A0309C93-4511-40DF-AA90-7D92CD3DF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2095803"/>
            <a:ext cx="9364070" cy="4149644"/>
          </a:xfrm>
          <a:prstGeom prst="rect">
            <a:avLst/>
          </a:prstGeom>
        </p:spPr>
      </p:pic>
      <p:sp>
        <p:nvSpPr>
          <p:cNvPr id="6" name="Rectangle 5"/>
          <p:cNvSpPr/>
          <p:nvPr/>
        </p:nvSpPr>
        <p:spPr>
          <a:xfrm>
            <a:off x="1803589" y="5431808"/>
            <a:ext cx="653008" cy="4826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6741" y="4919254"/>
            <a:ext cx="405074" cy="4826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8794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913255" y="1378321"/>
            <a:ext cx="7025885" cy="1143000"/>
          </a:xfrm>
        </p:spPr>
        <p:txBody>
          <a:bodyPr>
            <a:normAutofit/>
          </a:bodyPr>
          <a:lstStyle/>
          <a:p>
            <a:pPr algn="ctr">
              <a:lnSpc>
                <a:spcPct val="100000"/>
              </a:lnSpc>
            </a:pPr>
            <a:r>
              <a:rPr lang="en-US" altLang="en-US" sz="3100">
                <a:latin typeface="Times New Roman" panose="02020603050405020304" pitchFamily="18" charset="0"/>
                <a:cs typeface="Times New Roman" panose="02020603050405020304" pitchFamily="18" charset="0"/>
              </a:rPr>
              <a:t>Em hãy vẽ hình dưới đây (</a:t>
            </a:r>
            <a:r>
              <a:rPr lang="en-US" altLang="en-US" sz="3100" b="1">
                <a:latin typeface="Times New Roman" panose="02020603050405020304" pitchFamily="18" charset="0"/>
                <a:cs typeface="Times New Roman" panose="02020603050405020304" pitchFamily="18" charset="0"/>
              </a:rPr>
              <a:t>SGK 45</a:t>
            </a:r>
            <a:r>
              <a:rPr lang="en-US" altLang="en-US" sz="3100">
                <a:latin typeface="Times New Roman" panose="02020603050405020304" pitchFamily="18" charset="0"/>
                <a:cs typeface="Times New Roman" panose="02020603050405020304" pitchFamily="18" charset="0"/>
              </a:rPr>
              <a:t>):</a:t>
            </a:r>
          </a:p>
        </p:txBody>
      </p:sp>
      <p:sp>
        <p:nvSpPr>
          <p:cNvPr id="22" name="TextBox 7"/>
          <p:cNvSpPr txBox="1">
            <a:spLocks noChangeArrowheads="1"/>
          </p:cNvSpPr>
          <p:nvPr/>
        </p:nvSpPr>
        <p:spPr bwMode="auto">
          <a:xfrm>
            <a:off x="438259" y="1099633"/>
            <a:ext cx="2645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a:solidFill>
                  <a:srgbClr val="0000CC"/>
                </a:solidFill>
                <a:latin typeface="Times New Roman" panose="02020603050405020304" pitchFamily="18" charset="0"/>
                <a:cs typeface="Times New Roman" panose="02020603050405020304" pitchFamily="18" charset="0"/>
              </a:rPr>
              <a:t>3. Thực hành:</a:t>
            </a:r>
          </a:p>
        </p:txBody>
      </p:sp>
      <p:sp>
        <p:nvSpPr>
          <p:cNvPr id="6" name="Rectangle 5"/>
          <p:cNvSpPr/>
          <p:nvPr/>
        </p:nvSpPr>
        <p:spPr>
          <a:xfrm>
            <a:off x="3792347" y="157783"/>
            <a:ext cx="481894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B. VẼ ĐƯỜNG CONG</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347" y="2389496"/>
            <a:ext cx="443865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60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19605" y="838963"/>
            <a:ext cx="11899116" cy="1143000"/>
          </a:xfrm>
        </p:spPr>
        <p:txBody>
          <a:bodyPr>
            <a:normAutofit/>
          </a:bodyPr>
          <a:lstStyle/>
          <a:p>
            <a:pPr>
              <a:lnSpc>
                <a:spcPct val="100000"/>
              </a:lnSpc>
            </a:pPr>
            <a:r>
              <a:rPr lang="en-US" altLang="en-US" sz="3100">
                <a:latin typeface="Times New Roman" panose="02020603050405020304" pitchFamily="18" charset="0"/>
                <a:cs typeface="Times New Roman" panose="02020603050405020304" pitchFamily="18" charset="0"/>
              </a:rPr>
              <a:t>Em hãy sử dụng công cụ vẽ hình thích hợp để vẽ các bức tranh dưới đây.</a:t>
            </a:r>
          </a:p>
        </p:txBody>
      </p:sp>
      <p:sp>
        <p:nvSpPr>
          <p:cNvPr id="6" name="Rectangle 5"/>
          <p:cNvSpPr/>
          <p:nvPr/>
        </p:nvSpPr>
        <p:spPr>
          <a:xfrm>
            <a:off x="1950301" y="157783"/>
            <a:ext cx="924003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C. HOẠT ĐỘNG ỨNG DỤNG – MỞ RỘNG</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857" y="1643775"/>
            <a:ext cx="754380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34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2">
            <a:extLst>
              <a:ext uri="{FF2B5EF4-FFF2-40B4-BE49-F238E27FC236}">
                <a16:creationId xmlns:a16="http://schemas.microsoft.com/office/drawing/2014/main" id="{2176E562-305D-40B2-9A81-8EF92101EFDB}"/>
              </a:ext>
            </a:extLst>
          </p:cNvPr>
          <p:cNvSpPr txBox="1">
            <a:spLocks noChangeArrowheads="1"/>
          </p:cNvSpPr>
          <p:nvPr/>
        </p:nvSpPr>
        <p:spPr bwMode="auto">
          <a:xfrm>
            <a:off x="1026585" y="177341"/>
            <a:ext cx="105727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09585" eaLnBrk="1" hangingPunct="1"/>
            <a:r>
              <a:rPr lang="en-US" altLang="en-US" sz="4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 ĐIỀU CẦN LƯU Ý</a:t>
            </a:r>
            <a:endParaRPr lang="en-US"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BFAAF212-7B02-4992-A99C-8EBFED6E13E9}"/>
              </a:ext>
            </a:extLst>
          </p:cNvPr>
          <p:cNvSpPr txBox="1">
            <a:spLocks noChangeArrowheads="1"/>
          </p:cNvSpPr>
          <p:nvPr/>
        </p:nvSpPr>
        <p:spPr bwMode="auto">
          <a:xfrm>
            <a:off x="406400" y="1464735"/>
            <a:ext cx="100584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dirty="0">
                <a:solidFill>
                  <a:srgbClr val="0000CC"/>
                </a:solidFill>
                <a:latin typeface="Times New Roman" panose="02020603050405020304" pitchFamily="18" charset="0"/>
                <a:cs typeface="Times New Roman" panose="02020603050405020304" pitchFamily="18" charset="0"/>
              </a:rPr>
              <a:t>1. </a:t>
            </a:r>
            <a:r>
              <a:rPr lang="en-US" altLang="en-US" sz="3733" b="1" dirty="0" err="1">
                <a:solidFill>
                  <a:srgbClr val="0000CC"/>
                </a:solidFill>
                <a:latin typeface="Times New Roman" panose="02020603050405020304" pitchFamily="18" charset="0"/>
                <a:cs typeface="Times New Roman" panose="02020603050405020304" pitchFamily="18" charset="0"/>
              </a:rPr>
              <a:t>Chuẩn</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bị</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đầy</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đủ</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đồ</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dùng</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học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tập</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vở</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ghi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bài</a:t>
            </a:r>
            <a:r>
              <a:rPr lang="en-US" altLang="en-US" sz="3733" b="1" dirty="0">
                <a:solidFill>
                  <a:srgbClr val="0000CC"/>
                </a:solidFill>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04DF3713-83F3-4DA2-AA28-02688269AEF6}"/>
              </a:ext>
            </a:extLst>
          </p:cNvPr>
          <p:cNvSpPr txBox="1">
            <a:spLocks noChangeArrowheads="1"/>
          </p:cNvSpPr>
          <p:nvPr/>
        </p:nvSpPr>
        <p:spPr bwMode="auto">
          <a:xfrm>
            <a:off x="406400" y="2580747"/>
            <a:ext cx="104648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a:solidFill>
                  <a:srgbClr val="0000CC"/>
                </a:solidFill>
                <a:latin typeface="Times New Roman" panose="02020603050405020304" pitchFamily="18" charset="0"/>
                <a:cs typeface="Times New Roman" panose="02020603050405020304" pitchFamily="18" charset="0"/>
              </a:rPr>
              <a:t>2. Nhấn nút “</a:t>
            </a:r>
            <a:r>
              <a:rPr lang="en-US" altLang="en-US" sz="3733" b="1">
                <a:solidFill>
                  <a:srgbClr val="FF0000"/>
                </a:solidFill>
                <a:latin typeface="Times New Roman" panose="02020603050405020304" pitchFamily="18" charset="0"/>
                <a:cs typeface="Times New Roman" panose="02020603050405020304" pitchFamily="18" charset="0"/>
              </a:rPr>
              <a:t>Tạm dừng</a:t>
            </a:r>
            <a:r>
              <a:rPr lang="en-US" altLang="en-US" sz="3733" b="1">
                <a:solidFill>
                  <a:srgbClr val="0000CC"/>
                </a:solidFill>
                <a:latin typeface="Times New Roman" panose="02020603050405020304" pitchFamily="18" charset="0"/>
                <a:cs typeface="Times New Roman" panose="02020603050405020304" pitchFamily="18" charset="0"/>
              </a:rPr>
              <a:t>” khi phải trả lời câu hỏi.</a:t>
            </a:r>
          </a:p>
        </p:txBody>
      </p:sp>
      <p:sp>
        <p:nvSpPr>
          <p:cNvPr id="19" name="TextBox 18">
            <a:extLst>
              <a:ext uri="{FF2B5EF4-FFF2-40B4-BE49-F238E27FC236}">
                <a16:creationId xmlns:a16="http://schemas.microsoft.com/office/drawing/2014/main" id="{5EEA4318-D6A6-41C6-A533-FCF96F8E1D19}"/>
              </a:ext>
            </a:extLst>
          </p:cNvPr>
          <p:cNvSpPr txBox="1">
            <a:spLocks noChangeArrowheads="1"/>
          </p:cNvSpPr>
          <p:nvPr/>
        </p:nvSpPr>
        <p:spPr bwMode="auto">
          <a:xfrm>
            <a:off x="406400" y="3750735"/>
            <a:ext cx="106680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a:solidFill>
                  <a:srgbClr val="0000CC"/>
                </a:solidFill>
                <a:latin typeface="Times New Roman" panose="02020603050405020304" pitchFamily="18" charset="0"/>
                <a:cs typeface="Times New Roman" panose="02020603050405020304" pitchFamily="18" charset="0"/>
              </a:rPr>
              <a:t>3. Nhấn nút “</a:t>
            </a:r>
            <a:r>
              <a:rPr lang="en-US" altLang="en-US" sz="3733" b="1">
                <a:solidFill>
                  <a:srgbClr val="FF0000"/>
                </a:solidFill>
                <a:latin typeface="Times New Roman" panose="02020603050405020304" pitchFamily="18" charset="0"/>
                <a:cs typeface="Times New Roman" panose="02020603050405020304" pitchFamily="18" charset="0"/>
              </a:rPr>
              <a:t>Tiếp tục</a:t>
            </a:r>
            <a:r>
              <a:rPr lang="en-US" altLang="en-US" sz="3733" b="1">
                <a:solidFill>
                  <a:srgbClr val="0000CC"/>
                </a:solidFill>
                <a:latin typeface="Times New Roman" panose="02020603050405020304" pitchFamily="18" charset="0"/>
                <a:cs typeface="Times New Roman" panose="02020603050405020304" pitchFamily="18" charset="0"/>
              </a:rPr>
              <a:t>” khi đã tìm được câu trả lời.</a:t>
            </a:r>
          </a:p>
        </p:txBody>
      </p:sp>
      <p:sp>
        <p:nvSpPr>
          <p:cNvPr id="20" name="TextBox 19">
            <a:extLst>
              <a:ext uri="{FF2B5EF4-FFF2-40B4-BE49-F238E27FC236}">
                <a16:creationId xmlns:a16="http://schemas.microsoft.com/office/drawing/2014/main" id="{0BBBBF53-0725-429F-8261-BD12BF610F79}"/>
              </a:ext>
            </a:extLst>
          </p:cNvPr>
          <p:cNvSpPr txBox="1">
            <a:spLocks noChangeArrowheads="1"/>
          </p:cNvSpPr>
          <p:nvPr/>
        </p:nvSpPr>
        <p:spPr bwMode="auto">
          <a:xfrm>
            <a:off x="501654" y="4893737"/>
            <a:ext cx="11780962"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dirty="0">
                <a:solidFill>
                  <a:srgbClr val="0000CC"/>
                </a:solidFill>
                <a:latin typeface="Times New Roman" panose="02020603050405020304" pitchFamily="18" charset="0"/>
                <a:cs typeface="Times New Roman" panose="02020603050405020304" pitchFamily="18" charset="0"/>
              </a:rPr>
              <a:t>4. </a:t>
            </a:r>
            <a:r>
              <a:rPr lang="en-US" altLang="en-US" sz="3733" b="1" dirty="0" err="1">
                <a:solidFill>
                  <a:srgbClr val="0000CC"/>
                </a:solidFill>
                <a:latin typeface="Times New Roman" panose="02020603050405020304" pitchFamily="18" charset="0"/>
                <a:cs typeface="Times New Roman" panose="02020603050405020304" pitchFamily="18" charset="0"/>
              </a:rPr>
              <a:t>Học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tập</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nghiêm</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túc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làm</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đầy</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đủ</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bài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tập</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theo</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yêu</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cầu</a:t>
            </a:r>
            <a:r>
              <a:rPr lang="en-US" altLang="en-US" sz="3733"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3619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19605" y="838963"/>
            <a:ext cx="11899116" cy="1143000"/>
          </a:xfrm>
        </p:spPr>
        <p:txBody>
          <a:bodyPr>
            <a:normAutofit/>
          </a:bodyPr>
          <a:lstStyle/>
          <a:p>
            <a:pPr>
              <a:lnSpc>
                <a:spcPct val="100000"/>
              </a:lnSpc>
            </a:pPr>
            <a:r>
              <a:rPr lang="en-US" altLang="en-US" sz="3100">
                <a:latin typeface="Times New Roman" panose="02020603050405020304" pitchFamily="18" charset="0"/>
                <a:cs typeface="Times New Roman" panose="02020603050405020304" pitchFamily="18" charset="0"/>
              </a:rPr>
              <a:t>Em hãy sử dụng công cụ vẽ hình thích hợp để vẽ các bức tranh dưới đây.</a:t>
            </a:r>
          </a:p>
        </p:txBody>
      </p:sp>
      <p:sp>
        <p:nvSpPr>
          <p:cNvPr id="6" name="Rectangle 5"/>
          <p:cNvSpPr/>
          <p:nvPr/>
        </p:nvSpPr>
        <p:spPr>
          <a:xfrm>
            <a:off x="1950301" y="157783"/>
            <a:ext cx="924003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C. HOẠT ĐỘNG ỨNG DỤNG – MỞ RỘNG</a:t>
            </a:r>
          </a:p>
        </p:txBody>
      </p:sp>
      <p:sp>
        <p:nvSpPr>
          <p:cNvPr id="2" name="TextBox 1"/>
          <p:cNvSpPr txBox="1"/>
          <p:nvPr/>
        </p:nvSpPr>
        <p:spPr>
          <a:xfrm>
            <a:off x="2074460" y="5848487"/>
            <a:ext cx="2279176" cy="707886"/>
          </a:xfrm>
          <a:prstGeom prst="rect">
            <a:avLst/>
          </a:prstGeom>
          <a:noFill/>
        </p:spPr>
        <p:txBody>
          <a:bodyPr wrap="square" rtlCol="0">
            <a:spAutoFit/>
          </a:bodyPr>
          <a:lstStyle/>
          <a:p>
            <a:pPr algn="ctr"/>
            <a:r>
              <a:rPr lang="en-US" sz="4000" b="1">
                <a:solidFill>
                  <a:srgbClr val="FF0000"/>
                </a:solidFill>
              </a:rPr>
              <a:t>Núi</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162" y="1701184"/>
            <a:ext cx="77628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10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8A2E27-12A6-4C30-A9A0-CB901BB8D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8" y="8550"/>
            <a:ext cx="12192000" cy="6858000"/>
          </a:xfrm>
          <a:prstGeom prst="rect">
            <a:avLst/>
          </a:prstGeom>
        </p:spPr>
      </p:pic>
      <p:sp>
        <p:nvSpPr>
          <p:cNvPr id="2" name="Title 1"/>
          <p:cNvSpPr>
            <a:spLocks noGrp="1"/>
          </p:cNvSpPr>
          <p:nvPr>
            <p:ph type="title"/>
          </p:nvPr>
        </p:nvSpPr>
        <p:spPr>
          <a:xfrm>
            <a:off x="3294634" y="461499"/>
            <a:ext cx="5660788" cy="999065"/>
          </a:xfrm>
          <a:solidFill>
            <a:srgbClr val="FFFF99"/>
          </a:solid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a:noAutofit/>
          </a:bodyPr>
          <a:lstStyle/>
          <a:p>
            <a:pPr algn="ctr"/>
            <a:r>
              <a:rPr lang="en-US" sz="40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EM CẦN GHI NHỚ</a:t>
            </a:r>
            <a:endParaRPr lang="en-US" sz="4000" dirty="0">
              <a:solidFill>
                <a:srgbClr val="C00000"/>
              </a:solidFill>
            </a:endParaRPr>
          </a:p>
        </p:txBody>
      </p:sp>
      <p:sp>
        <p:nvSpPr>
          <p:cNvPr id="3" name="Content Placeholder 2"/>
          <p:cNvSpPr>
            <a:spLocks noGrp="1"/>
          </p:cNvSpPr>
          <p:nvPr>
            <p:ph idx="1"/>
          </p:nvPr>
        </p:nvSpPr>
        <p:spPr>
          <a:xfrm>
            <a:off x="902121" y="1924195"/>
            <a:ext cx="11125755" cy="2390630"/>
          </a:xfrm>
        </p:spPr>
        <p:txBody>
          <a:bodyPr>
            <a:noAutofit/>
          </a:bodyPr>
          <a:lstStyle/>
          <a:p>
            <a:pPr>
              <a:lnSpc>
                <a:spcPct val="200000"/>
              </a:lnSpc>
              <a:buFontTx/>
              <a:buChar char="-"/>
            </a:pPr>
            <a:r>
              <a:rPr lang="en-US" sz="3200">
                <a:solidFill>
                  <a:srgbClr val="0000CC"/>
                </a:solidFill>
                <a:latin typeface="Times New Roman" panose="02020603050405020304" pitchFamily="18" charset="0"/>
                <a:cs typeface="Times New Roman" panose="02020603050405020304" pitchFamily="18" charset="0"/>
              </a:rPr>
              <a:t>Sử dụng công cụ          để vẽ đường thẳng.</a:t>
            </a:r>
          </a:p>
          <a:p>
            <a:pPr>
              <a:lnSpc>
                <a:spcPct val="200000"/>
              </a:lnSpc>
              <a:buFontTx/>
              <a:buChar char="-"/>
            </a:pPr>
            <a:r>
              <a:rPr lang="en-US" sz="3200">
                <a:solidFill>
                  <a:srgbClr val="0000CC"/>
                </a:solidFill>
                <a:latin typeface="Times New Roman" panose="02020603050405020304" pitchFamily="18" charset="0"/>
                <a:cs typeface="Times New Roman" panose="02020603050405020304" pitchFamily="18" charset="0"/>
              </a:rPr>
              <a:t>Sử dụng công cụ          để vẽ đường cong.</a:t>
            </a:r>
          </a:p>
          <a:p>
            <a:pPr>
              <a:lnSpc>
                <a:spcPct val="100000"/>
              </a:lnSpc>
              <a:buFontTx/>
              <a:buChar char="-"/>
            </a:pPr>
            <a:r>
              <a:rPr lang="en-US" sz="3200">
                <a:solidFill>
                  <a:srgbClr val="0000CC"/>
                </a:solidFill>
                <a:latin typeface="Times New Roman" panose="02020603050405020304" pitchFamily="18" charset="0"/>
                <a:cs typeface="Times New Roman" panose="02020603050405020304" pitchFamily="18" charset="0"/>
              </a:rPr>
              <a:t>Nhấn giữ phím </a:t>
            </a:r>
            <a:r>
              <a:rPr lang="en-US" sz="3200" b="1">
                <a:solidFill>
                  <a:srgbClr val="FF0000"/>
                </a:solidFill>
                <a:latin typeface="Times New Roman" pitchFamily="18" charset="0"/>
                <a:cs typeface="Times New Roman" pitchFamily="18" charset="0"/>
              </a:rPr>
              <a:t>SHIFT</a:t>
            </a:r>
            <a:r>
              <a:rPr lang="en-US" sz="3200">
                <a:solidFill>
                  <a:srgbClr val="0000CC"/>
                </a:solidFill>
                <a:latin typeface="Times New Roman" pitchFamily="18" charset="0"/>
                <a:cs typeface="Times New Roman" pitchFamily="18" charset="0"/>
              </a:rPr>
              <a:t> trong khi kéo thả chuột để vẽ các đường thẳng nằm ngang và thẳng đứng.</a:t>
            </a:r>
          </a:p>
          <a:p>
            <a:pPr>
              <a:lnSpc>
                <a:spcPct val="100000"/>
              </a:lnSpc>
              <a:buFontTx/>
              <a:buChar char="-"/>
            </a:pPr>
            <a:r>
              <a:rPr lang="en-US" sz="3200">
                <a:solidFill>
                  <a:srgbClr val="0000CC"/>
                </a:solidFill>
                <a:latin typeface="Times New Roman" pitchFamily="18" charset="0"/>
                <a:cs typeface="Times New Roman" pitchFamily="18" charset="0"/>
              </a:rPr>
              <a:t>Khi vẽ, để quay lại thao tác trước đó, em nhấn tổ hợp phím </a:t>
            </a:r>
            <a:r>
              <a:rPr lang="en-US" sz="3200" b="1">
                <a:solidFill>
                  <a:srgbClr val="FF0000"/>
                </a:solidFill>
                <a:latin typeface="Times New Roman" pitchFamily="18" charset="0"/>
                <a:cs typeface="Times New Roman" pitchFamily="18" charset="0"/>
              </a:rPr>
              <a:t>CTRL + Z</a:t>
            </a:r>
          </a:p>
          <a:p>
            <a:pPr>
              <a:lnSpc>
                <a:spcPct val="100000"/>
              </a:lnSpc>
              <a:buFontTx/>
              <a:buChar char="-"/>
            </a:pPr>
            <a:endParaRPr lang="en-US" sz="3200" dirty="0">
              <a:solidFill>
                <a:srgbClr val="0000CC"/>
              </a:solidFill>
              <a:latin typeface="Times New Roman" pitchFamily="18" charset="0"/>
              <a:cs typeface="Times New Roman" pitchFamily="18" charset="0"/>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597" y="2197804"/>
            <a:ext cx="759069" cy="5687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2100" y="3260251"/>
            <a:ext cx="80010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582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pic>
          <p:nvPicPr>
            <p:cNvPr id="12" name="b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
            <p:cNvPicPr>
              <a:picLocks noChangeAspect="1"/>
            </p:cNvPicPr>
            <p:nvPr/>
          </p:nvPicPr>
          <p:blipFill rotWithShape="1">
            <a:blip r:embed="rId3">
              <a:extLst>
                <a:ext uri="{28A0092B-C50C-407E-A947-70E740481C1C}">
                  <a14:useLocalDpi xmlns:a14="http://schemas.microsoft.com/office/drawing/2010/main" val="0"/>
                </a:ext>
              </a:extLst>
            </a:blip>
            <a:srcRect l="8541" t="35741" r="76042" b="33519"/>
            <a:stretch/>
          </p:blipFill>
          <p:spPr>
            <a:xfrm>
              <a:off x="1041400" y="2451100"/>
              <a:ext cx="1879600" cy="2108200"/>
            </a:xfrm>
            <a:prstGeom prst="rect">
              <a:avLst/>
            </a:prstGeom>
          </p:spPr>
        </p:pic>
        <p:pic>
          <p:nvPicPr>
            <p:cNvPr id="14" name="2"/>
            <p:cNvPicPr>
              <a:picLocks noChangeAspect="1"/>
            </p:cNvPicPr>
            <p:nvPr/>
          </p:nvPicPr>
          <p:blipFill rotWithShape="1">
            <a:blip r:embed="rId4">
              <a:extLst>
                <a:ext uri="{28A0092B-C50C-407E-A947-70E740481C1C}">
                  <a14:useLocalDpi xmlns:a14="http://schemas.microsoft.com/office/drawing/2010/main" val="0"/>
                </a:ext>
              </a:extLst>
            </a:blip>
            <a:srcRect l="19479" t="9259" r="56875" b="50556"/>
            <a:stretch/>
          </p:blipFill>
          <p:spPr>
            <a:xfrm>
              <a:off x="2374900" y="635000"/>
              <a:ext cx="2882900" cy="2755900"/>
            </a:xfrm>
            <a:prstGeom prst="rect">
              <a:avLst/>
            </a:prstGeom>
          </p:spPr>
        </p:pic>
        <p:pic>
          <p:nvPicPr>
            <p:cNvPr id="15" name="3"/>
            <p:cNvPicPr>
              <a:picLocks noChangeAspect="1"/>
            </p:cNvPicPr>
            <p:nvPr/>
          </p:nvPicPr>
          <p:blipFill rotWithShape="1">
            <a:blip r:embed="rId5">
              <a:extLst>
                <a:ext uri="{28A0092B-C50C-407E-A947-70E740481C1C}">
                  <a14:useLocalDpi xmlns:a14="http://schemas.microsoft.com/office/drawing/2010/main" val="0"/>
                </a:ext>
              </a:extLst>
            </a:blip>
            <a:srcRect l="37500" t="7407" r="44479" b="52037"/>
            <a:stretch/>
          </p:blipFill>
          <p:spPr>
            <a:xfrm>
              <a:off x="4572000" y="508000"/>
              <a:ext cx="2197100" cy="2781300"/>
            </a:xfrm>
            <a:prstGeom prst="rect">
              <a:avLst/>
            </a:prstGeom>
          </p:spPr>
        </p:pic>
        <p:pic>
          <p:nvPicPr>
            <p:cNvPr id="16" name="4"/>
            <p:cNvPicPr>
              <a:picLocks noChangeAspect="1"/>
            </p:cNvPicPr>
            <p:nvPr/>
          </p:nvPicPr>
          <p:blipFill rotWithShape="1">
            <a:blip r:embed="rId6">
              <a:extLst>
                <a:ext uri="{28A0092B-C50C-407E-A947-70E740481C1C}">
                  <a14:useLocalDpi xmlns:a14="http://schemas.microsoft.com/office/drawing/2010/main" val="0"/>
                </a:ext>
              </a:extLst>
            </a:blip>
            <a:srcRect l="52396" t="15926" r="33646" b="54630"/>
            <a:stretch/>
          </p:blipFill>
          <p:spPr>
            <a:xfrm>
              <a:off x="6388100" y="1092200"/>
              <a:ext cx="1701800" cy="2019300"/>
            </a:xfrm>
            <a:prstGeom prst="rect">
              <a:avLst/>
            </a:prstGeom>
          </p:spPr>
        </p:pic>
        <p:pic>
          <p:nvPicPr>
            <p:cNvPr id="17" name="6"/>
            <p:cNvPicPr>
              <a:picLocks noChangeAspect="1"/>
            </p:cNvPicPr>
            <p:nvPr/>
          </p:nvPicPr>
          <p:blipFill rotWithShape="1">
            <a:blip r:embed="rId7">
              <a:extLst>
                <a:ext uri="{28A0092B-C50C-407E-A947-70E740481C1C}">
                  <a14:useLocalDpi xmlns:a14="http://schemas.microsoft.com/office/drawing/2010/main" val="0"/>
                </a:ext>
              </a:extLst>
            </a:blip>
            <a:srcRect l="78333" t="27408" r="7708" b="42222"/>
            <a:stretch/>
          </p:blipFill>
          <p:spPr>
            <a:xfrm>
              <a:off x="9550400" y="1879600"/>
              <a:ext cx="1701800" cy="2082800"/>
            </a:xfrm>
            <a:prstGeom prst="rect">
              <a:avLst/>
            </a:prstGeom>
          </p:spPr>
        </p:pic>
        <p:pic>
          <p:nvPicPr>
            <p:cNvPr id="18" name="5"/>
            <p:cNvPicPr>
              <a:picLocks noChangeAspect="1"/>
            </p:cNvPicPr>
            <p:nvPr/>
          </p:nvPicPr>
          <p:blipFill rotWithShape="1">
            <a:blip r:embed="rId8">
              <a:extLst>
                <a:ext uri="{28A0092B-C50C-407E-A947-70E740481C1C}">
                  <a14:useLocalDpi xmlns:a14="http://schemas.microsoft.com/office/drawing/2010/main" val="0"/>
                </a:ext>
              </a:extLst>
            </a:blip>
            <a:srcRect l="63750" t="14444" r="19688" b="50000"/>
            <a:stretch/>
          </p:blipFill>
          <p:spPr>
            <a:xfrm>
              <a:off x="7772400" y="990600"/>
              <a:ext cx="2019300" cy="2438400"/>
            </a:xfrm>
            <a:prstGeom prst="rect">
              <a:avLst/>
            </a:prstGeom>
          </p:spPr>
        </p:pic>
      </p:grpSp>
      <p:sp>
        <p:nvSpPr>
          <p:cNvPr id="19" name="Rectangle 18"/>
          <p:cNvSpPr/>
          <p:nvPr/>
        </p:nvSpPr>
        <p:spPr>
          <a:xfrm>
            <a:off x="2448952" y="3110960"/>
            <a:ext cx="7913384" cy="2339102"/>
          </a:xfrm>
          <a:prstGeom prst="rect">
            <a:avLst/>
          </a:prstGeom>
          <a:noFill/>
        </p:spPr>
        <p:txBody>
          <a:bodyPr wrap="none" lIns="121920" tIns="60960" rIns="121920" bIns="60960">
            <a:spAutoFit/>
          </a:bodyPr>
          <a:lstStyle/>
          <a:p>
            <a:pPr algn="ctr"/>
            <a:r>
              <a:rPr lang="en-US" sz="7200" b="1" err="1">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rPr>
              <a:t>Cảm</a:t>
            </a:r>
            <a:r>
              <a:rPr lang="en-US" sz="7200" b="1">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rPr>
              <a:t> </a:t>
            </a:r>
            <a:r>
              <a:rPr lang="en-US" sz="7200" b="1" err="1">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rPr>
              <a:t>ơn</a:t>
            </a:r>
            <a:r>
              <a:rPr lang="en-US" sz="7200" b="1">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rPr>
              <a:t> các em</a:t>
            </a:r>
          </a:p>
          <a:p>
            <a:pPr algn="ctr"/>
            <a:r>
              <a:rPr lang="en-US" sz="7200" b="1">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rPr>
              <a:t>đã theo dõi bài học!</a:t>
            </a:r>
          </a:p>
        </p:txBody>
      </p:sp>
    </p:spTree>
    <p:extLst>
      <p:ext uri="{BB962C8B-B14F-4D97-AF65-F5344CB8AC3E}">
        <p14:creationId xmlns:p14="http://schemas.microsoft.com/office/powerpoint/2010/main" val="3778568613"/>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9835" y="150830"/>
            <a:ext cx="5962081" cy="646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Quan </a:t>
            </a:r>
            <a:r>
              <a:rPr 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sát tranh vẽ dưới đây:</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7" name="Picture 6" descr="E:\CAU LAC BO - TIN HOC\1-GIAO AN CLB TIN HOC\TUAN 21\LOP 3\ANH MAU\SAN BONG DA.png"/>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4620" y="876300"/>
            <a:ext cx="8395309" cy="5588000"/>
          </a:xfrm>
          <a:prstGeom prst="rect">
            <a:avLst/>
          </a:prstGeom>
          <a:noFill/>
          <a:ln>
            <a:noFill/>
          </a:ln>
        </p:spPr>
      </p:pic>
      <p:sp>
        <p:nvSpPr>
          <p:cNvPr id="3" name="Rounded Rectangular Callout 2"/>
          <p:cNvSpPr/>
          <p:nvPr/>
        </p:nvSpPr>
        <p:spPr>
          <a:xfrm>
            <a:off x="6430120" y="5867400"/>
            <a:ext cx="1638300" cy="876300"/>
          </a:xfrm>
          <a:prstGeom prst="wedgeRoundRectCallout">
            <a:avLst>
              <a:gd name="adj1" fmla="val -82849"/>
              <a:gd name="adj2" fmla="val -13894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FF0000"/>
                </a:solidFill>
                <a:latin typeface="Arial" pitchFamily="34" charset="0"/>
                <a:cs typeface="Arial" pitchFamily="34" charset="0"/>
              </a:rPr>
              <a:t>Nét thẳng</a:t>
            </a:r>
          </a:p>
        </p:txBody>
      </p:sp>
      <p:sp>
        <p:nvSpPr>
          <p:cNvPr id="12" name="Rounded Rectangular Callout 11"/>
          <p:cNvSpPr/>
          <p:nvPr/>
        </p:nvSpPr>
        <p:spPr>
          <a:xfrm>
            <a:off x="473820" y="5403850"/>
            <a:ext cx="1638300" cy="876300"/>
          </a:xfrm>
          <a:prstGeom prst="wedgeRoundRectCallout">
            <a:avLst>
              <a:gd name="adj1" fmla="val 96996"/>
              <a:gd name="adj2" fmla="val -5199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a:solidFill>
                  <a:srgbClr val="FF0000"/>
                </a:solidFill>
                <a:latin typeface="Arial" pitchFamily="34" charset="0"/>
                <a:cs typeface="Arial" pitchFamily="34" charset="0"/>
              </a:rPr>
              <a:t>Nét cong</a:t>
            </a:r>
          </a:p>
        </p:txBody>
      </p:sp>
      <p:sp>
        <p:nvSpPr>
          <p:cNvPr id="14" name="Rounded Rectangular Callout 13"/>
          <p:cNvSpPr/>
          <p:nvPr/>
        </p:nvSpPr>
        <p:spPr>
          <a:xfrm>
            <a:off x="325340" y="1009650"/>
            <a:ext cx="1638300" cy="876300"/>
          </a:xfrm>
          <a:prstGeom prst="wedgeRoundRectCallout">
            <a:avLst>
              <a:gd name="adj1" fmla="val 104748"/>
              <a:gd name="adj2" fmla="val 2337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a:solidFill>
                  <a:srgbClr val="FF0000"/>
                </a:solidFill>
                <a:latin typeface="Arial" pitchFamily="34" charset="0"/>
                <a:cs typeface="Arial" pitchFamily="34" charset="0"/>
              </a:rPr>
              <a:t>Nét cong</a:t>
            </a:r>
          </a:p>
        </p:txBody>
      </p:sp>
      <p:sp>
        <p:nvSpPr>
          <p:cNvPr id="15" name="Rounded Rectangular Callout 14"/>
          <p:cNvSpPr/>
          <p:nvPr/>
        </p:nvSpPr>
        <p:spPr>
          <a:xfrm>
            <a:off x="10053540" y="1079500"/>
            <a:ext cx="1638300" cy="876300"/>
          </a:xfrm>
          <a:prstGeom prst="wedgeRoundRectCallout">
            <a:avLst>
              <a:gd name="adj1" fmla="val -103779"/>
              <a:gd name="adj2" fmla="val 4366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a:solidFill>
                  <a:srgbClr val="FF0000"/>
                </a:solidFill>
                <a:latin typeface="Arial" pitchFamily="34" charset="0"/>
                <a:cs typeface="Arial" pitchFamily="34" charset="0"/>
              </a:rPr>
              <a:t>Nét cong</a:t>
            </a:r>
          </a:p>
        </p:txBody>
      </p:sp>
      <p:sp>
        <p:nvSpPr>
          <p:cNvPr id="16" name="Rounded Rectangular Callout 15"/>
          <p:cNvSpPr/>
          <p:nvPr/>
        </p:nvSpPr>
        <p:spPr>
          <a:xfrm>
            <a:off x="10189929" y="5232400"/>
            <a:ext cx="1638300" cy="876300"/>
          </a:xfrm>
          <a:prstGeom prst="wedgeRoundRectCallout">
            <a:avLst>
              <a:gd name="adj1" fmla="val -111531"/>
              <a:gd name="adj2" fmla="val -3749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a:solidFill>
                  <a:srgbClr val="FF0000"/>
                </a:solidFill>
                <a:latin typeface="Arial" pitchFamily="34" charset="0"/>
                <a:cs typeface="Arial" pitchFamily="34" charset="0"/>
              </a:rPr>
              <a:t>Nét cong</a:t>
            </a:r>
          </a:p>
        </p:txBody>
      </p:sp>
      <p:sp>
        <p:nvSpPr>
          <p:cNvPr id="17" name="Rounded Rectangular Callout 16"/>
          <p:cNvSpPr/>
          <p:nvPr/>
        </p:nvSpPr>
        <p:spPr>
          <a:xfrm>
            <a:off x="3699620" y="2051050"/>
            <a:ext cx="1638300" cy="876300"/>
          </a:xfrm>
          <a:prstGeom prst="wedgeRoundRectCallout">
            <a:avLst>
              <a:gd name="adj1" fmla="val -51841"/>
              <a:gd name="adj2" fmla="val 8424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a:solidFill>
                  <a:srgbClr val="FF0000"/>
                </a:solidFill>
                <a:latin typeface="Arial" pitchFamily="34" charset="0"/>
                <a:cs typeface="Arial" pitchFamily="34" charset="0"/>
              </a:rPr>
              <a:t>Nét cong</a:t>
            </a:r>
          </a:p>
        </p:txBody>
      </p:sp>
      <p:sp>
        <p:nvSpPr>
          <p:cNvPr id="18" name="Rounded Rectangular Callout 17"/>
          <p:cNvSpPr/>
          <p:nvPr/>
        </p:nvSpPr>
        <p:spPr>
          <a:xfrm>
            <a:off x="6709520" y="2032000"/>
            <a:ext cx="1638300" cy="876300"/>
          </a:xfrm>
          <a:prstGeom prst="wedgeRoundRectCallout">
            <a:avLst>
              <a:gd name="adj1" fmla="val 54361"/>
              <a:gd name="adj2" fmla="val 8568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a:solidFill>
                  <a:srgbClr val="FF0000"/>
                </a:solidFill>
                <a:latin typeface="Arial" pitchFamily="34" charset="0"/>
                <a:cs typeface="Arial" pitchFamily="34" charset="0"/>
              </a:rPr>
              <a:t>Nét cong</a:t>
            </a:r>
          </a:p>
        </p:txBody>
      </p:sp>
      <p:sp>
        <p:nvSpPr>
          <p:cNvPr id="19" name="Rounded Rectangular Callout 18"/>
          <p:cNvSpPr/>
          <p:nvPr/>
        </p:nvSpPr>
        <p:spPr>
          <a:xfrm>
            <a:off x="9948020" y="3365500"/>
            <a:ext cx="1638300" cy="876300"/>
          </a:xfrm>
          <a:prstGeom prst="wedgeRoundRectCallout">
            <a:avLst>
              <a:gd name="adj1" fmla="val -99128"/>
              <a:gd name="adj2" fmla="val -3460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FF0000"/>
                </a:solidFill>
                <a:latin typeface="Arial" pitchFamily="34" charset="0"/>
                <a:cs typeface="Arial" pitchFamily="34" charset="0"/>
              </a:rPr>
              <a:t>Nét thẳng</a:t>
            </a:r>
          </a:p>
        </p:txBody>
      </p:sp>
      <p:sp>
        <p:nvSpPr>
          <p:cNvPr id="20" name="Rounded Rectangular Callout 19"/>
          <p:cNvSpPr/>
          <p:nvPr/>
        </p:nvSpPr>
        <p:spPr>
          <a:xfrm>
            <a:off x="473820" y="3086100"/>
            <a:ext cx="1638300" cy="876300"/>
          </a:xfrm>
          <a:prstGeom prst="wedgeRoundRectCallout">
            <a:avLst>
              <a:gd name="adj1" fmla="val 98546"/>
              <a:gd name="adj2" fmla="val -1576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a:solidFill>
                  <a:srgbClr val="FF0000"/>
                </a:solidFill>
                <a:latin typeface="Arial" pitchFamily="34" charset="0"/>
                <a:cs typeface="Arial" pitchFamily="34" charset="0"/>
              </a:rPr>
              <a:t>Nét thẳng</a:t>
            </a:r>
          </a:p>
        </p:txBody>
      </p:sp>
    </p:spTree>
    <p:extLst>
      <p:ext uri="{BB962C8B-B14F-4D97-AF65-F5344CB8AC3E}">
        <p14:creationId xmlns:p14="http://schemas.microsoft.com/office/powerpoint/2010/main" val="45471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P spid="15" grpId="0" animBg="1"/>
      <p:bldP spid="16" grpId="0" animBg="1"/>
      <p:bldP spid="17"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949" y="1819667"/>
            <a:ext cx="11816986" cy="3065134"/>
          </a:xfrm>
          <a:prstGeom prst="rect">
            <a:avLst/>
          </a:prstGeom>
          <a:noFill/>
        </p:spPr>
        <p:txBody>
          <a:bodyPr wrap="square" lIns="121920" tIns="60960" rIns="121920" bIns="60960">
            <a:spAutoFit/>
          </a:bodyPr>
          <a:lstStyle/>
          <a:p>
            <a:pPr algn="ctr">
              <a:lnSpc>
                <a:spcPct val="150000"/>
              </a:lnSpc>
            </a:pPr>
            <a:r>
              <a:rPr lang="en-US" sz="4400" b="1">
                <a:ln w="1905"/>
                <a:solidFill>
                  <a:srgbClr val="0000CC"/>
                </a:solidFill>
                <a:effectLst>
                  <a:innerShdw blurRad="69850" dist="43180" dir="5400000">
                    <a:srgbClr val="000000">
                      <a:alpha val="65000"/>
                    </a:srgbClr>
                  </a:innerShdw>
                </a:effectLst>
              </a:rPr>
              <a:t>CHỦ ĐỀ 2: EM TẬP VẼ</a:t>
            </a:r>
            <a:endParaRPr lang="en-US" sz="4400" b="1" i="1">
              <a:ln w="1905"/>
              <a:solidFill>
                <a:srgbClr val="0000CC"/>
              </a:solidFill>
              <a:effectLst>
                <a:innerShdw blurRad="69850" dist="43180" dir="5400000">
                  <a:srgbClr val="000000">
                    <a:alpha val="65000"/>
                  </a:srgbClr>
                </a:innerShdw>
              </a:effectLst>
            </a:endParaRPr>
          </a:p>
          <a:p>
            <a:pPr algn="ctr">
              <a:lnSpc>
                <a:spcPct val="150000"/>
              </a:lnSpc>
            </a:pPr>
            <a:r>
              <a:rPr lang="en-US" sz="4400" b="1">
                <a:ln w="1905"/>
                <a:solidFill>
                  <a:srgbClr val="FF0000"/>
                </a:solidFill>
                <a:effectLst>
                  <a:innerShdw blurRad="69850" dist="43180" dir="5400000">
                    <a:srgbClr val="000000">
                      <a:alpha val="65000"/>
                    </a:srgbClr>
                  </a:innerShdw>
                </a:effectLst>
              </a:rPr>
              <a:t>BÀI 3: VẼ ĐƯỜNG THẲNG, ĐƯỜNG CONG </a:t>
            </a:r>
            <a:r>
              <a:rPr lang="en-US" sz="4400" b="1" i="1">
                <a:ln w="1905"/>
                <a:solidFill>
                  <a:srgbClr val="FF0000"/>
                </a:solidFill>
                <a:effectLst>
                  <a:innerShdw blurRad="69850" dist="43180" dir="5400000">
                    <a:srgbClr val="000000">
                      <a:alpha val="65000"/>
                    </a:srgbClr>
                  </a:innerShdw>
                </a:effectLst>
              </a:rPr>
              <a:t>(Tiết 1) </a:t>
            </a:r>
          </a:p>
          <a:p>
            <a:pPr algn="ctr">
              <a:lnSpc>
                <a:spcPct val="150000"/>
              </a:lnSpc>
            </a:pPr>
            <a:r>
              <a:rPr lang="en-US" sz="4400" b="1" i="1">
                <a:ln w="1905"/>
                <a:effectLst>
                  <a:innerShdw blurRad="69850" dist="43180" dir="5400000">
                    <a:srgbClr val="000000">
                      <a:alpha val="65000"/>
                    </a:srgbClr>
                  </a:innerShdw>
                </a:effectLst>
              </a:rPr>
              <a:t>(SGK Trang 44)</a:t>
            </a:r>
          </a:p>
        </p:txBody>
      </p:sp>
      <p:pic>
        <p:nvPicPr>
          <p:cNvPr id="3" name="图片 10244" descr="23"/>
          <p:cNvPicPr>
            <a:picLocks noChangeAspect="1"/>
          </p:cNvPicPr>
          <p:nvPr/>
        </p:nvPicPr>
        <p:blipFill>
          <a:blip r:embed="rId2"/>
          <a:stretch>
            <a:fillRect/>
          </a:stretch>
        </p:blipFill>
        <p:spPr>
          <a:xfrm>
            <a:off x="9089409" y="3768539"/>
            <a:ext cx="3242026" cy="3018142"/>
          </a:xfrm>
          <a:prstGeom prst="rect">
            <a:avLst/>
          </a:prstGeom>
          <a:noFill/>
          <a:ln w="9525">
            <a:noFill/>
          </a:ln>
        </p:spPr>
      </p:pic>
    </p:spTree>
    <p:extLst>
      <p:ext uri="{BB962C8B-B14F-4D97-AF65-F5344CB8AC3E}">
        <p14:creationId xmlns:p14="http://schemas.microsoft.com/office/powerpoint/2010/main" val="574424981"/>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3"/>
          <p:cNvSpPr/>
          <p:nvPr/>
        </p:nvSpPr>
        <p:spPr>
          <a:xfrm>
            <a:off x="822995" y="1691487"/>
            <a:ext cx="5571067" cy="79586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9" name="组合 6"/>
          <p:cNvGrpSpPr/>
          <p:nvPr/>
        </p:nvGrpSpPr>
        <p:grpSpPr>
          <a:xfrm>
            <a:off x="883715" y="1749022"/>
            <a:ext cx="707565" cy="707566"/>
            <a:chOff x="1330341" y="1191167"/>
            <a:chExt cx="530674" cy="530674"/>
          </a:xfrm>
        </p:grpSpPr>
        <p:sp>
          <p:nvSpPr>
            <p:cNvPr id="10" name="椭圆 4"/>
            <p:cNvSpPr/>
            <p:nvPr/>
          </p:nvSpPr>
          <p:spPr>
            <a:xfrm>
              <a:off x="1330341" y="1191167"/>
              <a:ext cx="530674" cy="53067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sz="1867">
                <a:solidFill>
                  <a:prstClr val="white"/>
                </a:solidFill>
                <a:latin typeface="等线"/>
                <a:ea typeface="微软雅黑"/>
              </a:endParaRPr>
            </a:p>
          </p:txBody>
        </p:sp>
        <p:sp>
          <p:nvSpPr>
            <p:cNvPr id="11" name="文本框 5"/>
            <p:cNvSpPr txBox="1"/>
            <p:nvPr/>
          </p:nvSpPr>
          <p:spPr>
            <a:xfrm>
              <a:off x="1406541" y="1210867"/>
              <a:ext cx="138548" cy="438581"/>
            </a:xfrm>
            <a:prstGeom prst="rect">
              <a:avLst/>
            </a:prstGeom>
            <a:noFill/>
          </p:spPr>
          <p:txBody>
            <a:bodyPr wrap="none" rtlCol="0">
              <a:spAutoFit/>
            </a:bodyPr>
            <a:lstStyle/>
            <a:p>
              <a:pPr defTabSz="914377">
                <a:defRPr/>
              </a:pPr>
              <a:endParaRPr lang="zh-CN" altLang="en-US" sz="3200" b="1">
                <a:solidFill>
                  <a:prstClr val="white"/>
                </a:solidFill>
                <a:latin typeface="等线"/>
                <a:ea typeface="微软雅黑"/>
              </a:endParaRPr>
            </a:p>
          </p:txBody>
        </p:sp>
      </p:grpSp>
      <p:sp>
        <p:nvSpPr>
          <p:cNvPr id="21" name="文本框 10"/>
          <p:cNvSpPr txBox="1"/>
          <p:nvPr/>
        </p:nvSpPr>
        <p:spPr>
          <a:xfrm>
            <a:off x="1741978" y="1760541"/>
            <a:ext cx="3552576" cy="584775"/>
          </a:xfrm>
          <a:prstGeom prst="rect">
            <a:avLst/>
          </a:prstGeom>
          <a:noFill/>
        </p:spPr>
        <p:txBody>
          <a:bodyPr wrap="none" rtlCol="0">
            <a:spAutoFit/>
          </a:bodyPr>
          <a:lstStyle/>
          <a:p>
            <a:pPr defTabSz="914377">
              <a:defRPr/>
            </a:pPr>
            <a:r>
              <a:rPr lang="en-US" altLang="zh-CN" sz="3200" b="1">
                <a:solidFill>
                  <a:prstClr val="black"/>
                </a:solidFill>
                <a:latin typeface="Tahoma" pitchFamily="34" charset="0"/>
                <a:ea typeface="Tahoma" pitchFamily="34" charset="0"/>
                <a:cs typeface="Tahoma" pitchFamily="34" charset="0"/>
              </a:rPr>
              <a:t>Mục tiêu bài học</a:t>
            </a:r>
            <a:endParaRPr lang="zh-CN" altLang="en-US" sz="3200" b="1">
              <a:solidFill>
                <a:prstClr val="black"/>
              </a:solidFill>
              <a:latin typeface="Tahoma" pitchFamily="34" charset="0"/>
              <a:ea typeface="微软雅黑"/>
              <a:cs typeface="Tahoma" pitchFamily="34" charset="0"/>
            </a:endParaRPr>
          </a:p>
        </p:txBody>
      </p:sp>
      <p:grpSp>
        <p:nvGrpSpPr>
          <p:cNvPr id="2" name="Group 1"/>
          <p:cNvGrpSpPr/>
          <p:nvPr/>
        </p:nvGrpSpPr>
        <p:grpSpPr>
          <a:xfrm>
            <a:off x="1170045" y="2872242"/>
            <a:ext cx="10686033" cy="795867"/>
            <a:chOff x="1080665" y="3087336"/>
            <a:chExt cx="10686033" cy="795867"/>
          </a:xfrm>
        </p:grpSpPr>
        <p:sp>
          <p:nvSpPr>
            <p:cNvPr id="6" name="圆角矩形 29"/>
            <p:cNvSpPr/>
            <p:nvPr/>
          </p:nvSpPr>
          <p:spPr>
            <a:xfrm>
              <a:off x="1080665" y="3087336"/>
              <a:ext cx="10686033" cy="79586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12" name="组合 7"/>
            <p:cNvGrpSpPr/>
            <p:nvPr/>
          </p:nvGrpSpPr>
          <p:grpSpPr>
            <a:xfrm>
              <a:off x="1388196" y="3107858"/>
              <a:ext cx="707565" cy="707566"/>
              <a:chOff x="1330341" y="1880233"/>
              <a:chExt cx="530674" cy="530674"/>
            </a:xfrm>
          </p:grpSpPr>
          <p:sp>
            <p:nvSpPr>
              <p:cNvPr id="13" name="椭圆 33"/>
              <p:cNvSpPr/>
              <p:nvPr/>
            </p:nvSpPr>
            <p:spPr>
              <a:xfrm>
                <a:off x="1330341" y="1880233"/>
                <a:ext cx="530674" cy="5306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sp>
            <p:nvSpPr>
              <p:cNvPr id="14" name="文本框 37"/>
              <p:cNvSpPr txBox="1"/>
              <p:nvPr/>
            </p:nvSpPr>
            <p:spPr>
              <a:xfrm>
                <a:off x="1330341" y="1909161"/>
                <a:ext cx="479939" cy="438581"/>
              </a:xfrm>
              <a:prstGeom prst="rect">
                <a:avLst/>
              </a:prstGeom>
              <a:noFill/>
            </p:spPr>
            <p:txBody>
              <a:bodyPr wrap="none" rtlCol="0">
                <a:spAutoFit/>
              </a:bodyPr>
              <a:lstStyle/>
              <a:p>
                <a:pPr defTabSz="914377">
                  <a:defRPr/>
                </a:pPr>
                <a:r>
                  <a:rPr lang="en-US" altLang="zh-CN" sz="3200" b="1">
                    <a:solidFill>
                      <a:prstClr val="white"/>
                    </a:solidFill>
                    <a:latin typeface="等线"/>
                    <a:ea typeface="微软雅黑"/>
                  </a:rPr>
                  <a:t>01</a:t>
                </a:r>
                <a:endParaRPr lang="zh-CN" altLang="en-US" sz="3200" b="1">
                  <a:solidFill>
                    <a:prstClr val="white"/>
                  </a:solidFill>
                  <a:latin typeface="等线"/>
                  <a:ea typeface="微软雅黑"/>
                </a:endParaRPr>
              </a:p>
            </p:txBody>
          </p:sp>
        </p:grpSp>
        <p:sp>
          <p:nvSpPr>
            <p:cNvPr id="22" name="文本框 45"/>
            <p:cNvSpPr txBox="1"/>
            <p:nvPr/>
          </p:nvSpPr>
          <p:spPr>
            <a:xfrm>
              <a:off x="2159993" y="3211752"/>
              <a:ext cx="6808274" cy="502766"/>
            </a:xfrm>
            <a:prstGeom prst="rect">
              <a:avLst/>
            </a:prstGeom>
            <a:noFill/>
          </p:spPr>
          <p:txBody>
            <a:bodyPr wrap="none" rtlCol="0">
              <a:spAutoFit/>
            </a:bodyPr>
            <a:lstStyle/>
            <a:p>
              <a:pPr>
                <a:defRPr/>
              </a:pPr>
              <a:r>
                <a:rPr lang="en-US" altLang="zh-CN" sz="2667" b="1">
                  <a:solidFill>
                    <a:prstClr val="black"/>
                  </a:solidFill>
                  <a:latin typeface="Tahoma" pitchFamily="34" charset="0"/>
                  <a:cs typeface="Tahoma" pitchFamily="34" charset="0"/>
                </a:rPr>
                <a:t>Biết sử dụng công cụ vẽ đường thẳng.</a:t>
              </a:r>
              <a:endParaRPr lang="zh-CN" altLang="en-US" sz="2667" b="1" dirty="0">
                <a:solidFill>
                  <a:prstClr val="black"/>
                </a:solidFill>
                <a:latin typeface="Tahoma" pitchFamily="34" charset="0"/>
                <a:cs typeface="Tahoma" pitchFamily="34" charset="0"/>
              </a:endParaRPr>
            </a:p>
          </p:txBody>
        </p:sp>
      </p:grpSp>
      <p:grpSp>
        <p:nvGrpSpPr>
          <p:cNvPr id="3" name="Group 2"/>
          <p:cNvGrpSpPr/>
          <p:nvPr/>
        </p:nvGrpSpPr>
        <p:grpSpPr>
          <a:xfrm>
            <a:off x="1170046" y="4149976"/>
            <a:ext cx="10686032" cy="1162033"/>
            <a:chOff x="1080665" y="4029721"/>
            <a:chExt cx="10686032" cy="1456679"/>
          </a:xfrm>
        </p:grpSpPr>
        <p:sp>
          <p:nvSpPr>
            <p:cNvPr id="7" name="圆角矩形 30"/>
            <p:cNvSpPr/>
            <p:nvPr/>
          </p:nvSpPr>
          <p:spPr>
            <a:xfrm>
              <a:off x="1080665" y="4029721"/>
              <a:ext cx="10686032" cy="145667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15" name="组合 8"/>
            <p:cNvGrpSpPr/>
            <p:nvPr/>
          </p:nvGrpSpPr>
          <p:grpSpPr>
            <a:xfrm>
              <a:off x="1388196" y="4240154"/>
              <a:ext cx="707565" cy="897810"/>
              <a:chOff x="1330341" y="2577061"/>
              <a:chExt cx="530674" cy="673358"/>
            </a:xfrm>
          </p:grpSpPr>
          <p:sp>
            <p:nvSpPr>
              <p:cNvPr id="16" name="椭圆 34"/>
              <p:cNvSpPr/>
              <p:nvPr/>
            </p:nvSpPr>
            <p:spPr>
              <a:xfrm>
                <a:off x="1330341" y="2577061"/>
                <a:ext cx="530674" cy="67335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sp>
            <p:nvSpPr>
              <p:cNvPr id="17" name="文本框 38"/>
              <p:cNvSpPr txBox="1"/>
              <p:nvPr/>
            </p:nvSpPr>
            <p:spPr>
              <a:xfrm>
                <a:off x="1349016" y="2603224"/>
                <a:ext cx="479938" cy="549789"/>
              </a:xfrm>
              <a:prstGeom prst="rect">
                <a:avLst/>
              </a:prstGeom>
              <a:noFill/>
            </p:spPr>
            <p:txBody>
              <a:bodyPr wrap="square" rtlCol="0">
                <a:spAutoFit/>
              </a:bodyPr>
              <a:lstStyle/>
              <a:p>
                <a:pPr defTabSz="914377">
                  <a:defRPr/>
                </a:pPr>
                <a:r>
                  <a:rPr lang="en-US" altLang="zh-CN" sz="3200" b="1">
                    <a:solidFill>
                      <a:prstClr val="white"/>
                    </a:solidFill>
                    <a:latin typeface="等线"/>
                    <a:ea typeface="微软雅黑"/>
                  </a:rPr>
                  <a:t>02</a:t>
                </a:r>
                <a:endParaRPr lang="zh-CN" altLang="en-US" sz="3200" b="1">
                  <a:solidFill>
                    <a:prstClr val="white"/>
                  </a:solidFill>
                  <a:latin typeface="等线"/>
                  <a:ea typeface="微软雅黑"/>
                </a:endParaRPr>
              </a:p>
            </p:txBody>
          </p:sp>
        </p:grpSp>
        <p:sp>
          <p:nvSpPr>
            <p:cNvPr id="23" name="文本框 46"/>
            <p:cNvSpPr txBox="1"/>
            <p:nvPr/>
          </p:nvSpPr>
          <p:spPr>
            <a:xfrm>
              <a:off x="2159994" y="4154138"/>
              <a:ext cx="9354673" cy="630248"/>
            </a:xfrm>
            <a:prstGeom prst="rect">
              <a:avLst/>
            </a:prstGeom>
            <a:noFill/>
          </p:spPr>
          <p:txBody>
            <a:bodyPr wrap="square" rtlCol="0">
              <a:spAutoFit/>
            </a:bodyPr>
            <a:lstStyle/>
            <a:p>
              <a:pPr>
                <a:defRPr/>
              </a:pPr>
              <a:r>
                <a:rPr lang="en-US" altLang="zh-CN" sz="2667" b="1">
                  <a:solidFill>
                    <a:prstClr val="black"/>
                  </a:solidFill>
                  <a:latin typeface="Tahoma" pitchFamily="34" charset="0"/>
                  <a:cs typeface="Tahoma" pitchFamily="34" charset="0"/>
                </a:rPr>
                <a:t>Vẽ được bức tranh đơn giản có đường thẳng.</a:t>
              </a:r>
              <a:endParaRPr lang="zh-CN" altLang="en-US" sz="2667" b="1" dirty="0">
                <a:solidFill>
                  <a:prstClr val="black"/>
                </a:solidFill>
                <a:latin typeface="Tahoma" pitchFamily="34" charset="0"/>
                <a:cs typeface="Tahoma" pitchFamily="34" charset="0"/>
              </a:endParaRPr>
            </a:p>
          </p:txBody>
        </p:sp>
      </p:grpSp>
      <p:pic>
        <p:nvPicPr>
          <p:cNvPr id="25" name="图片 1"/>
          <p:cNvPicPr>
            <a:picLocks noChangeAspect="1"/>
          </p:cNvPicPr>
          <p:nvPr/>
        </p:nvPicPr>
        <p:blipFill>
          <a:blip r:embed="rId2"/>
          <a:stretch>
            <a:fillRect/>
          </a:stretch>
        </p:blipFill>
        <p:spPr>
          <a:xfrm>
            <a:off x="2025129" y="-126982"/>
            <a:ext cx="8342219" cy="1900445"/>
          </a:xfrm>
          <a:prstGeom prst="rect">
            <a:avLst/>
          </a:prstGeom>
        </p:spPr>
      </p:pic>
    </p:spTree>
    <p:extLst>
      <p:ext uri="{BB962C8B-B14F-4D97-AF65-F5344CB8AC3E}">
        <p14:creationId xmlns:p14="http://schemas.microsoft.com/office/powerpoint/2010/main" val="40618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0900" y="157783"/>
            <a:ext cx="508184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A. VẼ ĐƯỜNG THẲNG</a:t>
            </a:r>
          </a:p>
        </p:txBody>
      </p:sp>
      <p:sp>
        <p:nvSpPr>
          <p:cNvPr id="7" name="Rectangle 6"/>
          <p:cNvSpPr/>
          <p:nvPr/>
        </p:nvSpPr>
        <p:spPr>
          <a:xfrm>
            <a:off x="621555" y="1179195"/>
            <a:ext cx="6700943" cy="584775"/>
          </a:xfrm>
          <a:prstGeom prst="rect">
            <a:avLst/>
          </a:prstGeom>
        </p:spPr>
        <p:txBody>
          <a:bodyPr wrap="square">
            <a:spAutoFit/>
          </a:bodyPr>
          <a:lstStyle/>
          <a:p>
            <a:r>
              <a:rPr lang="en-US" sz="3200" b="1">
                <a:solidFill>
                  <a:srgbClr val="0000CC"/>
                </a:solidFill>
                <a:latin typeface="Times New Roman" panose="02020603050405020304" pitchFamily="18" charset="0"/>
                <a:cs typeface="Times New Roman" panose="02020603050405020304" pitchFamily="18" charset="0"/>
              </a:rPr>
              <a:t>1. Công cụ vẽ đường thẳng:</a:t>
            </a:r>
            <a:endParaRPr lang="en-US" sz="3200" b="1" dirty="0">
              <a:solidFill>
                <a:srgbClr val="0000CC"/>
              </a:solidFill>
              <a:latin typeface="Times New Roman" panose="02020603050405020304" pitchFamily="18" charset="0"/>
              <a:cs typeface="Times New Roman" panose="02020603050405020304" pitchFamily="18" charset="0"/>
            </a:endParaRPr>
          </a:p>
        </p:txBody>
      </p:sp>
      <p:pic>
        <p:nvPicPr>
          <p:cNvPr id="15"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4028" y="1958977"/>
            <a:ext cx="8491538"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a:grpSpLocks/>
          </p:cNvGrpSpPr>
          <p:nvPr/>
        </p:nvGrpSpPr>
        <p:grpSpPr bwMode="auto">
          <a:xfrm>
            <a:off x="3387810" y="1958977"/>
            <a:ext cx="1174750" cy="1063625"/>
            <a:chOff x="2209800" y="506895"/>
            <a:chExt cx="1302026" cy="738810"/>
          </a:xfrm>
        </p:grpSpPr>
        <p:cxnSp>
          <p:nvCxnSpPr>
            <p:cNvPr id="17" name="Straight Connector 16"/>
            <p:cNvCxnSpPr/>
            <p:nvPr/>
          </p:nvCxnSpPr>
          <p:spPr>
            <a:xfrm>
              <a:off x="2209800" y="533360"/>
              <a:ext cx="12950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09800" y="1219240"/>
              <a:ext cx="129502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04826" y="506895"/>
              <a:ext cx="7000" cy="7388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09800" y="506895"/>
              <a:ext cx="7000" cy="7388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Rounded Rectangular Callout 20"/>
          <p:cNvSpPr/>
          <p:nvPr/>
        </p:nvSpPr>
        <p:spPr>
          <a:xfrm>
            <a:off x="384685" y="2590802"/>
            <a:ext cx="2379289" cy="1346198"/>
          </a:xfrm>
          <a:prstGeom prst="wedgeRoundRectCallout">
            <a:avLst>
              <a:gd name="adj1" fmla="val 75645"/>
              <a:gd name="adj2" fmla="val -5104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a:solidFill>
                  <a:srgbClr val="FF0000"/>
                </a:solidFill>
                <a:latin typeface="Arial" pitchFamily="34" charset="0"/>
                <a:cs typeface="Arial" pitchFamily="34" charset="0"/>
              </a:rPr>
              <a:t>Công cụ vẽ đường thẳng</a:t>
            </a:r>
          </a:p>
        </p:txBody>
      </p:sp>
    </p:spTree>
    <p:extLst>
      <p:ext uri="{BB962C8B-B14F-4D97-AF65-F5344CB8AC3E}">
        <p14:creationId xmlns:p14="http://schemas.microsoft.com/office/powerpoint/2010/main" val="77671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4" presetClass="entr" presetSubtype="1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randombar(horizontal)">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TextBox 7"/>
          <p:cNvSpPr txBox="1">
            <a:spLocks noChangeArrowheads="1"/>
          </p:cNvSpPr>
          <p:nvPr/>
        </p:nvSpPr>
        <p:spPr bwMode="auto">
          <a:xfrm>
            <a:off x="438259" y="1290702"/>
            <a:ext cx="41537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a:solidFill>
                  <a:srgbClr val="0000CC"/>
                </a:solidFill>
                <a:latin typeface="Times New Roman" panose="02020603050405020304" pitchFamily="18" charset="0"/>
                <a:cs typeface="Times New Roman" panose="02020603050405020304" pitchFamily="18" charset="0"/>
              </a:rPr>
              <a:t>2. Các bước thực hiện:</a:t>
            </a:r>
          </a:p>
        </p:txBody>
      </p:sp>
      <p:sp>
        <p:nvSpPr>
          <p:cNvPr id="21" name="TextBox 20"/>
          <p:cNvSpPr txBox="1"/>
          <p:nvPr/>
        </p:nvSpPr>
        <p:spPr bwMode="auto">
          <a:xfrm>
            <a:off x="1053336" y="2129477"/>
            <a:ext cx="8337103" cy="523220"/>
          </a:xfrm>
          <a:prstGeom prst="rect">
            <a:avLst/>
          </a:prstGeom>
          <a:noFill/>
        </p:spPr>
        <p:txBody>
          <a:bodyPr wrap="square">
            <a:spAutoFit/>
          </a:bodyPr>
          <a:lstStyle/>
          <a:p>
            <a:pPr algn="just">
              <a:defRPr/>
            </a:pPr>
            <a:r>
              <a:rPr lang="en-US" sz="2800" b="1" err="1">
                <a:latin typeface="Times New Roman" pitchFamily="18" charset="0"/>
                <a:cs typeface="Times New Roman" pitchFamily="18" charset="0"/>
              </a:rPr>
              <a:t>Bước</a:t>
            </a:r>
            <a:r>
              <a:rPr lang="en-US" sz="2800" b="1">
                <a:latin typeface="Times New Roman" pitchFamily="18" charset="0"/>
                <a:cs typeface="Times New Roman" pitchFamily="18" charset="0"/>
              </a:rPr>
              <a:t> 1</a:t>
            </a:r>
            <a:r>
              <a:rPr lang="en-US" sz="2800">
                <a:latin typeface="Times New Roman" pitchFamily="18" charset="0"/>
                <a:cs typeface="Times New Roman" pitchFamily="18" charset="0"/>
              </a:rPr>
              <a:t>:Nháy </a:t>
            </a:r>
            <a:r>
              <a:rPr lang="en-US" sz="2800" dirty="0" err="1">
                <a:latin typeface="Times New Roman" pitchFamily="18" charset="0"/>
                <a:cs typeface="Times New Roman" pitchFamily="18" charset="0"/>
              </a:rPr>
              <a:t>chuột</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lên</a:t>
            </a:r>
            <a:r>
              <a:rPr lang="en-US" sz="2800">
                <a:latin typeface="Times New Roman" pitchFamily="18" charset="0"/>
                <a:cs typeface="Times New Roman" pitchFamily="18" charset="0"/>
              </a:rPr>
              <a:t> công cụ </a:t>
            </a:r>
            <a:r>
              <a:rPr lang="en-US" sz="2800" dirty="0" err="1">
                <a:latin typeface="Times New Roman" pitchFamily="18" charset="0"/>
                <a:cs typeface="Times New Roman" pitchFamily="18" charset="0"/>
              </a:rPr>
              <a:t>vẽ</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đường</a:t>
            </a:r>
            <a:r>
              <a:rPr lang="en-US" sz="2800">
                <a:latin typeface="Times New Roman" pitchFamily="18" charset="0"/>
                <a:cs typeface="Times New Roman" pitchFamily="18" charset="0"/>
              </a:rPr>
              <a:t> thẳng.</a:t>
            </a:r>
            <a:endParaRPr lang="en-US" sz="2800" dirty="0">
              <a:latin typeface="Times New Roman" pitchFamily="18" charset="0"/>
              <a:cs typeface="Times New Roman" pitchFamily="18" charset="0"/>
            </a:endParaRPr>
          </a:p>
        </p:txBody>
      </p:sp>
      <p:sp>
        <p:nvSpPr>
          <p:cNvPr id="29" name="TextBox 6"/>
          <p:cNvSpPr txBox="1">
            <a:spLocks noChangeArrowheads="1"/>
          </p:cNvSpPr>
          <p:nvPr/>
        </p:nvSpPr>
        <p:spPr bwMode="auto">
          <a:xfrm>
            <a:off x="1055920" y="2957497"/>
            <a:ext cx="71736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Bước 2:</a:t>
            </a:r>
            <a:r>
              <a:rPr lang="en-US" altLang="en-US" sz="2800">
                <a:latin typeface="Times New Roman" panose="02020603050405020304" pitchFamily="18" charset="0"/>
                <a:cs typeface="Times New Roman" panose="02020603050405020304" pitchFamily="18" charset="0"/>
              </a:rPr>
              <a:t> Chọn độ dày nét vẽ, chọn màu vẽ.</a:t>
            </a:r>
          </a:p>
        </p:txBody>
      </p:sp>
      <p:sp>
        <p:nvSpPr>
          <p:cNvPr id="40" name="TextBox 39"/>
          <p:cNvSpPr txBox="1"/>
          <p:nvPr/>
        </p:nvSpPr>
        <p:spPr bwMode="auto">
          <a:xfrm>
            <a:off x="1055920" y="3830304"/>
            <a:ext cx="10056580" cy="954107"/>
          </a:xfrm>
          <a:prstGeom prst="rect">
            <a:avLst/>
          </a:prstGeom>
          <a:noFill/>
        </p:spPr>
        <p:txBody>
          <a:bodyPr wrap="square">
            <a:spAutoFit/>
          </a:bodyPr>
          <a:lstStyle/>
          <a:p>
            <a:pPr indent="-514350" algn="just">
              <a:defRPr/>
            </a:pPr>
            <a:r>
              <a:rPr lang="en-US" sz="2800" b="1" dirty="0" err="1">
                <a:latin typeface="Times New Roman" pitchFamily="18" charset="0"/>
                <a:cs typeface="Times New Roman" pitchFamily="18" charset="0"/>
              </a:rPr>
              <a:t>Bước</a:t>
            </a:r>
            <a:r>
              <a:rPr lang="en-US" sz="2800" b="1" dirty="0">
                <a:latin typeface="Times New Roman" pitchFamily="18" charset="0"/>
                <a:cs typeface="Times New Roman" pitchFamily="18" charset="0"/>
              </a:rPr>
              <a:t> 3: </a:t>
            </a:r>
            <a:r>
              <a:rPr lang="en-US" sz="2800" dirty="0" err="1">
                <a:latin typeface="Times New Roman" pitchFamily="18" charset="0"/>
                <a:cs typeface="Times New Roman" pitchFamily="18" charset="0"/>
              </a:rPr>
              <a:t>Đưa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trỏ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vẽ</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trỏ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thành</a:t>
            </a:r>
            <a:r>
              <a:rPr lang="en-US" sz="2800">
                <a:latin typeface="Times New Roman" pitchFamily="18" charset="0"/>
                <a:cs typeface="Times New Roman" pitchFamily="18" charset="0"/>
              </a:rPr>
              <a:t>      .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a:t>
            </a:r>
          </a:p>
        </p:txBody>
      </p:sp>
      <p:pic>
        <p:nvPicPr>
          <p:cNvPr id="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951" y="4287958"/>
            <a:ext cx="453763" cy="40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3660900" y="157783"/>
            <a:ext cx="508184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A. VẼ ĐƯỜNG THẲNG</a:t>
            </a:r>
          </a:p>
        </p:txBody>
      </p:sp>
    </p:spTree>
    <p:extLst>
      <p:ext uri="{BB962C8B-B14F-4D97-AF65-F5344CB8AC3E}">
        <p14:creationId xmlns:p14="http://schemas.microsoft.com/office/powerpoint/2010/main" val="277387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checkerboard(across)">
                                      <p:cBhvr>
                                        <p:cTn id="21" dur="500"/>
                                        <p:tgtEl>
                                          <p:spTgt spid="40"/>
                                        </p:tgtEl>
                                      </p:cBhvr>
                                    </p:animEffect>
                                  </p:childTnLst>
                                </p:cTn>
                              </p:par>
                              <p:par>
                                <p:cTn id="22" presetID="3" presetClass="entr" presetSubtype="1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blinds(horizontal)">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1053336" y="1087104"/>
            <a:ext cx="10056580" cy="954107"/>
          </a:xfrm>
          <a:prstGeom prst="rect">
            <a:avLst/>
          </a:prstGeom>
          <a:noFill/>
        </p:spPr>
        <p:txBody>
          <a:bodyPr wrap="square">
            <a:spAutoFit/>
          </a:bodyPr>
          <a:lstStyle/>
          <a:p>
            <a:pPr indent="-514350" algn="just">
              <a:defRPr/>
            </a:pPr>
            <a:r>
              <a:rPr lang="en-US" sz="2800" b="1" u="sng">
                <a:solidFill>
                  <a:srgbClr val="FF0000"/>
                </a:solidFill>
                <a:latin typeface="Times New Roman" pitchFamily="18" charset="0"/>
                <a:cs typeface="Times New Roman" pitchFamily="18" charset="0"/>
              </a:rPr>
              <a:t>Lưu ý</a:t>
            </a:r>
            <a:r>
              <a:rPr lang="en-US" sz="2800" b="1">
                <a:solidFill>
                  <a:srgbClr val="FF0000"/>
                </a:solidFill>
                <a:latin typeface="Times New Roman" pitchFamily="18" charset="0"/>
                <a:cs typeface="Times New Roman" pitchFamily="18" charset="0"/>
              </a:rPr>
              <a:t>: </a:t>
            </a:r>
            <a:r>
              <a:rPr lang="en-US" sz="2800" b="1" i="1">
                <a:solidFill>
                  <a:srgbClr val="0000CC"/>
                </a:solidFill>
                <a:latin typeface="Times New Roman" pitchFamily="18" charset="0"/>
                <a:cs typeface="Times New Roman" pitchFamily="18" charset="0"/>
              </a:rPr>
              <a:t>Nhấn giữ phím </a:t>
            </a:r>
            <a:r>
              <a:rPr lang="en-US" sz="2800" b="1">
                <a:solidFill>
                  <a:srgbClr val="FF0000"/>
                </a:solidFill>
                <a:latin typeface="Times New Roman" pitchFamily="18" charset="0"/>
                <a:cs typeface="Times New Roman" pitchFamily="18" charset="0"/>
              </a:rPr>
              <a:t>SHIFT</a:t>
            </a:r>
            <a:r>
              <a:rPr lang="en-US" sz="2800" b="1" i="1">
                <a:solidFill>
                  <a:srgbClr val="0000CC"/>
                </a:solidFill>
                <a:latin typeface="Times New Roman" pitchFamily="18" charset="0"/>
                <a:cs typeface="Times New Roman" pitchFamily="18" charset="0"/>
              </a:rPr>
              <a:t> trong khi kéo thả chuột để vẽ các đường thẳng nằm ngang và thẳng đứng.</a:t>
            </a:r>
            <a:endParaRPr lang="en-US" sz="2800" i="1" dirty="0">
              <a:solidFill>
                <a:srgbClr val="0000CC"/>
              </a:solidFill>
              <a:latin typeface="Times New Roman" pitchFamily="18" charset="0"/>
              <a:cs typeface="Times New Roman" pitchFamily="18" charset="0"/>
            </a:endParaRPr>
          </a:p>
        </p:txBody>
      </p:sp>
      <p:pic>
        <p:nvPicPr>
          <p:cNvPr id="5" name="Content Placeholder 10">
            <a:extLst>
              <a:ext uri="{FF2B5EF4-FFF2-40B4-BE49-F238E27FC236}">
                <a16:creationId xmlns:a16="http://schemas.microsoft.com/office/drawing/2014/main" id="{A0309C93-4511-40DF-AA90-7D92CD3DF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2095803"/>
            <a:ext cx="9364070" cy="4149644"/>
          </a:xfrm>
          <a:prstGeom prst="rect">
            <a:avLst/>
          </a:prstGeom>
        </p:spPr>
      </p:pic>
      <p:sp>
        <p:nvSpPr>
          <p:cNvPr id="6" name="Rectangle 5"/>
          <p:cNvSpPr/>
          <p:nvPr/>
        </p:nvSpPr>
        <p:spPr>
          <a:xfrm>
            <a:off x="1803589" y="4949207"/>
            <a:ext cx="994202" cy="4826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15344" y="4946551"/>
            <a:ext cx="1223940" cy="4826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7413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33827" y="1849119"/>
            <a:ext cx="11625943" cy="1143000"/>
          </a:xfrm>
        </p:spPr>
        <p:txBody>
          <a:bodyPr>
            <a:normAutofit fontScale="90000"/>
          </a:bodyPr>
          <a:lstStyle/>
          <a:p>
            <a:pPr algn="l">
              <a:lnSpc>
                <a:spcPct val="100000"/>
              </a:lnSpc>
            </a:pPr>
            <a:r>
              <a:rPr lang="en-US" altLang="en-US" sz="3100" b="1">
                <a:latin typeface="Times New Roman" panose="02020603050405020304" pitchFamily="18" charset="0"/>
                <a:cs typeface="Times New Roman" panose="02020603050405020304" pitchFamily="18" charset="0"/>
              </a:rPr>
              <a:t>Bài 1 – SGK 44</a:t>
            </a:r>
            <a:r>
              <a:rPr lang="en-US" altLang="en-US" sz="3100">
                <a:latin typeface="Times New Roman" panose="02020603050405020304" pitchFamily="18" charset="0"/>
                <a:cs typeface="Times New Roman" panose="02020603050405020304" pitchFamily="18" charset="0"/>
              </a:rPr>
              <a:t>: Em hãy sử dụng công cụ vẽ đường thẳng, hình chữ nhật để vẽ hình theo mẫu dưới đây, đặt tên bài vẽ là </a:t>
            </a:r>
            <a:r>
              <a:rPr lang="en-US" altLang="en-US" sz="3100" b="1">
                <a:solidFill>
                  <a:srgbClr val="FF0000"/>
                </a:solidFill>
                <a:latin typeface="Times New Roman" panose="02020603050405020304" pitchFamily="18" charset="0"/>
                <a:cs typeface="Times New Roman" panose="02020603050405020304" pitchFamily="18" charset="0"/>
              </a:rPr>
              <a:t>ngoi nha</a:t>
            </a:r>
            <a:r>
              <a:rPr lang="en-US" altLang="en-US" sz="3100">
                <a:latin typeface="Times New Roman" panose="02020603050405020304" pitchFamily="18" charset="0"/>
                <a:cs typeface="Times New Roman" panose="02020603050405020304" pitchFamily="18" charset="0"/>
              </a:rPr>
              <a:t> rồi lưu vào thư mục trên máy tính.</a:t>
            </a:r>
          </a:p>
        </p:txBody>
      </p:sp>
      <p:sp>
        <p:nvSpPr>
          <p:cNvPr id="22" name="TextBox 7"/>
          <p:cNvSpPr txBox="1">
            <a:spLocks noChangeArrowheads="1"/>
          </p:cNvSpPr>
          <p:nvPr/>
        </p:nvSpPr>
        <p:spPr bwMode="auto">
          <a:xfrm>
            <a:off x="438259" y="1099633"/>
            <a:ext cx="2645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a:solidFill>
                  <a:srgbClr val="0000CC"/>
                </a:solidFill>
                <a:latin typeface="Times New Roman" panose="02020603050405020304" pitchFamily="18" charset="0"/>
                <a:cs typeface="Times New Roman" panose="02020603050405020304" pitchFamily="18" charset="0"/>
              </a:rPr>
              <a:t>3. Thực hành:</a:t>
            </a:r>
          </a:p>
        </p:txBody>
      </p:sp>
      <p:sp>
        <p:nvSpPr>
          <p:cNvPr id="23" name="Rectangle 22"/>
          <p:cNvSpPr/>
          <p:nvPr/>
        </p:nvSpPr>
        <p:spPr>
          <a:xfrm>
            <a:off x="3660900" y="157783"/>
            <a:ext cx="508184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rPr>
              <a:t>A. VẼ ĐƯỜNG THẲNG</a:t>
            </a:r>
          </a:p>
        </p:txBody>
      </p:sp>
      <p:pic>
        <p:nvPicPr>
          <p:cNvPr id="3073"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3886" y="2676745"/>
            <a:ext cx="3675868" cy="3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779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TotalTime>
  <Words>765</Words>
  <Application>Microsoft Office PowerPoint</Application>
  <PresentationFormat>Widescreen</PresentationFormat>
  <Paragraphs>81</Paragraphs>
  <Slides>22</Slides>
  <Notes>1</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22</vt:i4>
      </vt:variant>
    </vt:vector>
  </HeadingPairs>
  <TitlesOfParts>
    <vt:vector size="34" baseType="lpstr">
      <vt:lpstr>等线</vt:lpstr>
      <vt:lpstr>Arial</vt:lpstr>
      <vt:lpstr>Calibri</vt:lpstr>
      <vt:lpstr>Calibri Light</vt:lpstr>
      <vt:lpstr>Tahoma</vt:lpstr>
      <vt:lpstr>Times New Roman</vt:lpstr>
      <vt:lpstr>Trebuchet MS</vt:lpstr>
      <vt:lpstr>Office Theme</vt:lpstr>
      <vt:lpstr>1_Office Theme</vt:lpstr>
      <vt:lpstr>2_Office Theme</vt:lpstr>
      <vt:lpstr>3_Office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 SGK 44: Em hãy sử dụng công cụ vẽ đường thẳng, hình chữ nhật để vẽ hình theo mẫu dưới đây, đặt tên bài vẽ là ngoi nha rồi lưu vào thư mục trên máy tính.</vt:lpstr>
      <vt:lpstr>Bài 2 – SGK 45: Em mở bài vẽ ngoi nha ở bài tập 1, vẽ thêm các chi tiết như hình dưới rồi lưu tiếp bài vẽ.</vt:lpstr>
      <vt:lpstr>Bài 3: Em mở trang vẽ mới và vẽ các hình theo mẫu dưới đây.</vt:lpstr>
      <vt:lpstr>EM CẦN GHI NHỚ</vt:lpstr>
      <vt:lpstr>PowerPoint Presentation</vt:lpstr>
      <vt:lpstr>PowerPoint Presentation</vt:lpstr>
      <vt:lpstr>PowerPoint Presentation</vt:lpstr>
      <vt:lpstr>PowerPoint Presentation</vt:lpstr>
      <vt:lpstr>PowerPoint Presentation</vt:lpstr>
      <vt:lpstr>Em hãy vẽ hình dưới đây (SGK 45):</vt:lpstr>
      <vt:lpstr>Em hãy sử dụng công cụ vẽ hình thích hợp để vẽ các bức tranh dưới đây.</vt:lpstr>
      <vt:lpstr>Em hãy sử dụng công cụ vẽ hình thích hợp để vẽ các bức tranh dưới đây.</vt:lpstr>
      <vt:lpstr>EM CẦN GHI NHỚ</vt:lpstr>
      <vt:lpstr>PowerPoint Presentation</vt:lpstr>
    </vt:vector>
  </TitlesOfParts>
  <Company>Windows 10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MyLaptop</cp:lastModifiedBy>
  <cp:revision>39</cp:revision>
  <dcterms:created xsi:type="dcterms:W3CDTF">2021-10-26T02:53:30Z</dcterms:created>
  <dcterms:modified xsi:type="dcterms:W3CDTF">2021-11-08T05:29:53Z</dcterms:modified>
</cp:coreProperties>
</file>