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8" r:id="rId1"/>
  </p:sldMasterIdLst>
  <p:notesMasterIdLst>
    <p:notesMasterId r:id="rId21"/>
  </p:notesMasterIdLst>
  <p:handoutMasterIdLst>
    <p:handoutMasterId r:id="rId22"/>
  </p:handoutMasterIdLst>
  <p:sldIdLst>
    <p:sldId id="334" r:id="rId2"/>
    <p:sldId id="326" r:id="rId3"/>
    <p:sldId id="329" r:id="rId4"/>
    <p:sldId id="303" r:id="rId5"/>
    <p:sldId id="345" r:id="rId6"/>
    <p:sldId id="336" r:id="rId7"/>
    <p:sldId id="340" r:id="rId8"/>
    <p:sldId id="338" r:id="rId9"/>
    <p:sldId id="339" r:id="rId10"/>
    <p:sldId id="343" r:id="rId11"/>
    <p:sldId id="342" r:id="rId12"/>
    <p:sldId id="341" r:id="rId13"/>
    <p:sldId id="344" r:id="rId14"/>
    <p:sldId id="335" r:id="rId15"/>
    <p:sldId id="330" r:id="rId16"/>
    <p:sldId id="331" r:id="rId17"/>
    <p:sldId id="332" r:id="rId18"/>
    <p:sldId id="333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00C0"/>
    <a:srgbClr val="800000"/>
    <a:srgbClr val="3515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428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25904-7F7C-4963-BB96-B9EA49911415}" type="datetimeFigureOut">
              <a:rPr lang="en-US" smtClean="0"/>
              <a:pPr/>
              <a:t>4/26/2021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D23026-CDF3-4BAB-B90E-DA7DA2BC5B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513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66DDB6-C8FD-4832-A15D-669932543650}" type="datetimeFigureOut">
              <a:rPr lang="en-US" smtClean="0"/>
              <a:pPr/>
              <a:t>4/26/2021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9277F-8A7F-4040-897D-9158C8906A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825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031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EE40ED7-5E7C-4B96-9D63-9688496B3D03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EC28-83DF-4E49-A35F-ED516367F946}" type="datetime1">
              <a:rPr lang="en-US" smtClean="0"/>
              <a:t>4/26/2021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DE13-7675-4A43-A97C-1E46924246BE}" type="datetime1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3BA4-050B-4679-8D41-58A0A9F5A0A1}" type="datetime1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C456B-1519-44B3-A6E5-29DC1C649691}" type="datetime1">
              <a:rPr lang="en-US" smtClean="0"/>
              <a:t>4/26/2021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2FDFAE-DDA1-4748-9C85-76C91A92A9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79128-69C2-498D-A7AC-EED03F046473}" type="datetime1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C150-26C4-4687-B09A-3BD13D46156D}" type="datetime1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965C-DE78-47A4-BE9F-229C03367FD4}" type="datetime1">
              <a:rPr lang="en-US" smtClean="0"/>
              <a:t>4/26/2021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FB30E-57C9-4BB7-8CAF-FD6D2F5E8A6E}" type="datetime1">
              <a:rPr lang="en-US" smtClean="0"/>
              <a:t>4/26/2021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FFAB7-77CF-49C2-BB20-64B2AF049591}" type="datetime1">
              <a:rPr lang="en-US" smtClean="0"/>
              <a:t>4/26/2021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2FC4C-84C4-4143-8B0C-9BFC6CB59440}" type="datetime1">
              <a:rPr lang="en-US" smtClean="0"/>
              <a:t>4/26/2021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1ADAD-8D17-4FE2-850B-FD1A10A33372}" type="datetime1">
              <a:rPr lang="en-US" smtClean="0"/>
              <a:t>4/26/2021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D164-3759-4670-BCEF-1071B28958EC}" type="datetime1">
              <a:rPr lang="en-US" smtClean="0"/>
              <a:t>4/26/2021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1021DB-78C2-4760-AFDF-2546674B1B96}" type="datetime1">
              <a:rPr lang="en-US" smtClean="0"/>
              <a:t>4/26/2021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0.gif"/><Relationship Id="rId4" Type="http://schemas.openxmlformats.org/officeDocument/2006/relationships/image" Target="../media/image19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2"/>
          <p:cNvSpPr>
            <a:spLocks noChangeArrowheads="1" noChangeShapeType="1" noTextEdit="1"/>
          </p:cNvSpPr>
          <p:nvPr/>
        </p:nvSpPr>
        <p:spPr bwMode="auto">
          <a:xfrm>
            <a:off x="2271681" y="3136896"/>
            <a:ext cx="4321175" cy="1549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Môn</a:t>
            </a:r>
          </a:p>
          <a:p>
            <a:pPr algn="ctr"/>
            <a:r>
              <a:rPr lang="en-US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Tin Học</a:t>
            </a:r>
          </a:p>
        </p:txBody>
      </p:sp>
      <p:pic>
        <p:nvPicPr>
          <p:cNvPr id="2052" name="Picture 13" descr="b36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60363" y="4833938"/>
            <a:ext cx="2692401" cy="220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13" descr="b36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6985000" y="4673600"/>
            <a:ext cx="2305050" cy="231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12"/>
          <p:cNvSpPr>
            <a:spLocks noChangeArrowheads="1"/>
          </p:cNvSpPr>
          <p:nvPr/>
        </p:nvSpPr>
        <p:spPr bwMode="auto">
          <a:xfrm>
            <a:off x="1714500" y="636799"/>
            <a:ext cx="5715000" cy="5232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Trường Tiểu </a:t>
            </a:r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học </a:t>
            </a:r>
            <a:r>
              <a:rPr lang="en-US" sz="28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Gia Thụy</a:t>
            </a:r>
            <a:endParaRPr lang="en-US" sz="28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604101" y="5229200"/>
            <a:ext cx="40364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i="1" dirty="0" smtClean="0">
                <a:solidFill>
                  <a:srgbClr val="C00000"/>
                </a:solidFill>
              </a:rPr>
              <a:t>Giáo Viên: </a:t>
            </a:r>
            <a:r>
              <a:rPr lang="en-US" sz="2400" i="1" smtClean="0">
                <a:solidFill>
                  <a:srgbClr val="C00000"/>
                </a:solidFill>
              </a:rPr>
              <a:t>Nguyễn </a:t>
            </a:r>
            <a:r>
              <a:rPr lang="en-US" sz="2400" i="1" smtClean="0">
                <a:solidFill>
                  <a:srgbClr val="C00000"/>
                </a:solidFill>
              </a:rPr>
              <a:t>Thu Trang</a:t>
            </a:r>
            <a:endParaRPr lang="en-US" sz="2400" i="1" dirty="0">
              <a:solidFill>
                <a:srgbClr val="C00000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3282108" y="1200119"/>
            <a:ext cx="2300319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WordArt 215"/>
          <p:cNvSpPr>
            <a:spLocks noChangeArrowheads="1" noChangeShapeType="1" noTextEdit="1"/>
          </p:cNvSpPr>
          <p:nvPr/>
        </p:nvSpPr>
        <p:spPr bwMode="auto">
          <a:xfrm>
            <a:off x="990600" y="1924050"/>
            <a:ext cx="7162800" cy="552138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vi-VN" sz="6600" kern="10" dirty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"/>
                <a:cs typeface="Arial"/>
              </a:rPr>
              <a:t>Chào mừng Quý thầy, cô về dự giờ thăm lớp </a:t>
            </a:r>
            <a:r>
              <a:rPr lang="en-US" sz="6600" kern="10" dirty="0" smtClean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Arial"/>
                <a:cs typeface="Arial"/>
              </a:rPr>
              <a:t>5</a:t>
            </a:r>
            <a:endParaRPr lang="en-US" sz="6600" kern="10" baseline="30000" dirty="0">
              <a:ln w="9525">
                <a:solidFill>
                  <a:srgbClr val="800000"/>
                </a:solidFill>
                <a:round/>
                <a:headEnd/>
                <a:tailEnd/>
              </a:ln>
              <a:solidFill>
                <a:srgbClr val="FF00FF"/>
              </a:solidFill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12" name="Picture 13" descr="b36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077992">
            <a:off x="-290791" y="-185094"/>
            <a:ext cx="2009992" cy="1643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 descr="b36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351177">
            <a:off x="7411079" y="-53363"/>
            <a:ext cx="2009992" cy="1643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6854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714348" y="1071546"/>
            <a:ext cx="372813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</a:t>
            </a:r>
            <a:r>
              <a:rPr lang="en-US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ĐỘNG C</a:t>
            </a:r>
            <a:r>
              <a:rPr lang="vi-VN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609600" y="1772816"/>
            <a:ext cx="7772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742950" indent="-742950" eaLnBrk="1" hangingPunct="1"/>
            <a:r>
              <a:rPr lang="en-US" altLang="vi-VN" sz="28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Bước 2: Gõ các lệnh vẽ hình tam giác trong cửa sổ soạn thảo</a:t>
            </a:r>
          </a:p>
        </p:txBody>
      </p:sp>
      <p:pic>
        <p:nvPicPr>
          <p:cNvPr id="5" name="Picture 4" descr="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971800"/>
            <a:ext cx="36576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5562600" y="3429000"/>
            <a:ext cx="3124200" cy="13716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>
                <a:solidFill>
                  <a:schemeClr val="tx1"/>
                </a:solidFill>
              </a:rPr>
              <a:t>Gõ chèn vào các lệnh vẽ hình tam giác</a:t>
            </a:r>
          </a:p>
        </p:txBody>
      </p:sp>
      <p:cxnSp>
        <p:nvCxnSpPr>
          <p:cNvPr id="7" name="Elbow Connector 6"/>
          <p:cNvCxnSpPr>
            <a:stCxn id="6" idx="1"/>
          </p:cNvCxnSpPr>
          <p:nvPr/>
        </p:nvCxnSpPr>
        <p:spPr>
          <a:xfrm rot="10800000">
            <a:off x="2971800" y="3886200"/>
            <a:ext cx="2590800" cy="228600"/>
          </a:xfrm>
          <a:prstGeom prst="bentConnector3">
            <a:avLst>
              <a:gd name="adj1" fmla="val 50000"/>
            </a:avLst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ight Brace 7"/>
          <p:cNvSpPr/>
          <p:nvPr/>
        </p:nvSpPr>
        <p:spPr>
          <a:xfrm>
            <a:off x="2819400" y="3733800"/>
            <a:ext cx="122238" cy="381000"/>
          </a:xfrm>
          <a:prstGeom prst="rightBrac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609600" y="4038600"/>
            <a:ext cx="1981200" cy="158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144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1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714348" y="1167135"/>
            <a:ext cx="372813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</a:t>
            </a:r>
            <a:r>
              <a:rPr lang="en-US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ĐỘNG C</a:t>
            </a:r>
            <a:r>
              <a:rPr lang="vi-VN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609600" y="1703710"/>
            <a:ext cx="77724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742950" indent="-742950" eaLnBrk="1" hangingPunct="1"/>
            <a:r>
              <a:rPr lang="en-US" altLang="vi-VN" sz="32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Bước 3: Ghi vào bộ nhớ và đóng cửa sổ soạn thảo</a:t>
            </a:r>
          </a:p>
        </p:txBody>
      </p:sp>
      <p:pic>
        <p:nvPicPr>
          <p:cNvPr id="5" name="Picture 4" descr="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87216"/>
            <a:ext cx="42672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5715000" y="3849216"/>
            <a:ext cx="3048000" cy="1143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>
                <a:solidFill>
                  <a:schemeClr val="tx1"/>
                </a:solidFill>
              </a:rPr>
              <a:t>Nháy vào File rồi chọn Save and Exit</a:t>
            </a:r>
          </a:p>
        </p:txBody>
      </p:sp>
      <p:cxnSp>
        <p:nvCxnSpPr>
          <p:cNvPr id="7" name="Elbow Connector 6"/>
          <p:cNvCxnSpPr>
            <a:stCxn id="6" idx="1"/>
          </p:cNvCxnSpPr>
          <p:nvPr/>
        </p:nvCxnSpPr>
        <p:spPr>
          <a:xfrm rot="10800000">
            <a:off x="2362200" y="4077816"/>
            <a:ext cx="3352800" cy="342900"/>
          </a:xfrm>
          <a:prstGeom prst="bentConnector3">
            <a:avLst>
              <a:gd name="adj1" fmla="val 50000"/>
            </a:avLst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187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714348" y="1167135"/>
            <a:ext cx="372813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</a:t>
            </a:r>
            <a:r>
              <a:rPr lang="en-US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ĐỘNG C</a:t>
            </a:r>
            <a:r>
              <a:rPr lang="vi-VN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609600" y="2681278"/>
            <a:ext cx="785083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marL="742950" indent="-742950" eaLnBrk="1" hangingPunct="1"/>
            <a:r>
              <a:rPr lang="en-US" altLang="vi-VN" sz="28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Bước 4: Gõ lệnh </a:t>
            </a:r>
            <a:r>
              <a:rPr lang="en-US" altLang="vi-VN" sz="28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tamgiac</a:t>
            </a:r>
            <a:r>
              <a:rPr lang="en-US" altLang="vi-VN" sz="28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vào ngăn gõ lệnh rồi nhấn phím Enter. Quan sát kết quả</a:t>
            </a:r>
          </a:p>
        </p:txBody>
      </p:sp>
      <p:pic>
        <p:nvPicPr>
          <p:cNvPr id="5" name="Picture 4" descr="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733800"/>
            <a:ext cx="4267200" cy="28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rot="5400000">
            <a:off x="2209800" y="4267200"/>
            <a:ext cx="2971800" cy="144780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16200000" flipH="1">
            <a:off x="4000500" y="3924300"/>
            <a:ext cx="1219200" cy="38100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24"/>
          <p:cNvSpPr txBox="1">
            <a:spLocks noChangeArrowheads="1"/>
          </p:cNvSpPr>
          <p:nvPr/>
        </p:nvSpPr>
        <p:spPr bwMode="auto">
          <a:xfrm>
            <a:off x="609600" y="1844824"/>
            <a:ext cx="6019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vi-VN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 hiện thủ tục</a:t>
            </a:r>
          </a:p>
        </p:txBody>
      </p:sp>
    </p:spTree>
    <p:extLst>
      <p:ext uri="{BB962C8B-B14F-4D97-AF65-F5344CB8AC3E}">
        <p14:creationId xmlns:p14="http://schemas.microsoft.com/office/powerpoint/2010/main" val="2883856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714348" y="1167135"/>
            <a:ext cx="372813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</a:t>
            </a:r>
            <a:r>
              <a:rPr lang="en-US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ĐỘNG C</a:t>
            </a:r>
            <a:r>
              <a:rPr lang="vi-VN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11"/>
          <p:cNvSpPr txBox="1">
            <a:spLocks noChangeArrowheads="1"/>
          </p:cNvSpPr>
          <p:nvPr/>
        </p:nvSpPr>
        <p:spPr bwMode="auto">
          <a:xfrm>
            <a:off x="4860032" y="2480697"/>
            <a:ext cx="4163948" cy="310854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vi-VN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Cấu trúc chung của một thủ </a:t>
            </a:r>
            <a:r>
              <a:rPr lang="en-US" altLang="vi-VN" sz="28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tục:</a:t>
            </a:r>
            <a:endParaRPr lang="en-US" altLang="vi-VN" sz="28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vi-VN" sz="2800" b="1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vi-VN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vi-VN" sz="2800" b="1">
                <a:latin typeface="Times New Roman" pitchFamily="18" charset="0"/>
                <a:cs typeface="Times New Roman" pitchFamily="18" charset="0"/>
              </a:rPr>
              <a:t> &lt; tên thủ tục&gt;</a:t>
            </a:r>
          </a:p>
          <a:p>
            <a:pPr eaLnBrk="1" hangingPunct="1"/>
            <a:r>
              <a:rPr lang="en-US" altLang="vi-VN" sz="2800" b="1">
                <a:latin typeface="Times New Roman" pitchFamily="18" charset="0"/>
                <a:cs typeface="Times New Roman" pitchFamily="18" charset="0"/>
              </a:rPr>
              <a:t>             Thân  của thủ tục </a:t>
            </a:r>
          </a:p>
          <a:p>
            <a:pPr eaLnBrk="1" hangingPunct="1"/>
            <a:r>
              <a:rPr lang="en-US" altLang="vi-VN" sz="2800" b="1">
                <a:latin typeface="Times New Roman" pitchFamily="18" charset="0"/>
                <a:cs typeface="Times New Roman" pitchFamily="18" charset="0"/>
              </a:rPr>
              <a:t>	&lt; các dòng lệnh&gt;</a:t>
            </a:r>
          </a:p>
          <a:p>
            <a:pPr eaLnBrk="1" hangingPunct="1"/>
            <a:r>
              <a:rPr lang="en-US" altLang="vi-VN" sz="2800" b="1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vi-VN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end</a:t>
            </a:r>
          </a:p>
          <a:p>
            <a:pPr eaLnBrk="1" hangingPunct="1"/>
            <a:endParaRPr lang="en-US" altLang="vi-VN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11"/>
          <p:cNvSpPr txBox="1">
            <a:spLocks noChangeArrowheads="1"/>
          </p:cNvSpPr>
          <p:nvPr/>
        </p:nvSpPr>
        <p:spPr bwMode="auto">
          <a:xfrm>
            <a:off x="192028" y="2530245"/>
            <a:ext cx="4163948" cy="310854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vi-VN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Cấu trúc </a:t>
            </a:r>
            <a:r>
              <a:rPr lang="en-US" altLang="vi-VN" sz="28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 </a:t>
            </a:r>
            <a:r>
              <a:rPr lang="en-US" altLang="vi-VN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thủ </a:t>
            </a:r>
            <a:r>
              <a:rPr lang="en-US" altLang="vi-VN" sz="28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tục vẽ hình tam giác:</a:t>
            </a:r>
            <a:endParaRPr lang="en-US" altLang="vi-VN" sz="28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vi-VN" sz="2800" b="1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vi-VN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vi-VN" sz="28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smtClean="0">
                <a:latin typeface="Times New Roman" pitchFamily="18" charset="0"/>
                <a:cs typeface="Times New Roman" pitchFamily="18" charset="0"/>
              </a:rPr>
              <a:t>Tamgiac</a:t>
            </a:r>
            <a:endParaRPr lang="en-US" altLang="vi-VN" sz="2800" b="1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vi-VN" sz="2800" b="1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altLang="vi-VN" sz="2800" b="1" smtClean="0">
                <a:latin typeface="Times New Roman" pitchFamily="18" charset="0"/>
                <a:cs typeface="Times New Roman" pitchFamily="18" charset="0"/>
              </a:rPr>
              <a:t>Repeat 3[fd 100 rt 120]</a:t>
            </a:r>
            <a:endParaRPr lang="en-US" altLang="vi-VN" sz="2800" b="1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vi-VN" sz="2800" b="1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vi-VN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end</a:t>
            </a:r>
          </a:p>
          <a:p>
            <a:pPr eaLnBrk="1" hangingPunct="1"/>
            <a:endParaRPr lang="en-US" altLang="vi-VN" sz="2800" b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Straight Arrow Connector 2"/>
          <p:cNvCxnSpPr>
            <a:stCxn id="10" idx="3"/>
            <a:endCxn id="9" idx="1"/>
          </p:cNvCxnSpPr>
          <p:nvPr/>
        </p:nvCxnSpPr>
        <p:spPr>
          <a:xfrm flipV="1">
            <a:off x="4355976" y="4034969"/>
            <a:ext cx="504056" cy="4954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3602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600862" y="1534198"/>
            <a:ext cx="8574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Chú ý:</a:t>
            </a:r>
            <a:endParaRPr lang="en-US" sz="3600" u="sng" dirty="0">
              <a:solidFill>
                <a:srgbClr val="320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1857364"/>
            <a:ext cx="901352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vi-VN" sz="4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vi-VN" sz="36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Dùng chữ Việt không dấu để đặt tên cho thủ tục.</a:t>
            </a:r>
          </a:p>
          <a:p>
            <a:pPr>
              <a:spcBef>
                <a:spcPct val="0"/>
              </a:spcBef>
            </a:pPr>
            <a:r>
              <a:rPr lang="en-US" altLang="vi-VN" sz="36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- Trong tên thủ tục không được có dấu cách phải có ít nhất một chữ cái.</a:t>
            </a:r>
          </a:p>
          <a:p>
            <a:pPr>
              <a:spcBef>
                <a:spcPct val="0"/>
              </a:spcBef>
            </a:pPr>
            <a:r>
              <a:rPr lang="en-US" altLang="vi-VN" sz="36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+Ví dụ các tên đúng: Tamgiac; tamgiac1</a:t>
            </a:r>
          </a:p>
          <a:p>
            <a:pPr>
              <a:spcBef>
                <a:spcPct val="0"/>
              </a:spcBef>
            </a:pPr>
            <a:r>
              <a:rPr lang="en-US" altLang="vi-VN" sz="36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+Ví dụ các tên sai: Tam giác; Tamgiac 1; </a:t>
            </a:r>
          </a:p>
          <a:p>
            <a:pPr>
              <a:spcBef>
                <a:spcPct val="0"/>
              </a:spcBef>
            </a:pPr>
            <a:r>
              <a:rPr lang="en-US" altLang="vi-VN" sz="36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- Em nên đặt tên thủ tục sao cho gợi mở và dễ nhớ.</a:t>
            </a:r>
          </a:p>
        </p:txBody>
      </p:sp>
      <p:sp>
        <p:nvSpPr>
          <p:cNvPr id="5" name="Rectangle 4"/>
          <p:cNvSpPr/>
          <p:nvPr/>
        </p:nvSpPr>
        <p:spPr>
          <a:xfrm>
            <a:off x="570751" y="1105580"/>
            <a:ext cx="431714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C</a:t>
            </a:r>
            <a:r>
              <a:rPr lang="vi-VN" sz="28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8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8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14</a:t>
            </a:fld>
            <a:endParaRPr lang="en-US"/>
          </a:p>
        </p:txBody>
      </p:sp>
      <p:cxnSp>
        <p:nvCxnSpPr>
          <p:cNvPr id="3" name="Straight Connector 2"/>
          <p:cNvCxnSpPr/>
          <p:nvPr/>
        </p:nvCxnSpPr>
        <p:spPr>
          <a:xfrm>
            <a:off x="3347864" y="2564904"/>
            <a:ext cx="208823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691680" y="3717032"/>
            <a:ext cx="684076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051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35872" y="260648"/>
            <a:ext cx="6138459" cy="9144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THỰC HÀNH</a:t>
            </a:r>
            <a:endParaRPr lang="vi-VN" sz="4000" b="1" dirty="0">
              <a:solidFill>
                <a:srgbClr val="FF0000"/>
              </a:solidFill>
            </a:endParaRP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457200" y="1556792"/>
            <a:ext cx="86868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742950" indent="-74295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Câu 1</a:t>
            </a:r>
            <a:r>
              <a:rPr lang="en-US" altLang="vi-VN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 Viết thủ tục </a:t>
            </a:r>
            <a:r>
              <a:rPr lang="en-US" altLang="vi-VN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gocvuong</a:t>
            </a:r>
            <a:r>
              <a:rPr lang="en-US" altLang="vi-VN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trong Logo theo gợi ý dưới đây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</a:t>
            </a:r>
            <a:r>
              <a:rPr lang="en-US" altLang="vi-VN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to </a:t>
            </a:r>
            <a:r>
              <a:rPr lang="en-US" altLang="vi-VN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gocvuong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	FD 100 RT 90 FD 100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end</a:t>
            </a: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457200" y="4077072"/>
            <a:ext cx="83820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742950" indent="-74295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Câu 2: Viết thủ tục vẽ hình vuông trong Logo theo gợi ý dưới đây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</a:t>
            </a:r>
            <a:r>
              <a:rPr lang="en-US" altLang="vi-VN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to </a:t>
            </a:r>
            <a:r>
              <a:rPr lang="en-US" altLang="vi-VN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hinhvuong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	Repeat 4 [fd 100 rt 90]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end</a:t>
            </a:r>
          </a:p>
        </p:txBody>
      </p:sp>
    </p:spTree>
    <p:extLst>
      <p:ext uri="{BB962C8B-B14F-4D97-AF65-F5344CB8AC3E}">
        <p14:creationId xmlns:p14="http://schemas.microsoft.com/office/powerpoint/2010/main" val="1175422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1482" y="338137"/>
            <a:ext cx="9144000" cy="762000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dirty="0" smtClean="0">
                <a:solidFill>
                  <a:srgbClr val="0000CC"/>
                </a:solidFill>
                <a:latin typeface="Times New Roman" pitchFamily="18" charset="0"/>
              </a:rPr>
              <a:t>Củng cố:</a:t>
            </a:r>
            <a:endParaRPr lang="en-US" sz="4400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4" name="Rectangle 26"/>
          <p:cNvSpPr>
            <a:spLocks noChangeArrowheads="1"/>
          </p:cNvSpPr>
          <p:nvPr/>
        </p:nvSpPr>
        <p:spPr bwMode="auto">
          <a:xfrm>
            <a:off x="0" y="1085671"/>
            <a:ext cx="9155482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Câu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1:Để mở cửa sổ soạn thảo thủ tục, ta dùng câu lệnh: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2514600"/>
            <a:ext cx="8229600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dirty="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A. Edit “&lt;Tên thủ tục&gt;”</a:t>
            </a:r>
            <a:endParaRPr lang="en-US" sz="3600" dirty="0">
              <a:solidFill>
                <a:srgbClr val="3515A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468682" y="3352800"/>
            <a:ext cx="8229600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dirty="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B. Exit “&lt;Tên thủ tục&gt;</a:t>
            </a:r>
            <a:endParaRPr lang="en-US" sz="3600" dirty="0">
              <a:solidFill>
                <a:srgbClr val="3515A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68682" y="4267200"/>
            <a:ext cx="8229600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3600" dirty="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Edit </a:t>
            </a:r>
            <a:r>
              <a:rPr lang="en-US" sz="3600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“&lt;Tên thủ tục&gt;</a:t>
            </a: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468682" y="5181600"/>
            <a:ext cx="8229600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dirty="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D. Save </a:t>
            </a:r>
            <a:r>
              <a:rPr lang="en-US" sz="3600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“&lt;Tên thủ tục&gt;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2534724"/>
            <a:ext cx="870978" cy="59779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389300"/>
            <a:ext cx="870978" cy="59779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5149403"/>
            <a:ext cx="870978" cy="59779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9872" y="4168663"/>
            <a:ext cx="730473" cy="730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525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1482" y="338137"/>
            <a:ext cx="9144000" cy="762000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dirty="0" smtClean="0">
                <a:solidFill>
                  <a:srgbClr val="0000CC"/>
                </a:solidFill>
                <a:latin typeface="Times New Roman" pitchFamily="18" charset="0"/>
              </a:rPr>
              <a:t>Củng cố:</a:t>
            </a:r>
            <a:endParaRPr lang="en-US" sz="4400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4" name="Rectangle 26"/>
          <p:cNvSpPr>
            <a:spLocks noChangeArrowheads="1"/>
          </p:cNvSpPr>
          <p:nvPr/>
        </p:nvSpPr>
        <p:spPr bwMode="auto">
          <a:xfrm>
            <a:off x="0" y="1265872"/>
            <a:ext cx="9155482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Câu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2: Điền từ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 thủ tục, thân thủ tục, end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vào chỗ chấm sao cho đúng: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924800" y="6381328"/>
            <a:ext cx="762000" cy="365125"/>
          </a:xfrm>
        </p:spPr>
        <p:txBody>
          <a:bodyPr/>
          <a:lstStyle/>
          <a:p>
            <a:fld id="{082FDFAE-DDA1-4748-9C85-76C91A92A92F}" type="slidenum">
              <a:rPr lang="en-US" smtClean="0"/>
              <a:pPr/>
              <a:t>17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6916970"/>
              </p:ext>
            </p:extLst>
          </p:nvPr>
        </p:nvGraphicFramePr>
        <p:xfrm>
          <a:off x="1043608" y="3520901"/>
          <a:ext cx="7776864" cy="2820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36504"/>
                <a:gridCol w="3240360"/>
              </a:tblGrid>
              <a:tr h="81609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 &lt;...........................&gt;</a:t>
                      </a:r>
                      <a:endParaRPr lang="vi-VN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Đầu</a:t>
                      </a:r>
                      <a:r>
                        <a:rPr lang="en-US" sz="3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thủ tục</a:t>
                      </a:r>
                      <a:endParaRPr lang="vi-VN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1609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&lt;Các</a:t>
                      </a:r>
                      <a:r>
                        <a:rPr lang="en-US" sz="3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câu lệnh trong thân thủ tục&gt;</a:t>
                      </a:r>
                      <a:endParaRPr lang="vi-VN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.......................</a:t>
                      </a:r>
                      <a:endParaRPr lang="vi-VN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1609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......................................</a:t>
                      </a:r>
                      <a:endParaRPr lang="vi-VN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3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thúc thủ tục</a:t>
                      </a:r>
                      <a:endParaRPr lang="vi-VN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195736" y="3448893"/>
            <a:ext cx="22878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 thủ tục</a:t>
            </a:r>
            <a:endParaRPr lang="vi-VN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96136" y="4240981"/>
            <a:ext cx="25186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 thủ tục</a:t>
            </a:r>
            <a:endParaRPr lang="vi-VN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15616" y="5466858"/>
            <a:ext cx="9284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</a:t>
            </a:r>
            <a:endParaRPr lang="vi-VN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Left Brace 6"/>
          <p:cNvSpPr/>
          <p:nvPr/>
        </p:nvSpPr>
        <p:spPr>
          <a:xfrm>
            <a:off x="755576" y="3448893"/>
            <a:ext cx="216024" cy="2952328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" name="TextBox 7"/>
          <p:cNvSpPr txBox="1"/>
          <p:nvPr/>
        </p:nvSpPr>
        <p:spPr>
          <a:xfrm>
            <a:off x="-108520" y="4457005"/>
            <a:ext cx="107273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3 </a:t>
            </a:r>
          </a:p>
          <a:p>
            <a:r>
              <a:rPr lang="en-US" sz="3200" b="1" dirty="0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3200" b="1" dirty="0" smtClean="0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hần</a:t>
            </a:r>
            <a:endParaRPr lang="vi-VN" sz="3200" b="1" dirty="0">
              <a:solidFill>
                <a:srgbClr val="320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1587" y="2628201"/>
            <a:ext cx="47740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 thủ tục gồm ba phần:</a:t>
            </a:r>
            <a:endParaRPr lang="vi-VN" sz="3200" b="1" dirty="0">
              <a:solidFill>
                <a:srgbClr val="320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044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457200"/>
            <a:ext cx="9144000" cy="762000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smtClean="0">
                <a:solidFill>
                  <a:srgbClr val="0000CC"/>
                </a:solidFill>
                <a:latin typeface="Times New Roman" pitchFamily="18" charset="0"/>
              </a:rPr>
              <a:t>DẶN DÒ</a:t>
            </a:r>
            <a:endParaRPr lang="en-US" sz="440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TextBox 18"/>
          <p:cNvSpPr txBox="1">
            <a:spLocks noChangeArrowheads="1"/>
          </p:cNvSpPr>
          <p:nvPr/>
        </p:nvSpPr>
        <p:spPr bwMode="auto">
          <a:xfrm>
            <a:off x="152400" y="1564754"/>
            <a:ext cx="8740775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71500" indent="-5715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US" altLang="vi-VN" sz="4400" smtClean="0">
                <a:latin typeface="Times New Roman" pitchFamily="18" charset="0"/>
                <a:cs typeface="Times New Roman" pitchFamily="18" charset="0"/>
              </a:rPr>
              <a:t>Nhận xét tiết học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US" altLang="vi-VN" sz="4400" smtClean="0">
                <a:latin typeface="Times New Roman" pitchFamily="18" charset="0"/>
                <a:cs typeface="Times New Roman" pitchFamily="18" charset="0"/>
              </a:rPr>
              <a:t>Về </a:t>
            </a:r>
            <a:r>
              <a:rPr lang="en-US" altLang="vi-VN" sz="4400" dirty="0">
                <a:latin typeface="Times New Roman" pitchFamily="18" charset="0"/>
                <a:cs typeface="Times New Roman" pitchFamily="18" charset="0"/>
              </a:rPr>
              <a:t>nhà em xem lại nội dung bài học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US" altLang="vi-VN" sz="4400" smtClean="0">
                <a:latin typeface="Times New Roman" pitchFamily="18" charset="0"/>
                <a:cs typeface="Times New Roman" pitchFamily="18" charset="0"/>
              </a:rPr>
              <a:t>Xem </a:t>
            </a:r>
            <a:r>
              <a:rPr lang="en-US" altLang="vi-VN" sz="4400" dirty="0" smtClean="0">
                <a:latin typeface="Times New Roman" pitchFamily="18" charset="0"/>
                <a:cs typeface="Times New Roman" pitchFamily="18" charset="0"/>
              </a:rPr>
              <a:t>và thực hiện nội </a:t>
            </a:r>
            <a:r>
              <a:rPr lang="en-US" altLang="vi-VN" sz="4400" dirty="0">
                <a:latin typeface="Times New Roman" pitchFamily="18" charset="0"/>
                <a:cs typeface="Times New Roman" pitchFamily="18" charset="0"/>
              </a:rPr>
              <a:t>dung hoạt động thực hành, hoạt động ứng dụng, mở rộng. </a:t>
            </a:r>
          </a:p>
        </p:txBody>
      </p:sp>
      <p:pic>
        <p:nvPicPr>
          <p:cNvPr id="7" name="Picture 12" descr="FLOWERS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6016" y="5666184"/>
            <a:ext cx="138271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3" descr="FLOWERS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3816" y="5666184"/>
            <a:ext cx="138271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2" descr="FLOWERS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991" y="5639197"/>
            <a:ext cx="138271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3" descr="FLOWERS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6791" y="5639197"/>
            <a:ext cx="138271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2" descr="FLOWERS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7991" y="5666184"/>
            <a:ext cx="138271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3" descr="FLOWERS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5791" y="5666184"/>
            <a:ext cx="138271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62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1" descr="balonnen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9" y="-304800"/>
            <a:ext cx="2941638" cy="414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745745" y="3505200"/>
            <a:ext cx="554614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smtClean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KÍNH CHÀO QUÝ THẦY CÔ</a:t>
            </a:r>
            <a:endParaRPr lang="en-US" sz="5400" b="1" cap="all" spc="0">
              <a:ln w="0"/>
              <a:solidFill>
                <a:srgbClr val="0070C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" name="Picture 6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0" y="4187016"/>
            <a:ext cx="2819400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14600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2" descr="3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1600" y="-38100"/>
            <a:ext cx="1447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2" descr="3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30942" y="5448712"/>
            <a:ext cx="1447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196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6"/>
          <p:cNvSpPr>
            <a:spLocks noChangeArrowheads="1"/>
          </p:cNvSpPr>
          <p:nvPr/>
        </p:nvSpPr>
        <p:spPr bwMode="auto">
          <a:xfrm>
            <a:off x="152400" y="2049815"/>
            <a:ext cx="8534400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Dùng lệnh Repeat để vẽ hình tam giác sau: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1482" y="338137"/>
            <a:ext cx="9144000" cy="762000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smtClean="0">
                <a:solidFill>
                  <a:srgbClr val="0000CC"/>
                </a:solidFill>
                <a:latin typeface="Times New Roman" pitchFamily="18" charset="0"/>
              </a:rPr>
              <a:t>KIỂM TRA BÀI CŨ:</a:t>
            </a:r>
            <a:endParaRPr lang="en-US" sz="440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2606" y="3359890"/>
            <a:ext cx="2946994" cy="244827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067944" y="4260860"/>
            <a:ext cx="45191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600" dirty="0" smtClean="0">
                <a:solidFill>
                  <a:srgbClr val="FF0000"/>
                </a:solidFill>
              </a:rPr>
              <a:t>Repeat </a:t>
            </a:r>
            <a:r>
              <a:rPr lang="vi-VN" sz="3600" dirty="0">
                <a:solidFill>
                  <a:srgbClr val="FF0000"/>
                </a:solidFill>
              </a:rPr>
              <a:t>3[fd 100 rt 120]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19672" y="5714092"/>
            <a:ext cx="22156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dirty="0" smtClean="0"/>
              <a:t>Hình tam giác</a:t>
            </a:r>
            <a:endParaRPr lang="vi-VN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942301" y="4399359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</a:t>
            </a:r>
            <a:endParaRPr lang="vi-VN" dirty="0"/>
          </a:p>
        </p:txBody>
      </p:sp>
      <p:sp>
        <p:nvSpPr>
          <p:cNvPr id="11" name="TextBox 10"/>
          <p:cNvSpPr txBox="1"/>
          <p:nvPr/>
        </p:nvSpPr>
        <p:spPr>
          <a:xfrm>
            <a:off x="3059832" y="3645024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</a:t>
            </a:r>
            <a:endParaRPr lang="vi-VN" dirty="0"/>
          </a:p>
        </p:txBody>
      </p:sp>
      <p:sp>
        <p:nvSpPr>
          <p:cNvPr id="12" name="TextBox 11"/>
          <p:cNvSpPr txBox="1"/>
          <p:nvPr/>
        </p:nvSpPr>
        <p:spPr>
          <a:xfrm>
            <a:off x="3059832" y="4941168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</a:t>
            </a:r>
            <a:endParaRPr lang="vi-V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980728"/>
            <a:ext cx="3553728" cy="295232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79512" y="4116844"/>
            <a:ext cx="500169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4000" dirty="0" smtClean="0">
                <a:solidFill>
                  <a:srgbClr val="3200C0"/>
                </a:solidFill>
              </a:rPr>
              <a:t>Repeat </a:t>
            </a:r>
            <a:r>
              <a:rPr lang="vi-VN" sz="4000" dirty="0">
                <a:solidFill>
                  <a:srgbClr val="3200C0"/>
                </a:solidFill>
              </a:rPr>
              <a:t>3[fd 100 rt 120]</a:t>
            </a:r>
          </a:p>
        </p:txBody>
      </p:sp>
      <p:sp>
        <p:nvSpPr>
          <p:cNvPr id="10" name="Rectangle 9"/>
          <p:cNvSpPr/>
          <p:nvPr/>
        </p:nvSpPr>
        <p:spPr>
          <a:xfrm>
            <a:off x="6508097" y="4149080"/>
            <a:ext cx="194258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4000" dirty="0" smtClean="0">
                <a:solidFill>
                  <a:srgbClr val="3200C0"/>
                </a:solidFill>
              </a:rPr>
              <a:t>Tamgiac</a:t>
            </a:r>
            <a:endParaRPr lang="vi-VN" sz="4000" dirty="0">
              <a:solidFill>
                <a:srgbClr val="3200C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2680358" y="2456892"/>
            <a:ext cx="1747626" cy="16599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0" idx="0"/>
          </p:cNvCxnSpPr>
          <p:nvPr/>
        </p:nvCxnSpPr>
        <p:spPr>
          <a:xfrm flipH="1" flipV="1">
            <a:off x="5868144" y="2708920"/>
            <a:ext cx="1611245" cy="14401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3766" y="2564904"/>
            <a:ext cx="994578" cy="10123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3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66203" y="1916832"/>
            <a:ext cx="66247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3: THỦ TỤC TRONG LOGO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73"/>
          <p:cNvGrpSpPr>
            <a:grpSpLocks/>
          </p:cNvGrpSpPr>
          <p:nvPr/>
        </p:nvGrpSpPr>
        <p:grpSpPr bwMode="auto">
          <a:xfrm>
            <a:off x="81706" y="3178923"/>
            <a:ext cx="3637063" cy="792088"/>
            <a:chOff x="629" y="108"/>
            <a:chExt cx="4752" cy="505"/>
          </a:xfrm>
          <a:solidFill>
            <a:schemeClr val="bg1"/>
          </a:solidFill>
        </p:grpSpPr>
        <p:sp>
          <p:nvSpPr>
            <p:cNvPr id="6" name="AutoShape 23" descr="White marble"/>
            <p:cNvSpPr>
              <a:spLocks noChangeArrowheads="1"/>
            </p:cNvSpPr>
            <p:nvPr/>
          </p:nvSpPr>
          <p:spPr bwMode="gray">
            <a:xfrm>
              <a:off x="629" y="108"/>
              <a:ext cx="4752" cy="505"/>
            </a:xfrm>
            <a:prstGeom prst="roundRect">
              <a:avLst>
                <a:gd name="adj" fmla="val 50000"/>
              </a:avLst>
            </a:prstGeom>
            <a:grpFill/>
            <a:ln w="38100" algn="ctr">
              <a:solidFill>
                <a:srgbClr val="CC3300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algn="r" rtl="1" eaLnBrk="1" hangingPunct="1">
                <a:defRPr/>
              </a:pPr>
              <a:endPara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Text Box 26" descr="White marble"/>
            <p:cNvSpPr txBox="1">
              <a:spLocks noChangeArrowheads="1"/>
            </p:cNvSpPr>
            <p:nvPr/>
          </p:nvSpPr>
          <p:spPr bwMode="gray">
            <a:xfrm>
              <a:off x="827" y="164"/>
              <a:ext cx="4371" cy="365"/>
            </a:xfrm>
            <a:prstGeom prst="rect">
              <a:avLst/>
            </a:prstGeom>
            <a:grpFill/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sz="2600" b="1" u="sng" dirty="0">
                  <a:solidFill>
                    <a:srgbClr val="0033CC"/>
                  </a:solidFill>
                </a:rPr>
                <a:t>MỤC TIÊU BÀI HỌC</a:t>
              </a:r>
            </a:p>
          </p:txBody>
        </p:sp>
      </p:grpSp>
      <p:sp>
        <p:nvSpPr>
          <p:cNvPr id="8" name="Flowchart: Terminator 7"/>
          <p:cNvSpPr/>
          <p:nvPr/>
        </p:nvSpPr>
        <p:spPr>
          <a:xfrm>
            <a:off x="1805416" y="4174888"/>
            <a:ext cx="6757988" cy="973138"/>
          </a:xfrm>
          <a:prstGeom prst="flowChartTerminator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 được khái niệm, cách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 và cách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 lại thủ tục trong Logo.</a:t>
            </a:r>
          </a:p>
        </p:txBody>
      </p:sp>
      <p:sp>
        <p:nvSpPr>
          <p:cNvPr id="9" name="Flowchart: Terminator 8"/>
          <p:cNvSpPr/>
          <p:nvPr/>
        </p:nvSpPr>
        <p:spPr>
          <a:xfrm>
            <a:off x="1905000" y="5693510"/>
            <a:ext cx="6759575" cy="974725"/>
          </a:xfrm>
          <a:prstGeom prst="flowChartTerminator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Viết, lưu lại và sử dụng được một thủ tục đã lưu trong Logo.</a:t>
            </a:r>
          </a:p>
        </p:txBody>
      </p: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346075" y="4420983"/>
            <a:ext cx="1554163" cy="2094852"/>
            <a:chOff x="350838" y="1876799"/>
            <a:chExt cx="1554162" cy="2746001"/>
          </a:xfrm>
        </p:grpSpPr>
        <p:grpSp>
          <p:nvGrpSpPr>
            <p:cNvPr id="11" name="Group 7"/>
            <p:cNvGrpSpPr>
              <a:grpSpLocks/>
            </p:cNvGrpSpPr>
            <p:nvPr/>
          </p:nvGrpSpPr>
          <p:grpSpPr bwMode="auto">
            <a:xfrm>
              <a:off x="914400" y="2133600"/>
              <a:ext cx="914400" cy="152400"/>
              <a:chOff x="0" y="1896"/>
              <a:chExt cx="5760" cy="120"/>
            </a:xfrm>
          </p:grpSpPr>
          <p:sp>
            <p:nvSpPr>
              <p:cNvPr id="28" name="Rectangle 8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>
                  <a:latin typeface="Times New Roman" pitchFamily="18" charset="0"/>
                </a:endParaRPr>
              </a:p>
            </p:txBody>
          </p:sp>
          <p:sp>
            <p:nvSpPr>
              <p:cNvPr id="29" name="Rectangle 9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>
                  <a:latin typeface="Times New Roman" pitchFamily="18" charset="0"/>
                </a:endParaRPr>
              </a:p>
            </p:txBody>
          </p:sp>
        </p:grpSp>
        <p:grpSp>
          <p:nvGrpSpPr>
            <p:cNvPr id="13" name="Group 40"/>
            <p:cNvGrpSpPr>
              <a:grpSpLocks/>
            </p:cNvGrpSpPr>
            <p:nvPr/>
          </p:nvGrpSpPr>
          <p:grpSpPr bwMode="auto">
            <a:xfrm rot="5400000">
              <a:off x="-243681" y="3185319"/>
              <a:ext cx="1858962" cy="304800"/>
              <a:chOff x="0" y="1896"/>
              <a:chExt cx="5760" cy="120"/>
            </a:xfrm>
          </p:grpSpPr>
          <p:sp>
            <p:nvSpPr>
              <p:cNvPr id="26" name="Rectangle 41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>
                  <a:latin typeface="Times New Roman" pitchFamily="18" charset="0"/>
                </a:endParaRPr>
              </a:p>
            </p:txBody>
          </p:sp>
          <p:sp>
            <p:nvSpPr>
              <p:cNvPr id="27" name="Rectangle 42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>
                  <a:latin typeface="Times New Roman" pitchFamily="18" charset="0"/>
                </a:endParaRPr>
              </a:p>
            </p:txBody>
          </p:sp>
        </p:grpSp>
        <p:grpSp>
          <p:nvGrpSpPr>
            <p:cNvPr id="14" name="Group 14"/>
            <p:cNvGrpSpPr>
              <a:grpSpLocks/>
            </p:cNvGrpSpPr>
            <p:nvPr/>
          </p:nvGrpSpPr>
          <p:grpSpPr bwMode="auto">
            <a:xfrm rot="5400000">
              <a:off x="317343" y="1917435"/>
              <a:ext cx="717865" cy="636587"/>
              <a:chOff x="2078" y="1824"/>
              <a:chExt cx="1783" cy="1615"/>
            </a:xfrm>
          </p:grpSpPr>
          <p:sp>
            <p:nvSpPr>
              <p:cNvPr id="21" name="AutoShape 16"/>
              <p:cNvSpPr>
                <a:spLocks noChangeArrowheads="1"/>
              </p:cNvSpPr>
              <p:nvPr/>
            </p:nvSpPr>
            <p:spPr bwMode="gray">
              <a:xfrm rot="5400000" flipH="1">
                <a:off x="3610" y="2514"/>
                <a:ext cx="309" cy="19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wrap="none" anchor="ctr"/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>
                  <a:latin typeface="Times New Roman" pitchFamily="18" charset="0"/>
                </a:endParaRPr>
              </a:p>
            </p:txBody>
          </p:sp>
          <p:sp>
            <p:nvSpPr>
              <p:cNvPr id="22" name="Oval 18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>
                  <a:latin typeface="Times New Roman" pitchFamily="18" charset="0"/>
                </a:endParaRPr>
              </a:p>
            </p:txBody>
          </p:sp>
          <p:sp>
            <p:nvSpPr>
              <p:cNvPr id="23" name="Oval 19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>
                  <a:latin typeface="Times New Roman" pitchFamily="18" charset="0"/>
                </a:endParaRPr>
              </a:p>
            </p:txBody>
          </p:sp>
          <p:sp>
            <p:nvSpPr>
              <p:cNvPr id="24" name="Oval 22"/>
              <p:cNvSpPr>
                <a:spLocks noChangeArrowheads="1"/>
              </p:cNvSpPr>
              <p:nvPr/>
            </p:nvSpPr>
            <p:spPr bwMode="gray">
              <a:xfrm>
                <a:off x="2169" y="2124"/>
                <a:ext cx="1412" cy="1075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>
                <a:noFill/>
              </a:ln>
              <a:extLst/>
            </p:spPr>
            <p:txBody>
              <a:bodyPr rot="10800000" vert="eaVert" anchor="ctr">
                <a:spAutoFit/>
              </a:bodyPr>
              <a:lstStyle/>
              <a:p>
                <a:pPr eaLnBrk="1" hangingPunct="1">
                  <a:defRPr/>
                </a:pPr>
                <a:endParaRPr lang="en-US"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25" name="Oval 23" descr="Pink tissue paper"/>
              <p:cNvSpPr>
                <a:spLocks noChangeArrowheads="1"/>
              </p:cNvSpPr>
              <p:nvPr/>
            </p:nvSpPr>
            <p:spPr bwMode="gray">
              <a:xfrm>
                <a:off x="2178" y="2085"/>
                <a:ext cx="1417" cy="1095"/>
              </a:xfrm>
              <a:prstGeom prst="ellipse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anchor="ctr">
                <a:spAutoFit/>
              </a:bodyPr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>
                  <a:latin typeface="Times New Roman" pitchFamily="18" charset="0"/>
                </a:endParaRPr>
              </a:p>
            </p:txBody>
          </p:sp>
        </p:grpSp>
        <p:grpSp>
          <p:nvGrpSpPr>
            <p:cNvPr id="15" name="Group 7"/>
            <p:cNvGrpSpPr>
              <a:grpSpLocks/>
            </p:cNvGrpSpPr>
            <p:nvPr/>
          </p:nvGrpSpPr>
          <p:grpSpPr bwMode="auto">
            <a:xfrm>
              <a:off x="990600" y="4191000"/>
              <a:ext cx="914400" cy="152400"/>
              <a:chOff x="0" y="1896"/>
              <a:chExt cx="5760" cy="120"/>
            </a:xfrm>
          </p:grpSpPr>
          <p:sp>
            <p:nvSpPr>
              <p:cNvPr id="19" name="Rectangle 8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>
                  <a:latin typeface="Times New Roman" pitchFamily="18" charset="0"/>
                </a:endParaRPr>
              </a:p>
            </p:txBody>
          </p:sp>
          <p:sp>
            <p:nvSpPr>
              <p:cNvPr id="20" name="Rectangle 9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>
                  <a:latin typeface="Times New Roman" pitchFamily="18" charset="0"/>
                </a:endParaRPr>
              </a:p>
            </p:txBody>
          </p:sp>
        </p:grpSp>
        <p:grpSp>
          <p:nvGrpSpPr>
            <p:cNvPr id="16" name="Group 14"/>
            <p:cNvGrpSpPr>
              <a:grpSpLocks/>
            </p:cNvGrpSpPr>
            <p:nvPr/>
          </p:nvGrpSpPr>
          <p:grpSpPr bwMode="auto">
            <a:xfrm rot="5400000">
              <a:off x="345281" y="3977482"/>
              <a:ext cx="650875" cy="639762"/>
              <a:chOff x="4142" y="1832"/>
              <a:chExt cx="1621" cy="1610"/>
            </a:xfrm>
          </p:grpSpPr>
          <p:sp>
            <p:nvSpPr>
              <p:cNvPr id="17" name="Oval 18"/>
              <p:cNvSpPr>
                <a:spLocks noChangeArrowheads="1"/>
              </p:cNvSpPr>
              <p:nvPr/>
            </p:nvSpPr>
            <p:spPr bwMode="gray">
              <a:xfrm>
                <a:off x="4142" y="1832"/>
                <a:ext cx="1621" cy="1610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>
                  <a:latin typeface="Times New Roman" pitchFamily="18" charset="0"/>
                </a:endParaRPr>
              </a:p>
            </p:txBody>
          </p:sp>
          <p:sp>
            <p:nvSpPr>
              <p:cNvPr id="18" name="Oval 23" descr="Pink tissue paper"/>
              <p:cNvSpPr>
                <a:spLocks noChangeArrowheads="1"/>
              </p:cNvSpPr>
              <p:nvPr/>
            </p:nvSpPr>
            <p:spPr bwMode="gray">
              <a:xfrm>
                <a:off x="4245" y="2090"/>
                <a:ext cx="1422" cy="1091"/>
              </a:xfrm>
              <a:prstGeom prst="ellipse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anchor="ctr">
                <a:spAutoFit/>
              </a:bodyPr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>
                  <a:latin typeface="Times New Roman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714348" y="1167135"/>
            <a:ext cx="372813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C</a:t>
            </a:r>
            <a:r>
              <a:rPr lang="vi-VN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6"/>
          <p:cNvSpPr txBox="1">
            <a:spLocks noChangeArrowheads="1"/>
          </p:cNvSpPr>
          <p:nvPr/>
        </p:nvSpPr>
        <p:spPr bwMode="auto">
          <a:xfrm>
            <a:off x="457200" y="1772816"/>
            <a:ext cx="8305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dirty="0" smtClean="0">
                <a:latin typeface="Times New Roman" pitchFamily="18" charset="0"/>
                <a:cs typeface="Times New Roman" pitchFamily="18" charset="0"/>
              </a:rPr>
              <a:t>	Thủ </a:t>
            </a:r>
            <a:r>
              <a:rPr lang="en-US" altLang="vi-VN" dirty="0">
                <a:latin typeface="Times New Roman" pitchFamily="18" charset="0"/>
                <a:cs typeface="Times New Roman" pitchFamily="18" charset="0"/>
              </a:rPr>
              <a:t>tục là một dãy các thao tác được thực hiện theo thứ tự để hoàn thành một công việc nào đó. </a:t>
            </a:r>
          </a:p>
        </p:txBody>
      </p:sp>
      <p:sp>
        <p:nvSpPr>
          <p:cNvPr id="8" name="TextBox 6"/>
          <p:cNvSpPr txBox="1">
            <a:spLocks noChangeArrowheads="1"/>
          </p:cNvSpPr>
          <p:nvPr/>
        </p:nvSpPr>
        <p:spPr bwMode="auto">
          <a:xfrm>
            <a:off x="5083501" y="3085362"/>
            <a:ext cx="3024336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vi-VN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b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Mỗi sáng thức dậy em làm gì trước khi tới trường?</a:t>
            </a:r>
            <a:endParaRPr lang="en-US" altLang="vi-VN" b="1" dirty="0">
              <a:solidFill>
                <a:srgbClr val="320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214465"/>
            <a:ext cx="3463800" cy="231087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2193" y="3487185"/>
            <a:ext cx="761308" cy="1258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938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714348" y="1167135"/>
            <a:ext cx="372813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C</a:t>
            </a:r>
            <a:r>
              <a:rPr lang="vi-VN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168149"/>
              </p:ext>
            </p:extLst>
          </p:nvPr>
        </p:nvGraphicFramePr>
        <p:xfrm>
          <a:off x="762000" y="3669036"/>
          <a:ext cx="7698432" cy="19202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78152"/>
                <a:gridCol w="2520280"/>
              </a:tblGrid>
              <a:tr h="1888588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</a:t>
                      </a:r>
                      <a:r>
                        <a:rPr lang="en-US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Tamgiac</a:t>
                      </a:r>
                    </a:p>
                    <a:p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REPEAT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3 [ FD 100 RT 120]</a:t>
                      </a:r>
                    </a:p>
                    <a:p>
                      <a:r>
                        <a:rPr lang="en-US" sz="32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End</a:t>
                      </a:r>
                    </a:p>
                    <a:p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02" marB="45702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02" marB="45702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4" name="TextBox 6"/>
          <p:cNvSpPr txBox="1">
            <a:spLocks noChangeArrowheads="1"/>
          </p:cNvSpPr>
          <p:nvPr/>
        </p:nvSpPr>
        <p:spPr bwMode="auto">
          <a:xfrm>
            <a:off x="479504" y="2060848"/>
            <a:ext cx="851209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vi-VN" u="sng" dirty="0" smtClean="0">
                <a:latin typeface="Times New Roman" pitchFamily="18" charset="0"/>
                <a:cs typeface="Times New Roman" pitchFamily="18" charset="0"/>
              </a:rPr>
              <a:t>Ví dụ: </a:t>
            </a:r>
            <a:r>
              <a:rPr lang="en-US" altLang="vi-VN" dirty="0">
                <a:latin typeface="Times New Roman" pitchFamily="18" charset="0"/>
                <a:cs typeface="Times New Roman" pitchFamily="18" charset="0"/>
              </a:rPr>
              <a:t>Thủ tục Tamgiac được viết bằng lệnh của Logo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vi-VN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3789040"/>
            <a:ext cx="1857375" cy="154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091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714348" y="1239143"/>
            <a:ext cx="372813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C</a:t>
            </a:r>
            <a:r>
              <a:rPr lang="vi-VN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6"/>
          <p:cNvSpPr txBox="1">
            <a:spLocks noChangeArrowheads="1"/>
          </p:cNvSpPr>
          <p:nvPr/>
        </p:nvSpPr>
        <p:spPr bwMode="auto">
          <a:xfrm>
            <a:off x="457200" y="1772816"/>
            <a:ext cx="83058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vi-VN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Đọc và tìm hiểu sách giáo khoa từ trang 90 – 92 và lần lượt trả lời các câu hỏi:</a:t>
            </a:r>
            <a:endParaRPr lang="en-US" altLang="vi-VN" b="1" dirty="0">
              <a:solidFill>
                <a:srgbClr val="320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3419872" y="3356992"/>
            <a:ext cx="5571728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457200" indent="-457200" algn="just" eaLnBrk="1" hangingPunct="1">
              <a:spcBef>
                <a:spcPct val="0"/>
              </a:spcBef>
              <a:buFontTx/>
              <a:buChar char="-"/>
            </a:pPr>
            <a:r>
              <a:rPr lang="en-US" altLang="vi-VN" sz="3600" dirty="0" smtClean="0">
                <a:latin typeface="Times New Roman" pitchFamily="18" charset="0"/>
                <a:cs typeface="Times New Roman" pitchFamily="18" charset="0"/>
              </a:rPr>
              <a:t>Để bắt đầu viết thủ tục, em gõ lệnh gì trong ngăn gõ lệnh?</a:t>
            </a:r>
          </a:p>
          <a:p>
            <a:pPr marL="457200" indent="-457200" algn="just" eaLnBrk="1" hangingPunct="1">
              <a:spcBef>
                <a:spcPct val="0"/>
              </a:spcBef>
              <a:buFontTx/>
              <a:buChar char="-"/>
            </a:pPr>
            <a:r>
              <a:rPr lang="en-US" altLang="vi-VN" sz="3600" dirty="0" smtClean="0">
                <a:latin typeface="Times New Roman" pitchFamily="18" charset="0"/>
                <a:cs typeface="Times New Roman" pitchFamily="18" charset="0"/>
              </a:rPr>
              <a:t>Nêu các bước viết thủ tục hình tam giác?</a:t>
            </a:r>
            <a:endParaRPr lang="en-US" altLang="vi-VN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411" y="3490169"/>
            <a:ext cx="2561509" cy="2595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73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714348" y="1071546"/>
            <a:ext cx="372813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</a:t>
            </a:r>
            <a:r>
              <a:rPr lang="en-US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ĐỘNG C</a:t>
            </a:r>
            <a:r>
              <a:rPr lang="vi-VN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Captur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200400"/>
            <a:ext cx="5684838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67544" y="1628800"/>
            <a:ext cx="8534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 eaLnBrk="1" hangingPunct="1"/>
            <a:r>
              <a:rPr lang="pt-BR" altLang="vi-VN" sz="2800">
                <a:latin typeface="Times New Roman" pitchFamily="18" charset="0"/>
                <a:cs typeface="Times New Roman" pitchFamily="18" charset="0"/>
              </a:rPr>
              <a:t>Trong Logo, để viết thủ tục </a:t>
            </a:r>
            <a:r>
              <a:rPr lang="pt-BR" altLang="vi-VN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Tamgiac</a:t>
            </a:r>
            <a:r>
              <a:rPr lang="pt-BR" altLang="vi-VN" sz="2800">
                <a:latin typeface="Times New Roman" pitchFamily="18" charset="0"/>
                <a:cs typeface="Times New Roman" pitchFamily="18" charset="0"/>
              </a:rPr>
              <a:t> ta làm theo các bước sau: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762000" y="2560172"/>
            <a:ext cx="5410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742950" indent="-742950" eaLnBrk="1" hangingPunct="1"/>
            <a:r>
              <a:rPr lang="en-US" altLang="vi-VN" sz="28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Nháy chuột trong ngăn gõ lệnh.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62000" y="5847358"/>
            <a:ext cx="791445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742950" indent="-742950"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vi-VN" sz="28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Bước 1. Gõ lệnh </a:t>
            </a:r>
            <a:r>
              <a:rPr lang="en-US" altLang="vi-VN" sz="28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edit “Tamgiac </a:t>
            </a:r>
            <a:r>
              <a:rPr lang="en-US" altLang="vi-VN" sz="28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rồi nhấn phím Enter.</a:t>
            </a:r>
            <a:endParaRPr lang="en-US" altLang="vi-VN" sz="2800">
              <a:latin typeface=".VnArial" pitchFamily="34" charset="0"/>
              <a:sym typeface="Wingdings" pitchFamily="2" charset="2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16200000" flipH="1">
            <a:off x="1295400" y="3581400"/>
            <a:ext cx="2362200" cy="12954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0800000">
            <a:off x="2286000" y="5486400"/>
            <a:ext cx="762000" cy="4064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2214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714348" y="1311151"/>
            <a:ext cx="372813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</a:t>
            </a:r>
            <a:r>
              <a:rPr lang="en-US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ĐỘNG C</a:t>
            </a:r>
            <a:r>
              <a:rPr lang="vi-VN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609600" y="2204864"/>
            <a:ext cx="5410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742950" indent="-742950" eaLnBrk="1" hangingPunct="1"/>
            <a:r>
              <a:rPr lang="en-US" altLang="vi-VN" sz="32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Xuất hiện cửa sổ soạn thảo</a:t>
            </a:r>
          </a:p>
        </p:txBody>
      </p:sp>
      <p:pic>
        <p:nvPicPr>
          <p:cNvPr id="5" name="Picture 4" descr="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906" y="2918284"/>
            <a:ext cx="3775578" cy="2316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5638800" y="3200400"/>
            <a:ext cx="3352800" cy="1524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3200">
                <a:solidFill>
                  <a:schemeClr val="tx1"/>
                </a:solidFill>
              </a:rPr>
              <a:t>Các lệnh có sẵn:</a:t>
            </a:r>
          </a:p>
          <a:p>
            <a:pPr algn="ctr" eaLnBrk="1" hangingPunct="1">
              <a:defRPr/>
            </a:pPr>
            <a:r>
              <a:rPr lang="en-US" sz="3200">
                <a:solidFill>
                  <a:srgbClr val="002060"/>
                </a:solidFill>
              </a:rPr>
              <a:t>To tamgiac</a:t>
            </a:r>
          </a:p>
          <a:p>
            <a:pPr algn="ctr" eaLnBrk="1" hangingPunct="1">
              <a:defRPr/>
            </a:pPr>
            <a:r>
              <a:rPr lang="en-US" sz="3200">
                <a:solidFill>
                  <a:srgbClr val="002060"/>
                </a:solidFill>
              </a:rPr>
              <a:t>end</a:t>
            </a:r>
          </a:p>
        </p:txBody>
      </p:sp>
      <p:cxnSp>
        <p:nvCxnSpPr>
          <p:cNvPr id="7" name="Elbow Connector 6"/>
          <p:cNvCxnSpPr>
            <a:stCxn id="6" idx="1"/>
          </p:cNvCxnSpPr>
          <p:nvPr/>
        </p:nvCxnSpPr>
        <p:spPr>
          <a:xfrm rot="10800000" flipV="1">
            <a:off x="1905000" y="3962400"/>
            <a:ext cx="3733800" cy="76200"/>
          </a:xfrm>
          <a:prstGeom prst="bentConnector3">
            <a:avLst>
              <a:gd name="adj1" fmla="val 50000"/>
            </a:avLst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ight Brace 7"/>
          <p:cNvSpPr/>
          <p:nvPr/>
        </p:nvSpPr>
        <p:spPr>
          <a:xfrm>
            <a:off x="1782761" y="3695700"/>
            <a:ext cx="122238" cy="381000"/>
          </a:xfrm>
          <a:prstGeom prst="rightBrac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98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3880</TotalTime>
  <Words>638</Words>
  <Application>Microsoft Office PowerPoint</Application>
  <PresentationFormat>On-screen Show (4:3)</PresentationFormat>
  <Paragraphs>111</Paragraphs>
  <Slides>19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NGOẠI KHÓA NGÀY BÁC HỒ GỬI THƯ LẦN CUỐI CHO NGÀNH GIÁO DỤC</dc:title>
  <dc:creator>VINH TIN</dc:creator>
  <cp:lastModifiedBy>MTC</cp:lastModifiedBy>
  <cp:revision>357</cp:revision>
  <cp:lastPrinted>2019-01-13T14:31:43Z</cp:lastPrinted>
  <dcterms:created xsi:type="dcterms:W3CDTF">2014-10-11T13:38:36Z</dcterms:created>
  <dcterms:modified xsi:type="dcterms:W3CDTF">2021-04-26T07:43:32Z</dcterms:modified>
</cp:coreProperties>
</file>