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5"/>
  </p:notesMasterIdLst>
  <p:sldIdLst>
    <p:sldId id="272" r:id="rId3"/>
    <p:sldId id="280" r:id="rId4"/>
    <p:sldId id="281" r:id="rId5"/>
    <p:sldId id="283" r:id="rId6"/>
    <p:sldId id="278" r:id="rId7"/>
    <p:sldId id="329" r:id="rId8"/>
    <p:sldId id="310" r:id="rId9"/>
    <p:sldId id="340" r:id="rId10"/>
    <p:sldId id="296" r:id="rId11"/>
    <p:sldId id="307" r:id="rId12"/>
    <p:sldId id="341" r:id="rId13"/>
    <p:sldId id="315" r:id="rId14"/>
    <p:sldId id="343" r:id="rId15"/>
    <p:sldId id="319" r:id="rId16"/>
    <p:sldId id="346" r:id="rId17"/>
    <p:sldId id="347" r:id="rId18"/>
    <p:sldId id="336" r:id="rId19"/>
    <p:sldId id="322" r:id="rId20"/>
    <p:sldId id="311" r:id="rId21"/>
    <p:sldId id="292" r:id="rId22"/>
    <p:sldId id="29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BB7FF"/>
    <a:srgbClr val="66FFFF"/>
    <a:srgbClr val="CC99FF"/>
    <a:srgbClr val="99FF66"/>
    <a:srgbClr val="FF9999"/>
    <a:srgbClr val="CCFF99"/>
    <a:srgbClr val="99FF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0326" autoAdjust="0"/>
  </p:normalViewPr>
  <p:slideViewPr>
    <p:cSldViewPr snapToGrid="0">
      <p:cViewPr varScale="1">
        <p:scale>
          <a:sx n="87" d="100"/>
          <a:sy n="87" d="100"/>
        </p:scale>
        <p:origin x="1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B4FA48B-3026-4DF9-AA4E-C273F14534D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2BF5E0-38B6-403F-8770-34FE440CE267}" type="slidenum">
              <a:rPr lang="en-US" altLang="en-US"/>
              <a:pPr/>
              <a:t>19</a:t>
            </a:fld>
            <a:endParaRPr lang="en-US" altLang="en-US"/>
          </a:p>
        </p:txBody>
      </p:sp>
      <p:sp>
        <p:nvSpPr>
          <p:cNvPr id="16387" name="Rectangle 2">
            <a:extLst>
              <a:ext uri="{FF2B5EF4-FFF2-40B4-BE49-F238E27FC236}">
                <a16:creationId xmlns:a16="http://schemas.microsoft.com/office/drawing/2014/main" id="{AC9AB152-E7DE-4CB0-94A7-88FFE982E25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D6F1268-0765-4B27-A502-5F0EAF4752E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10/10/2021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855612"/>
              </p:ext>
            </p:extLst>
          </p:nvPr>
        </p:nvGraphicFramePr>
        <p:xfrm>
          <a:off x="1031966" y="1447246"/>
          <a:ext cx="10228217" cy="3956484"/>
        </p:xfrm>
        <a:graphic>
          <a:graphicData uri="http://schemas.openxmlformats.org/drawingml/2006/table">
            <a:tbl>
              <a:tblPr firstRow="1" bandRow="1">
                <a:tableStyleId>{5C22544A-7EE6-4342-B048-85BDC9FD1C3A}</a:tableStyleId>
              </a:tblPr>
              <a:tblGrid>
                <a:gridCol w="1593668">
                  <a:extLst>
                    <a:ext uri="{9D8B030D-6E8A-4147-A177-3AD203B41FA5}">
                      <a16:colId xmlns:a16="http://schemas.microsoft.com/office/drawing/2014/main" val="617987170"/>
                    </a:ext>
                  </a:extLst>
                </a:gridCol>
                <a:gridCol w="8634549">
                  <a:extLst>
                    <a:ext uri="{9D8B030D-6E8A-4147-A177-3AD203B41FA5}">
                      <a16:colId xmlns:a16="http://schemas.microsoft.com/office/drawing/2014/main" val="3201453875"/>
                    </a:ext>
                  </a:extLst>
                </a:gridCol>
              </a:tblGrid>
              <a:tr h="552361">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a:t>
                      </a:r>
                      <a:r>
                        <a:rPr lang="en-US" sz="2800" baseline="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tin</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Tin vào bản thân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pPr algn="just"/>
                      <a:r>
                        <a:rPr lang="en-US" sz="2800" b="0" baseline="0">
                          <a:solidFill>
                            <a:srgbClr val="0070C0"/>
                          </a:solidFill>
                          <a:latin typeface="Times New Roman" panose="02020603050405020304" pitchFamily="18" charset="0"/>
                          <a:cs typeface="Times New Roman" panose="02020603050405020304" pitchFamily="18" charset="0"/>
                        </a:rPr>
                        <a:t>tự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Tự đánh giá mình thấp kém và thiếu tự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trọng</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Coi trọng và giữ gìn phẩm giá của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kiêu</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a:t>
                      </a:r>
                      <a:r>
                        <a:rPr lang="vi-VN" sz="2800">
                          <a:solidFill>
                            <a:srgbClr val="7030A0"/>
                          </a:solidFill>
                          <a:latin typeface="Times New Roman" panose="02020603050405020304" pitchFamily="18" charset="0"/>
                          <a:cs typeface="Times New Roman" panose="02020603050405020304" pitchFamily="18" charset="0"/>
                        </a:rPr>
                        <a:t>ự cho mình hơn người và tỏ ra coi thường người khác</a:t>
                      </a:r>
                      <a:r>
                        <a:rPr lang="en-US" sz="2800">
                          <a:solidFill>
                            <a:srgbClr val="7030A0"/>
                          </a:solidFill>
                          <a:latin typeface="Times New Roman" panose="02020603050405020304" pitchFamily="18" charset="0"/>
                          <a:cs typeface="Times New Roman" panose="02020603050405020304" pitchFamily="18" charset="0"/>
                        </a:rPr>
                        <a:t>.</a:t>
                      </a:r>
                      <a:endParaRPr lang="vi-VN"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935832"/>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hào</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Lấy làm hài lòng, hãnh diện về cái tốt đẹp mình 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727343"/>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ái</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K</a:t>
                      </a:r>
                      <a:r>
                        <a:rPr lang="vi-VN" sz="2800">
                          <a:solidFill>
                            <a:srgbClr val="7030A0"/>
                          </a:solidFill>
                          <a:latin typeface="Times New Roman" panose="02020603050405020304" pitchFamily="18" charset="0"/>
                          <a:cs typeface="Times New Roman" panose="02020603050405020304" pitchFamily="18" charset="0"/>
                        </a:rPr>
                        <a:t>hó chịu khi cảm thấy bị đánh giá thấp hoặc bị coi thường</a:t>
                      </a:r>
                      <a:r>
                        <a:rPr lang="en-US" sz="2800">
                          <a:solidFill>
                            <a:srgbClr val="7030A0"/>
                          </a:solidFill>
                          <a:latin typeface="Times New Roman" panose="02020603050405020304" pitchFamily="18" charset="0"/>
                          <a:cs typeface="Times New Roman" panose="02020603050405020304" pitchFamily="18" charset="0"/>
                        </a:rPr>
                        <a:t>.</a:t>
                      </a:r>
                      <a:endParaRPr lang="vi-VN"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18665"/>
                  </a:ext>
                </a:extLst>
              </a:tr>
            </a:tbl>
          </a:graphicData>
        </a:graphic>
      </p:graphicFrame>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Ai 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p>
          <a:p>
            <a:pPr algn="just"/>
            <a:r>
              <a:rPr lang="en-US" altLang="en-US" sz="2800">
                <a:solidFill>
                  <a:srgbClr val="000000"/>
                </a:solidFill>
                <a:latin typeface="Times New Roman" panose="02020603050405020304" pitchFamily="18" charset="0"/>
                <a:cs typeface="Times New Roman" panose="02020603050405020304" pitchFamily="18" charset="0"/>
              </a:rPr>
              <a:t>      Là học sinh giỏi nhất  trường nhưng Minh không                 .Minh giúp đỡ các bạn học kém rất nhiệt tình và có kết quả, khiến các bạn hay mặc cảm,              nhất cũng dần dần thấy               hơn vì học hành tiến bộ. Khi phê bình, nhắc nhở những bạn mắc khuyết điểm, Minh có cách góp ý rất chân tình, nên không làm bạn 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4</a:t>
            </a: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5</a:t>
            </a: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6</a:t>
            </a: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a:solidFill>
                  <a:srgbClr val="FF0000"/>
                </a:solidFill>
                <a:latin typeface="Times New Roman" panose="02020603050405020304" pitchFamily="18" charset="0"/>
                <a:cs typeface="Arial" panose="020B0604020202020204" pitchFamily="34" charset="0"/>
              </a:rPr>
              <a:t>đ</a:t>
            </a:r>
            <a:r>
              <a:rPr lang="en-US" altLang="vi-VN" sz="2800" i="1">
                <a:solidFill>
                  <a:srgbClr val="FF0000"/>
                </a:solidFill>
                <a:latin typeface="Times New Roman" panose="02020603050405020304" pitchFamily="18" charset="0"/>
              </a:rPr>
              <a:t>ể </a:t>
            </a:r>
            <a:r>
              <a:rPr lang="en-US" altLang="vi-VN" sz="2800" i="1">
                <a:solidFill>
                  <a:srgbClr val="FF0000"/>
                </a:solidFill>
                <a:latin typeface="Times New Roman" panose="02020603050405020304" pitchFamily="18" charset="0"/>
                <a:cs typeface="Arial" panose="020B0604020202020204" pitchFamily="34" charset="0"/>
              </a:rPr>
              <a:t>ch</a:t>
            </a:r>
            <a:r>
              <a:rPr lang="en-US" altLang="vi-VN" sz="2800" i="1">
                <a:solidFill>
                  <a:srgbClr val="FF0000"/>
                </a:solidFill>
                <a:latin typeface="Times New Roman" panose="02020603050405020304" pitchFamily="18" charset="0"/>
              </a:rPr>
              <a:t>ọ</a:t>
            </a:r>
            <a:r>
              <a:rPr lang="en-US" altLang="vi-VN" sz="2800" i="1">
                <a:solidFill>
                  <a:srgbClr val="FF0000"/>
                </a:solidFill>
                <a:latin typeface="Times New Roman" panose="02020603050405020304" pitchFamily="18" charset="0"/>
                <a:cs typeface="Arial" panose="020B0604020202020204" pitchFamily="34" charset="0"/>
              </a:rPr>
              <a:t>n: tự tin, tự ti, tự trọng, tự kiêu, tự hào, tự ái)</a:t>
            </a:r>
          </a:p>
        </p:txBody>
      </p:sp>
      <p:sp>
        <p:nvSpPr>
          <p:cNvPr id="23" name="Rectangle 22"/>
          <p:cNvSpPr/>
          <p:nvPr/>
        </p:nvSpPr>
        <p:spPr>
          <a:xfrm>
            <a:off x="9300752" y="2811439"/>
            <a:ext cx="148916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trọng</a:t>
            </a:r>
          </a:p>
        </p:txBody>
      </p:sp>
      <p:sp>
        <p:nvSpPr>
          <p:cNvPr id="25" name="Rectangle 24"/>
          <p:cNvSpPr/>
          <p:nvPr/>
        </p:nvSpPr>
        <p:spPr>
          <a:xfrm>
            <a:off x="3078481" y="4081558"/>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ti</a:t>
            </a:r>
          </a:p>
        </p:txBody>
      </p:sp>
      <p:sp>
        <p:nvSpPr>
          <p:cNvPr id="26" name="Rectangle 25"/>
          <p:cNvSpPr/>
          <p:nvPr/>
        </p:nvSpPr>
        <p:spPr>
          <a:xfrm>
            <a:off x="8125097" y="4080853"/>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tin</a:t>
            </a:r>
          </a:p>
        </p:txBody>
      </p:sp>
      <p:sp>
        <p:nvSpPr>
          <p:cNvPr id="27" name="Rectangle 26"/>
          <p:cNvSpPr/>
          <p:nvPr/>
        </p:nvSpPr>
        <p:spPr>
          <a:xfrm>
            <a:off x="9300753" y="4959086"/>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ái</a:t>
            </a:r>
          </a:p>
        </p:txBody>
      </p:sp>
      <p:sp>
        <p:nvSpPr>
          <p:cNvPr id="28" name="Rectangle 27"/>
          <p:cNvSpPr/>
          <p:nvPr/>
        </p:nvSpPr>
        <p:spPr>
          <a:xfrm>
            <a:off x="3500844" y="5364740"/>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hào</a:t>
            </a:r>
          </a:p>
        </p:txBody>
      </p:sp>
      <p:sp>
        <p:nvSpPr>
          <p:cNvPr id="29" name="Rectangle 28"/>
          <p:cNvSpPr/>
          <p:nvPr/>
        </p:nvSpPr>
        <p:spPr>
          <a:xfrm>
            <a:off x="8739051" y="3244830"/>
            <a:ext cx="141079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kiêu</a:t>
            </a:r>
          </a:p>
        </p:txBody>
      </p:sp>
    </p:spTree>
    <p:extLst>
      <p:ext uri="{BB962C8B-B14F-4D97-AF65-F5344CB8AC3E}">
        <p14:creationId xmlns:p14="http://schemas.microsoft.com/office/powerpoint/2010/main" val="1873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332" y="659398"/>
            <a:ext cx="9348652" cy="584775"/>
          </a:xfrm>
          <a:prstGeom prst="rect">
            <a:avLst/>
          </a:prstGeom>
        </p:spPr>
        <p:txBody>
          <a:bodyPr wrap="square">
            <a:spAutoFit/>
          </a:bodyPr>
          <a:lstStyle/>
          <a:p>
            <a:pPr algn="ctr">
              <a:spcBef>
                <a:spcPct val="50000"/>
              </a:spcBef>
            </a:pPr>
            <a:r>
              <a:rPr lang="en-US" altLang="en-US" sz="3200" b="1">
                <a:latin typeface="Times New Roman" panose="02020603050405020304" pitchFamily="18" charset="0"/>
                <a:cs typeface="Times New Roman" panose="02020603050405020304" pitchFamily="18" charset="0"/>
              </a:rPr>
              <a:t>Bài 2</a:t>
            </a:r>
            <a:r>
              <a:rPr lang="vi-VN" altLang="en-US" sz="3200" b="1">
                <a:cs typeface="Times New Roman" panose="02020603050405020304" pitchFamily="18" charset="0"/>
              </a:rPr>
              <a:t>. Chọn từ ứng với mỗi nghĩa sau:</a:t>
            </a:r>
          </a:p>
        </p:txBody>
      </p:sp>
      <p:sp>
        <p:nvSpPr>
          <p:cNvPr id="5" name="Text Box 2"/>
          <p:cNvSpPr txBox="1">
            <a:spLocks noChangeArrowheads="1"/>
          </p:cNvSpPr>
          <p:nvPr/>
        </p:nvSpPr>
        <p:spPr bwMode="auto">
          <a:xfrm>
            <a:off x="1693863" y="251005"/>
            <a:ext cx="8763000" cy="4876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400" b="1">
              <a:solidFill>
                <a:srgbClr val="000000"/>
              </a:solidFill>
            </a:endParaRPr>
          </a:p>
          <a:p>
            <a:pPr eaLnBrk="1" hangingPunct="1">
              <a:lnSpc>
                <a:spcPct val="80000"/>
              </a:lnSpc>
              <a:spcBef>
                <a:spcPct val="20000"/>
              </a:spcBef>
            </a:pPr>
            <a:r>
              <a:rPr lang="en-US" altLang="en-US" sz="2400">
                <a:solidFill>
                  <a:srgbClr val="000000"/>
                </a:solidFill>
              </a:rPr>
              <a:t>  </a:t>
            </a:r>
          </a:p>
          <a:p>
            <a:pPr eaLnBrk="1" hangingPunct="1">
              <a:lnSpc>
                <a:spcPct val="80000"/>
              </a:lnSpc>
              <a:spcBef>
                <a:spcPct val="20000"/>
              </a:spcBef>
            </a:pPr>
            <a:r>
              <a:rPr lang="en-US" altLang="en-US" sz="2400" i="1">
                <a:solidFill>
                  <a:srgbClr val="000000"/>
                </a:solidFill>
              </a:rPr>
              <a:t> </a:t>
            </a:r>
            <a:endParaRPr lang="en-US" altLang="en-US" sz="2400" b="1" i="1">
              <a:solidFill>
                <a:srgbClr val="000000"/>
              </a:solidFill>
            </a:endParaRPr>
          </a:p>
          <a:p>
            <a:pPr eaLnBrk="1" hangingPunct="1">
              <a:lnSpc>
                <a:spcPct val="80000"/>
              </a:lnSpc>
              <a:spcBef>
                <a:spcPct val="20000"/>
              </a:spcBef>
            </a:pPr>
            <a:endParaRPr lang="en-US" altLang="en-US" sz="2400" b="1">
              <a:solidFill>
                <a:srgbClr val="000000"/>
              </a:solidFill>
            </a:endParaRPr>
          </a:p>
        </p:txBody>
      </p:sp>
      <p:sp>
        <p:nvSpPr>
          <p:cNvPr id="6" name="Text Box 15"/>
          <p:cNvSpPr txBox="1">
            <a:spLocks noChangeArrowheads="1"/>
          </p:cNvSpPr>
          <p:nvPr/>
        </p:nvSpPr>
        <p:spPr bwMode="auto">
          <a:xfrm>
            <a:off x="1828800" y="30163"/>
            <a:ext cx="830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7" name="Oval 5" descr="Green marble"/>
          <p:cNvSpPr>
            <a:spLocks noChangeArrowheads="1"/>
          </p:cNvSpPr>
          <p:nvPr/>
        </p:nvSpPr>
        <p:spPr bwMode="auto">
          <a:xfrm>
            <a:off x="3751263" y="1371600"/>
            <a:ext cx="1612900" cy="533400"/>
          </a:xfrm>
          <a:prstGeom prst="ellipse">
            <a:avLst/>
          </a:prstGeom>
          <a:solidFill>
            <a:srgbClr val="FFFF9E"/>
          </a:solidFill>
          <a:ln w="38100">
            <a:solidFill>
              <a:srgbClr val="00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6600"/>
                </a:solidFill>
                <a:latin typeface="Times New Roman" panose="02020603050405020304" pitchFamily="18" charset="0"/>
                <a:cs typeface="Times New Roman" panose="02020603050405020304" pitchFamily="18" charset="0"/>
              </a:rPr>
              <a:t>Nghĩa</a:t>
            </a:r>
          </a:p>
        </p:txBody>
      </p:sp>
      <p:sp>
        <p:nvSpPr>
          <p:cNvPr id="8" name="Oval 6" descr="Brown marble"/>
          <p:cNvSpPr>
            <a:spLocks noChangeArrowheads="1"/>
          </p:cNvSpPr>
          <p:nvPr/>
        </p:nvSpPr>
        <p:spPr bwMode="auto">
          <a:xfrm>
            <a:off x="8780442" y="1388055"/>
            <a:ext cx="1198562" cy="587375"/>
          </a:xfrm>
          <a:prstGeom prst="ellipse">
            <a:avLst/>
          </a:prstGeom>
          <a:solidFill>
            <a:srgbClr val="5CFFFF"/>
          </a:solidFill>
          <a:ln w="38100">
            <a:solidFill>
              <a:srgbClr val="0000CC"/>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Từ</a:t>
            </a:r>
          </a:p>
        </p:txBody>
      </p:sp>
      <p:sp>
        <p:nvSpPr>
          <p:cNvPr id="9" name="Text Box 37"/>
          <p:cNvSpPr txBox="1">
            <a:spLocks noChangeArrowheads="1"/>
          </p:cNvSpPr>
          <p:nvPr/>
        </p:nvSpPr>
        <p:spPr bwMode="auto">
          <a:xfrm>
            <a:off x="1693863" y="2027731"/>
            <a:ext cx="5486400" cy="8925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6600"/>
                </a:solidFill>
                <a:latin typeface="Times New Roman" panose="02020603050405020304" pitchFamily="18" charset="0"/>
                <a:cs typeface="Times New Roman" panose="02020603050405020304" pitchFamily="18" charset="0"/>
              </a:rPr>
              <a:t>- Một lòng một dạ gắn bó với lý tưởng, tổ chức hay với người nào đó.</a:t>
            </a:r>
            <a:endParaRPr lang="en-US" altLang="en-US" sz="2600">
              <a:solidFill>
                <a:srgbClr val="006600"/>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8323263" y="2119313"/>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thành</a:t>
            </a:r>
          </a:p>
        </p:txBody>
      </p:sp>
      <p:sp>
        <p:nvSpPr>
          <p:cNvPr id="12" name="Text Box 39"/>
          <p:cNvSpPr txBox="1">
            <a:spLocks noChangeArrowheads="1"/>
          </p:cNvSpPr>
          <p:nvPr/>
        </p:nvSpPr>
        <p:spPr bwMode="auto">
          <a:xfrm>
            <a:off x="1693863" y="3022447"/>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Trước sau như một, không gì lay chuyển nổi.</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8323263" y="3033713"/>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rgbClr val="0000CC"/>
                </a:solidFill>
                <a:latin typeface="Times New Roman" panose="02020603050405020304" pitchFamily="18" charset="0"/>
                <a:cs typeface="Times New Roman" panose="02020603050405020304" pitchFamily="18" charset="0"/>
              </a:rPr>
              <a:t>trung hậu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14" name="Text Box 41"/>
          <p:cNvSpPr txBox="1">
            <a:spLocks noChangeArrowheads="1"/>
          </p:cNvSpPr>
          <p:nvPr/>
        </p:nvSpPr>
        <p:spPr bwMode="auto">
          <a:xfrm>
            <a:off x="1693863" y="4061798"/>
            <a:ext cx="5486400" cy="47942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Một lòng một dạ vì việc nghĩa.</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42"/>
          <p:cNvSpPr txBox="1">
            <a:spLocks noChangeArrowheads="1"/>
          </p:cNvSpPr>
          <p:nvPr/>
        </p:nvSpPr>
        <p:spPr bwMode="auto">
          <a:xfrm>
            <a:off x="1693863" y="4679500"/>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6" name="Text Box 43"/>
          <p:cNvSpPr txBox="1">
            <a:spLocks noChangeArrowheads="1"/>
          </p:cNvSpPr>
          <p:nvPr/>
        </p:nvSpPr>
        <p:spPr bwMode="auto">
          <a:xfrm>
            <a:off x="1693863" y="5759513"/>
            <a:ext cx="5486400" cy="480131"/>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Ngay thẳng, thật thà.</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8321225" y="3923921"/>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kiên</a:t>
            </a:r>
          </a:p>
        </p:txBody>
      </p:sp>
      <p:sp>
        <p:nvSpPr>
          <p:cNvPr id="18" name="Text Box 45"/>
          <p:cNvSpPr txBox="1">
            <a:spLocks noChangeArrowheads="1"/>
          </p:cNvSpPr>
          <p:nvPr/>
        </p:nvSpPr>
        <p:spPr bwMode="auto">
          <a:xfrm>
            <a:off x="8322244" y="4856831"/>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trung thực</a:t>
            </a:r>
          </a:p>
        </p:txBody>
      </p:sp>
      <p:sp>
        <p:nvSpPr>
          <p:cNvPr id="19" name="Text Box 46"/>
          <p:cNvSpPr txBox="1">
            <a:spLocks noChangeArrowheads="1"/>
          </p:cNvSpPr>
          <p:nvPr/>
        </p:nvSpPr>
        <p:spPr bwMode="auto">
          <a:xfrm>
            <a:off x="8323263" y="5713025"/>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nghĩa</a:t>
            </a:r>
          </a:p>
        </p:txBody>
      </p:sp>
      <p:cxnSp>
        <p:nvCxnSpPr>
          <p:cNvPr id="28" name="Straight Arrow Connector 27"/>
          <p:cNvCxnSpPr>
            <a:stCxn id="9" idx="3"/>
          </p:cNvCxnSpPr>
          <p:nvPr/>
        </p:nvCxnSpPr>
        <p:spPr>
          <a:xfrm flipV="1">
            <a:off x="7180263" y="2323823"/>
            <a:ext cx="1143000" cy="1501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7180263" y="3499501"/>
            <a:ext cx="1143000" cy="722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9" idx="1"/>
          </p:cNvCxnSpPr>
          <p:nvPr/>
        </p:nvCxnSpPr>
        <p:spPr>
          <a:xfrm>
            <a:off x="7197726" y="4250937"/>
            <a:ext cx="1125537" cy="17240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3"/>
          </p:cNvCxnSpPr>
          <p:nvPr/>
        </p:nvCxnSpPr>
        <p:spPr>
          <a:xfrm flipV="1">
            <a:off x="7180263" y="3155500"/>
            <a:ext cx="1143000" cy="2001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3"/>
            <a:endCxn id="18" idx="1"/>
          </p:cNvCxnSpPr>
          <p:nvPr/>
        </p:nvCxnSpPr>
        <p:spPr>
          <a:xfrm flipV="1">
            <a:off x="7180263" y="5118769"/>
            <a:ext cx="1141981" cy="8808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82834" y="1711229"/>
            <a:ext cx="6283235" cy="3461659"/>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đặt câu với 1 trong các từ ở bài 2!</a:t>
            </a:r>
          </a:p>
        </p:txBody>
      </p:sp>
    </p:spTree>
    <p:extLst>
      <p:ext uri="{BB962C8B-B14F-4D97-AF65-F5344CB8AC3E}">
        <p14:creationId xmlns:p14="http://schemas.microsoft.com/office/powerpoint/2010/main" val="160985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32" y="617027"/>
            <a:ext cx="9858388" cy="1384995"/>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Bài 3. </a:t>
            </a:r>
            <a:r>
              <a:rPr lang="vi-VN" altLang="en-US" sz="2800" b="1">
                <a:cs typeface="Times New Roman" panose="02020603050405020304" pitchFamily="18" charset="0"/>
              </a:rPr>
              <a:t>Xếp các từ ghép trong ngoặc đơn thành hai nhóm dựa theo nghĩa của tiếng </a:t>
            </a:r>
            <a:r>
              <a:rPr lang="vi-VN" altLang="en-US" sz="2800" b="1" i="1">
                <a:solidFill>
                  <a:srgbClr val="FF0000"/>
                </a:solidFill>
                <a:cs typeface="Times New Roman" panose="02020603050405020304" pitchFamily="18" charset="0"/>
              </a:rPr>
              <a:t>trung</a:t>
            </a:r>
            <a:r>
              <a:rPr lang="vi-VN" altLang="en-US" sz="2800" b="1">
                <a:cs typeface="Times New Roman" panose="02020603050405020304" pitchFamily="18" charset="0"/>
              </a:rPr>
              <a:t> </a:t>
            </a:r>
            <a:r>
              <a:rPr lang="vi-VN" altLang="en-US" sz="2800" b="1" i="1">
                <a:cs typeface="Times New Roman" panose="02020603050405020304" pitchFamily="18" charset="0"/>
              </a:rPr>
              <a:t>(trung bình, trung thành, trung nghĩa, trung thực, trung thu, trung hậu, trung kiên, trung tâm)</a:t>
            </a:r>
          </a:p>
        </p:txBody>
      </p:sp>
      <p:graphicFrame>
        <p:nvGraphicFramePr>
          <p:cNvPr id="6" name="Group 77"/>
          <p:cNvGraphicFramePr>
            <a:graphicFrameLocks noGrp="1"/>
          </p:cNvGraphicFramePr>
          <p:nvPr>
            <p:extLst>
              <p:ext uri="{D42A27DB-BD31-4B8C-83A1-F6EECF244321}">
                <p14:modId xmlns:p14="http://schemas.microsoft.com/office/powerpoint/2010/main" val="914028771"/>
              </p:ext>
            </p:extLst>
          </p:nvPr>
        </p:nvGraphicFramePr>
        <p:xfrm>
          <a:off x="1719287" y="215825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rPr>
                        <a:t>a. </a:t>
                      </a:r>
                      <a:r>
                        <a:rPr kumimoji="0" lang="vi-VN" sz="2800" b="1" i="0" u="none" strike="noStrike" cap="none" normalizeH="0" baseline="0" dirty="0">
                          <a:ln>
                            <a:noFill/>
                          </a:ln>
                          <a:solidFill>
                            <a:srgbClr val="0000FF"/>
                          </a:solidFill>
                          <a:effectLst/>
                          <a:latin typeface="Times New Roman" pitchFamily="18" charset="0"/>
                        </a:rPr>
                        <a:t>Trung có nghĩa là</a:t>
                      </a:r>
                      <a:r>
                        <a:rPr kumimoji="0" lang="en-US" sz="2800" b="1" i="0" u="none" strike="noStrike" cap="none" normalizeH="0" baseline="0" dirty="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a:t>
                      </a:r>
                      <a:r>
                        <a:rPr kumimoji="0" lang="vi-VN" sz="2800" b="1" i="0" u="none" strike="noStrike" cap="none" normalizeH="0" baseline="0" dirty="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itchFamily="18" charset="0"/>
                        </a:rPr>
                        <a:t>b</a:t>
                      </a:r>
                      <a:r>
                        <a:rPr kumimoji="0" lang="en-US" sz="2800" b="1" i="0" u="none" strike="noStrike" cap="none" normalizeH="0" baseline="0" dirty="0">
                          <a:ln>
                            <a:noFill/>
                          </a:ln>
                          <a:solidFill>
                            <a:srgbClr val="0000FF"/>
                          </a:solidFill>
                          <a:effectLst/>
                          <a:latin typeface="Times New Roman" pitchFamily="18" charset="0"/>
                        </a:rPr>
                        <a:t>.</a:t>
                      </a:r>
                      <a:r>
                        <a:rPr kumimoji="0" lang="vi-VN" sz="2800" b="1" i="0" u="none" strike="noStrike" cap="none" normalizeH="0" baseline="0" dirty="0">
                          <a:ln>
                            <a:noFill/>
                          </a:ln>
                          <a:solidFill>
                            <a:srgbClr val="0000FF"/>
                          </a:solidFill>
                          <a:effectLst/>
                          <a:latin typeface="Times New Roman" pitchFamily="18" charset="0"/>
                        </a:rPr>
                        <a:t> Trung có nghĩa là </a:t>
                      </a:r>
                      <a:r>
                        <a:rPr kumimoji="0" lang="vi-VN" sz="2800" b="1" i="0" u="none" strike="noStrike" cap="none" normalizeH="0" baseline="0" dirty="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7" name="Text Box 52"/>
          <p:cNvSpPr txBox="1">
            <a:spLocks noChangeArrowheads="1"/>
          </p:cNvSpPr>
          <p:nvPr/>
        </p:nvSpPr>
        <p:spPr bwMode="auto">
          <a:xfrm>
            <a:off x="1854032" y="344782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thu</a:t>
            </a:r>
            <a:endParaRPr lang="en-US" altLang="en-US" sz="2800">
              <a:latin typeface="Times New Roman" panose="02020603050405020304" pitchFamily="18" charset="0"/>
              <a:cs typeface="Times New Roman" panose="02020603050405020304" pitchFamily="18" charset="0"/>
            </a:endParaRPr>
          </a:p>
        </p:txBody>
      </p:sp>
      <p:sp>
        <p:nvSpPr>
          <p:cNvPr id="8" name="Text Box 52"/>
          <p:cNvSpPr txBox="1">
            <a:spLocks noChangeArrowheads="1"/>
          </p:cNvSpPr>
          <p:nvPr/>
        </p:nvSpPr>
        <p:spPr bwMode="auto">
          <a:xfrm>
            <a:off x="6306383" y="3450293"/>
            <a:ext cx="3015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thành</a:t>
            </a:r>
            <a:endParaRPr lang="en-US" altLang="en-US" sz="2800">
              <a:latin typeface="Times New Roman" panose="02020603050405020304" pitchFamily="18" charset="0"/>
              <a:cs typeface="Times New Roman" panose="02020603050405020304" pitchFamily="18" charset="0"/>
            </a:endParaRPr>
          </a:p>
        </p:txBody>
      </p:sp>
      <p:sp>
        <p:nvSpPr>
          <p:cNvPr id="10" name="Text Box 52"/>
          <p:cNvSpPr txBox="1">
            <a:spLocks noChangeArrowheads="1"/>
          </p:cNvSpPr>
          <p:nvPr/>
        </p:nvSpPr>
        <p:spPr bwMode="auto">
          <a:xfrm>
            <a:off x="2831807" y="3461261"/>
            <a:ext cx="259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a:t>
            </a:r>
            <a:endParaRPr lang="en-US" altLang="en-US" sz="2800" b="1" dirty="0">
              <a:latin typeface="Times New Roman" panose="02020603050405020304" pitchFamily="18" charset="0"/>
              <a:cs typeface="Times New Roman" panose="02020603050405020304" pitchFamily="18" charset="0"/>
            </a:endParaRPr>
          </a:p>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bình</a:t>
            </a:r>
            <a:endParaRPr lang="en-US" altLang="en-US" sz="2800" b="1" dirty="0">
              <a:latin typeface="Times New Roman" panose="02020603050405020304" pitchFamily="18" charset="0"/>
              <a:cs typeface="Times New Roman" panose="02020603050405020304" pitchFamily="18" charset="0"/>
            </a:endParaRPr>
          </a:p>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tâm</a:t>
            </a:r>
            <a:endParaRPr lang="en-US" altLang="en-US" sz="2800" b="1" dirty="0">
              <a:latin typeface="Times New Roman" panose="02020603050405020304" pitchFamily="18" charset="0"/>
              <a:cs typeface="Times New Roman" panose="02020603050405020304" pitchFamily="18" charset="0"/>
            </a:endParaRPr>
          </a:p>
        </p:txBody>
      </p:sp>
      <p:sp>
        <p:nvSpPr>
          <p:cNvPr id="11" name="Text Box 52"/>
          <p:cNvSpPr txBox="1">
            <a:spLocks noChangeArrowheads="1"/>
          </p:cNvSpPr>
          <p:nvPr/>
        </p:nvSpPr>
        <p:spPr bwMode="auto">
          <a:xfrm>
            <a:off x="7426924" y="3448220"/>
            <a:ext cx="2590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trung thành</a:t>
            </a:r>
          </a:p>
          <a:p>
            <a:r>
              <a:rPr lang="en-US" altLang="en-US" sz="2800" b="1">
                <a:latin typeface="Times New Roman" panose="02020603050405020304" pitchFamily="18" charset="0"/>
                <a:cs typeface="Times New Roman" panose="02020603050405020304" pitchFamily="18" charset="0"/>
              </a:rPr>
              <a:t>trung nghĩa</a:t>
            </a:r>
          </a:p>
          <a:p>
            <a:r>
              <a:rPr lang="en-US" altLang="en-US" sz="2800" b="1">
                <a:latin typeface="Times New Roman" panose="02020603050405020304" pitchFamily="18" charset="0"/>
                <a:cs typeface="Times New Roman" panose="02020603050405020304" pitchFamily="18" charset="0"/>
              </a:rPr>
              <a:t>trung thực</a:t>
            </a:r>
          </a:p>
          <a:p>
            <a:r>
              <a:rPr lang="en-US" altLang="en-US" sz="2800" b="1">
                <a:latin typeface="Times New Roman" panose="02020603050405020304" pitchFamily="18" charset="0"/>
                <a:cs typeface="Times New Roman" panose="02020603050405020304" pitchFamily="18" charset="0"/>
              </a:rPr>
              <a:t>trung hậu</a:t>
            </a:r>
          </a:p>
          <a:p>
            <a:r>
              <a:rPr lang="en-US" altLang="en-US" sz="2800" b="1">
                <a:latin typeface="Times New Roman" panose="02020603050405020304" pitchFamily="18" charset="0"/>
                <a:cs typeface="Times New Roman" panose="02020603050405020304" pitchFamily="18" charset="0"/>
              </a:rPr>
              <a:t>trung kiên</a:t>
            </a:r>
          </a:p>
        </p:txBody>
      </p:sp>
    </p:spTree>
    <p:extLst>
      <p:ext uri="{BB962C8B-B14F-4D97-AF65-F5344CB8AC3E}">
        <p14:creationId xmlns:p14="http://schemas.microsoft.com/office/powerpoint/2010/main" val="207335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1538151"/>
              </p:ext>
            </p:extLst>
          </p:nvPr>
        </p:nvGraphicFramePr>
        <p:xfrm>
          <a:off x="1319350" y="1577874"/>
          <a:ext cx="9692640" cy="3813721"/>
        </p:xfrm>
        <a:graphic>
          <a:graphicData uri="http://schemas.openxmlformats.org/drawingml/2006/table">
            <a:tbl>
              <a:tblPr firstRow="1" bandRow="1">
                <a:tableStyleId>{5C22544A-7EE6-4342-B048-85BDC9FD1C3A}</a:tableStyleId>
              </a:tblPr>
              <a:tblGrid>
                <a:gridCol w="1881585">
                  <a:extLst>
                    <a:ext uri="{9D8B030D-6E8A-4147-A177-3AD203B41FA5}">
                      <a16:colId xmlns:a16="http://schemas.microsoft.com/office/drawing/2014/main" val="617987170"/>
                    </a:ext>
                  </a:extLst>
                </a:gridCol>
                <a:gridCol w="7811055">
                  <a:extLst>
                    <a:ext uri="{9D8B030D-6E8A-4147-A177-3AD203B41FA5}">
                      <a16:colId xmlns:a16="http://schemas.microsoft.com/office/drawing/2014/main" val="3201453875"/>
                    </a:ext>
                  </a:extLst>
                </a:gridCol>
              </a:tblGrid>
              <a:tr h="552361">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a:t>
                      </a:r>
                      <a:r>
                        <a:rPr lang="en-US" sz="2800" baseline="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Ngày tết của trẻ em, theo phong tục cổ truyền được</a:t>
                      </a:r>
                      <a:r>
                        <a:rPr lang="en-US" sz="2800" baseline="0">
                          <a:solidFill>
                            <a:srgbClr val="7030A0"/>
                          </a:solidFill>
                          <a:latin typeface="Times New Roman" panose="02020603050405020304" pitchFamily="18" charset="0"/>
                          <a:cs typeface="Times New Roman" panose="02020603050405020304" pitchFamily="18" charset="0"/>
                        </a:rPr>
                        <a:t> tổ chức vào </a:t>
                      </a:r>
                      <a:r>
                        <a:rPr lang="en-US" sz="2800">
                          <a:solidFill>
                            <a:srgbClr val="7030A0"/>
                          </a:solidFill>
                          <a:latin typeface="Times New Roman" panose="02020603050405020304" pitchFamily="18" charset="0"/>
                          <a:cs typeface="Times New Roman" panose="02020603050405020304" pitchFamily="18" charset="0"/>
                        </a:rPr>
                        <a:t>rằm tháng tám (giữa</a:t>
                      </a:r>
                      <a:r>
                        <a:rPr lang="en-US" sz="2800" baseline="0">
                          <a:solidFill>
                            <a:srgbClr val="7030A0"/>
                          </a:solidFill>
                          <a:latin typeface="Times New Roman" panose="02020603050405020304" pitchFamily="18" charset="0"/>
                          <a:cs typeface="Times New Roman" panose="02020603050405020304" pitchFamily="18" charset="0"/>
                        </a:rPr>
                        <a:t> tháng tám).</a:t>
                      </a:r>
                      <a:endParaRPr lang="en-US"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bình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Ở vào khoảng giữa của hai cực trong bậc thang đánh giá, không khá cũng không kém, không cao cũng không thấp.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tâm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mn-lt"/>
                          <a:cs typeface="Times New Roman" panose="02020603050405020304" pitchFamily="18" charset="0"/>
                        </a:rPr>
                        <a:t>N</a:t>
                      </a:r>
                      <a:r>
                        <a:rPr lang="vi-VN" sz="2800">
                          <a:solidFill>
                            <a:srgbClr val="7030A0"/>
                          </a:solidFill>
                          <a:latin typeface="+mn-lt"/>
                          <a:cs typeface="Times New Roman" panose="02020603050405020304" pitchFamily="18" charset="0"/>
                        </a:rPr>
                        <a:t>ơi ở giữa của một vùng nào đó; thường là nơi dân cư tập trung đông đúc nhất</a:t>
                      </a:r>
                      <a:r>
                        <a:rPr lang="en-US" sz="2800">
                          <a:solidFill>
                            <a:srgbClr val="7030A0"/>
                          </a:solidFill>
                          <a:latin typeface="+mn-lt"/>
                          <a:cs typeface="Times New Roman" panose="02020603050405020304" pitchFamily="18" charset="0"/>
                        </a:rPr>
                        <a:t>.</a:t>
                      </a:r>
                      <a:endParaRPr lang="en-US"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bl>
          </a:graphicData>
        </a:graphic>
      </p:graphicFrame>
    </p:spTree>
    <p:extLst>
      <p:ext uri="{BB962C8B-B14F-4D97-AF65-F5344CB8AC3E}">
        <p14:creationId xmlns:p14="http://schemas.microsoft.com/office/powerpoint/2010/main" val="42434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7"/>
          <p:cNvGraphicFramePr>
            <a:graphicFrameLocks noGrp="1"/>
          </p:cNvGraphicFramePr>
          <p:nvPr>
            <p:extLst>
              <p:ext uri="{D42A27DB-BD31-4B8C-83A1-F6EECF244321}">
                <p14:modId xmlns:p14="http://schemas.microsoft.com/office/powerpoint/2010/main" val="3242364885"/>
              </p:ext>
            </p:extLst>
          </p:nvPr>
        </p:nvGraphicFramePr>
        <p:xfrm>
          <a:off x="1719285" y="142673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rPr>
                        <a:t>a. </a:t>
                      </a:r>
                      <a:r>
                        <a:rPr kumimoji="0" lang="vi-VN" sz="2800" b="1" i="0" u="none" strike="noStrike" cap="none" normalizeH="0" baseline="0" dirty="0">
                          <a:ln>
                            <a:noFill/>
                          </a:ln>
                          <a:solidFill>
                            <a:srgbClr val="0000FF"/>
                          </a:solidFill>
                          <a:effectLst/>
                          <a:latin typeface="Times New Roman" pitchFamily="18" charset="0"/>
                        </a:rPr>
                        <a:t>Trung có nghĩa là</a:t>
                      </a:r>
                      <a:r>
                        <a:rPr kumimoji="0" lang="en-US" sz="2800" b="1" i="0" u="none" strike="noStrike" cap="none" normalizeH="0" baseline="0" dirty="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a:t>
                      </a:r>
                      <a:r>
                        <a:rPr kumimoji="0" lang="vi-VN" sz="2800" b="1" i="0" u="none" strike="noStrike" cap="none" normalizeH="0" baseline="0" dirty="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itchFamily="18" charset="0"/>
                        </a:rPr>
                        <a:t>b</a:t>
                      </a:r>
                      <a:r>
                        <a:rPr kumimoji="0" lang="en-US" sz="2800" b="1" i="0" u="none" strike="noStrike" cap="none" normalizeH="0" baseline="0" dirty="0">
                          <a:ln>
                            <a:noFill/>
                          </a:ln>
                          <a:solidFill>
                            <a:srgbClr val="0000FF"/>
                          </a:solidFill>
                          <a:effectLst/>
                          <a:latin typeface="Times New Roman" pitchFamily="18" charset="0"/>
                        </a:rPr>
                        <a:t>.</a:t>
                      </a:r>
                      <a:r>
                        <a:rPr kumimoji="0" lang="vi-VN" sz="2800" b="1" i="0" u="none" strike="noStrike" cap="none" normalizeH="0" baseline="0" dirty="0">
                          <a:ln>
                            <a:noFill/>
                          </a:ln>
                          <a:solidFill>
                            <a:srgbClr val="0000FF"/>
                          </a:solidFill>
                          <a:effectLst/>
                          <a:latin typeface="Times New Roman" pitchFamily="18" charset="0"/>
                        </a:rPr>
                        <a:t> Trung có nghĩa là </a:t>
                      </a:r>
                      <a:r>
                        <a:rPr kumimoji="0" lang="vi-VN" sz="2800" b="1" i="0" u="none" strike="noStrike" cap="none" normalizeH="0" baseline="0" dirty="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5" name="Cloud 4"/>
          <p:cNvSpPr/>
          <p:nvPr/>
        </p:nvSpPr>
        <p:spPr>
          <a:xfrm>
            <a:off x="1886382" y="5237825"/>
            <a:ext cx="8419235" cy="88015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tìm thêm các từ ở mỗi nhóm trên!</a:t>
            </a:r>
          </a:p>
        </p:txBody>
      </p:sp>
      <p:sp>
        <p:nvSpPr>
          <p:cNvPr id="6" name="Text Box 52">
            <a:extLst>
              <a:ext uri="{FF2B5EF4-FFF2-40B4-BE49-F238E27FC236}">
                <a16:creationId xmlns:a16="http://schemas.microsoft.com/office/drawing/2014/main" id="{0E20601D-5528-4CC1-948D-56814C0D4A42}"/>
              </a:ext>
            </a:extLst>
          </p:cNvPr>
          <p:cNvSpPr txBox="1">
            <a:spLocks noChangeArrowheads="1"/>
          </p:cNvSpPr>
          <p:nvPr/>
        </p:nvSpPr>
        <p:spPr bwMode="auto">
          <a:xfrm>
            <a:off x="2208352" y="2581191"/>
            <a:ext cx="388764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điểm</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gian</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niên</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dạ</a:t>
            </a:r>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nửa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đêm</a:t>
            </a:r>
            <a:r>
              <a:rPr lang="en-US" altLang="en-US" sz="3200" b="1" dirty="0">
                <a:latin typeface="Times New Roman" panose="02020603050405020304" pitchFamily="18" charset="0"/>
                <a:cs typeface="Times New Roman" panose="02020603050405020304" pitchFamily="18" charset="0"/>
              </a:rPr>
              <a:t>)</a:t>
            </a:r>
          </a:p>
        </p:txBody>
      </p:sp>
      <p:sp>
        <p:nvSpPr>
          <p:cNvPr id="7" name="Text Box 52">
            <a:extLst>
              <a:ext uri="{FF2B5EF4-FFF2-40B4-BE49-F238E27FC236}">
                <a16:creationId xmlns:a16="http://schemas.microsoft.com/office/drawing/2014/main" id="{6C62B2B3-0341-47EB-ADAA-EC4DAF39D047}"/>
              </a:ext>
            </a:extLst>
          </p:cNvPr>
          <p:cNvSpPr txBox="1">
            <a:spLocks noChangeArrowheads="1"/>
          </p:cNvSpPr>
          <p:nvPr/>
        </p:nvSpPr>
        <p:spPr bwMode="auto">
          <a:xfrm>
            <a:off x="7057443" y="2871584"/>
            <a:ext cx="26892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dũng</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hiếu</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9" y="892990"/>
            <a:ext cx="9888582"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4. </a:t>
            </a:r>
            <a:r>
              <a:rPr lang="vi-VN" altLang="en-US" sz="2800" b="1">
                <a:cs typeface="Times New Roman" panose="02020603050405020304" pitchFamily="18" charset="0"/>
              </a:rPr>
              <a:t>Đặt câu với một từ đã cho trong bài tập 3</a:t>
            </a:r>
          </a:p>
        </p:txBody>
      </p:sp>
      <p:sp>
        <p:nvSpPr>
          <p:cNvPr id="2" name="Rectangle 1"/>
          <p:cNvSpPr/>
          <p:nvPr/>
        </p:nvSpPr>
        <p:spPr>
          <a:xfrm>
            <a:off x="2185852" y="1617136"/>
            <a:ext cx="8421189" cy="4462760"/>
          </a:xfrm>
          <a:prstGeom prst="rect">
            <a:avLst/>
          </a:prstGeom>
        </p:spPr>
        <p:txBody>
          <a:bodyPr wrap="square">
            <a:spAutoFit/>
          </a:bodyPr>
          <a:lstStyle/>
          <a:p>
            <a:pPr>
              <a:spcBef>
                <a:spcPct val="50000"/>
              </a:spcBef>
            </a:pPr>
            <a:r>
              <a:rPr lang="en-US" altLang="en-US" sz="2800" b="1" u="sng">
                <a:latin typeface="Times New Roman" panose="02020603050405020304" pitchFamily="18" charset="0"/>
                <a:cs typeface="Times New Roman" panose="02020603050405020304" pitchFamily="18" charset="0"/>
              </a:rPr>
              <a:t>Ví dụ:</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Lớp em không có học sinh </a:t>
            </a:r>
            <a:r>
              <a:rPr lang="en-US" altLang="en-US" sz="2800">
                <a:solidFill>
                  <a:srgbClr val="FF0000"/>
                </a:solidFill>
                <a:latin typeface="Times New Roman" panose="02020603050405020304" pitchFamily="18" charset="0"/>
                <a:cs typeface="Times New Roman" panose="02020603050405020304" pitchFamily="18" charset="0"/>
              </a:rPr>
              <a:t>trung bình</a:t>
            </a:r>
            <a:r>
              <a:rPr lang="en-US" altLang="en-US" sz="280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Đêm </a:t>
            </a:r>
            <a:r>
              <a:rPr lang="en-US" altLang="en-US" sz="2800">
                <a:solidFill>
                  <a:srgbClr val="FF0000"/>
                </a:solidFill>
                <a:latin typeface="Times New Roman" panose="02020603050405020304" pitchFamily="18" charset="0"/>
                <a:cs typeface="Times New Roman" panose="02020603050405020304" pitchFamily="18" charset="0"/>
              </a:rPr>
              <a:t>trung thu </a:t>
            </a:r>
            <a:r>
              <a:rPr lang="en-US" altLang="en-US" sz="2800">
                <a:latin typeface="Times New Roman" panose="02020603050405020304" pitchFamily="18" charset="0"/>
                <a:cs typeface="Times New Roman" panose="02020603050405020304" pitchFamily="18" charset="0"/>
              </a:rPr>
              <a:t>thật vui và lí thú.</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Hà Nội là </a:t>
            </a:r>
            <a:r>
              <a:rPr lang="en-US" altLang="en-US" sz="2800">
                <a:solidFill>
                  <a:srgbClr val="FF0000"/>
                </a:solidFill>
                <a:latin typeface="Times New Roman" panose="02020603050405020304" pitchFamily="18" charset="0"/>
                <a:cs typeface="Times New Roman" panose="02020603050405020304" pitchFamily="18" charset="0"/>
              </a:rPr>
              <a:t>trung tâm </a:t>
            </a:r>
            <a:r>
              <a:rPr lang="en-US" altLang="en-US" sz="2800">
                <a:latin typeface="Times New Roman" panose="02020603050405020304" pitchFamily="18" charset="0"/>
                <a:cs typeface="Times New Roman" panose="02020603050405020304" pitchFamily="18" charset="0"/>
              </a:rPr>
              <a:t>kinh tế, chính trị của cả nước.</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Các chiến sĩ công an luôn </a:t>
            </a:r>
            <a:r>
              <a:rPr lang="en-US" altLang="en-US" sz="2800">
                <a:solidFill>
                  <a:srgbClr val="FF0000"/>
                </a:solidFill>
                <a:latin typeface="Times New Roman" panose="02020603050405020304" pitchFamily="18" charset="0"/>
                <a:cs typeface="Times New Roman" panose="02020603050405020304" pitchFamily="18" charset="0"/>
              </a:rPr>
              <a:t>trung thành </a:t>
            </a:r>
            <a:r>
              <a:rPr lang="en-US" altLang="en-US" sz="2800">
                <a:latin typeface="Times New Roman" panose="02020603050405020304" pitchFamily="18" charset="0"/>
                <a:cs typeface="Times New Roman" panose="02020603050405020304" pitchFamily="18" charset="0"/>
              </a:rPr>
              <a:t>bảo vệ Tổ quốc.</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Bạn Minh là người </a:t>
            </a:r>
            <a:r>
              <a:rPr lang="en-US" altLang="en-US" sz="2800">
                <a:solidFill>
                  <a:srgbClr val="FF0000"/>
                </a:solidFill>
                <a:latin typeface="Times New Roman" panose="02020603050405020304" pitchFamily="18" charset="0"/>
                <a:cs typeface="Times New Roman" panose="02020603050405020304" pitchFamily="18" charset="0"/>
              </a:rPr>
              <a:t>trung thực</a:t>
            </a:r>
            <a:r>
              <a:rPr lang="en-US" altLang="en-US" sz="280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Phụ nữ Việt Nam rất </a:t>
            </a:r>
            <a:r>
              <a:rPr lang="en-US" altLang="en-US" sz="2800">
                <a:solidFill>
                  <a:srgbClr val="FF0000"/>
                </a:solidFill>
                <a:latin typeface="Times New Roman" panose="02020603050405020304" pitchFamily="18" charset="0"/>
                <a:cs typeface="Times New Roman" panose="02020603050405020304" pitchFamily="18" charset="0"/>
              </a:rPr>
              <a:t>trung hậu</a:t>
            </a:r>
            <a:r>
              <a:rPr lang="en-US" altLang="en-US" sz="2800">
                <a:latin typeface="Times New Roman" panose="02020603050405020304" pitchFamily="18" charset="0"/>
                <a:cs typeface="Times New Roman" panose="02020603050405020304" pitchFamily="18" charset="0"/>
              </a:rPr>
              <a:t>, đảm đang.</a:t>
            </a:r>
          </a:p>
        </p:txBody>
      </p:sp>
    </p:spTree>
    <p:extLst>
      <p:ext uri="{BB962C8B-B14F-4D97-AF65-F5344CB8AC3E}">
        <p14:creationId xmlns:p14="http://schemas.microsoft.com/office/powerpoint/2010/main" val="36564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OA\Khung nen bieu tuong\Khung nen bieu tuong\[Muare.asia]-FramesChildrenVol32\muare.asia - babyvol32 - 3.png">
            <a:extLst>
              <a:ext uri="{FF2B5EF4-FFF2-40B4-BE49-F238E27FC236}">
                <a16:creationId xmlns:a16="http://schemas.microsoft.com/office/drawing/2014/main" id="{ABAF5FF3-2EDD-4146-97E8-3A93D387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12192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FE62BB6-9A8D-47E6-91BC-FEE38D0F3E0B}"/>
              </a:ext>
            </a:extLst>
          </p:cNvPr>
          <p:cNvSpPr/>
          <p:nvPr/>
        </p:nvSpPr>
        <p:spPr>
          <a:xfrm>
            <a:off x="1985978" y="1674674"/>
            <a:ext cx="3446776" cy="1754326"/>
          </a:xfrm>
          <a:prstGeom prst="rect">
            <a:avLst/>
          </a:prstGeom>
          <a:solidFill>
            <a:schemeClr val="bg1"/>
          </a:solidFill>
        </p:spPr>
        <p:txBody>
          <a:bodyPr wrap="none">
            <a:spAutoFit/>
          </a:bodyPr>
          <a:lstStyle/>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Trò</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chơi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p>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đoán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ô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chữ</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lappinghand6lb">
            <a:extLst>
              <a:ext uri="{FF2B5EF4-FFF2-40B4-BE49-F238E27FC236}">
                <a16:creationId xmlns:a16="http://schemas.microsoft.com/office/drawing/2014/main" id="{68927BFA-1A20-4178-BA32-0CFC762B19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1938" y="5991225"/>
            <a:ext cx="928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AutoShape 3">
            <a:extLst>
              <a:ext uri="{FF2B5EF4-FFF2-40B4-BE49-F238E27FC236}">
                <a16:creationId xmlns:a16="http://schemas.microsoft.com/office/drawing/2014/main" id="{A2CA5343-E24A-49A8-AD2D-1749B41A23BA}"/>
              </a:ext>
            </a:extLst>
          </p:cNvPr>
          <p:cNvSpPr>
            <a:spLocks noChangeArrowheads="1"/>
          </p:cNvSpPr>
          <p:nvPr/>
        </p:nvSpPr>
        <p:spPr bwMode="auto">
          <a:xfrm>
            <a:off x="1847850" y="2014538"/>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C1 </a:t>
            </a:r>
          </a:p>
        </p:txBody>
      </p:sp>
      <p:sp>
        <p:nvSpPr>
          <p:cNvPr id="142340" name="AutoShape 4">
            <a:extLst>
              <a:ext uri="{FF2B5EF4-FFF2-40B4-BE49-F238E27FC236}">
                <a16:creationId xmlns:a16="http://schemas.microsoft.com/office/drawing/2014/main" id="{8F7A0CFB-91D1-4781-8491-7273458E0357}"/>
              </a:ext>
            </a:extLst>
          </p:cNvPr>
          <p:cNvSpPr>
            <a:spLocks noChangeArrowheads="1"/>
          </p:cNvSpPr>
          <p:nvPr/>
        </p:nvSpPr>
        <p:spPr bwMode="auto">
          <a:xfrm>
            <a:off x="1828800" y="26511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C2</a:t>
            </a:r>
          </a:p>
        </p:txBody>
      </p:sp>
      <p:sp>
        <p:nvSpPr>
          <p:cNvPr id="142341" name="AutoShape 5">
            <a:extLst>
              <a:ext uri="{FF2B5EF4-FFF2-40B4-BE49-F238E27FC236}">
                <a16:creationId xmlns:a16="http://schemas.microsoft.com/office/drawing/2014/main" id="{4B274400-EA17-461B-9378-0319536377DF}"/>
              </a:ext>
            </a:extLst>
          </p:cNvPr>
          <p:cNvSpPr>
            <a:spLocks noChangeArrowheads="1"/>
          </p:cNvSpPr>
          <p:nvPr/>
        </p:nvSpPr>
        <p:spPr bwMode="auto">
          <a:xfrm>
            <a:off x="1828800" y="33115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C3</a:t>
            </a:r>
          </a:p>
        </p:txBody>
      </p:sp>
      <p:sp>
        <p:nvSpPr>
          <p:cNvPr id="142342" name="AutoShape 6">
            <a:extLst>
              <a:ext uri="{FF2B5EF4-FFF2-40B4-BE49-F238E27FC236}">
                <a16:creationId xmlns:a16="http://schemas.microsoft.com/office/drawing/2014/main" id="{669A26B8-3419-43A4-A15E-B8BB6E6A7534}"/>
              </a:ext>
            </a:extLst>
          </p:cNvPr>
          <p:cNvSpPr>
            <a:spLocks noChangeArrowheads="1"/>
          </p:cNvSpPr>
          <p:nvPr/>
        </p:nvSpPr>
        <p:spPr bwMode="auto">
          <a:xfrm>
            <a:off x="1828800" y="39211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C4</a:t>
            </a:r>
          </a:p>
        </p:txBody>
      </p:sp>
      <p:sp>
        <p:nvSpPr>
          <p:cNvPr id="142343" name="Text Box 7">
            <a:extLst>
              <a:ext uri="{FF2B5EF4-FFF2-40B4-BE49-F238E27FC236}">
                <a16:creationId xmlns:a16="http://schemas.microsoft.com/office/drawing/2014/main" id="{464B46DD-DD19-41CD-96E3-6199D14D2B9B}"/>
              </a:ext>
            </a:extLst>
          </p:cNvPr>
          <p:cNvSpPr txBox="1">
            <a:spLocks noChangeArrowheads="1"/>
          </p:cNvSpPr>
          <p:nvPr/>
        </p:nvSpPr>
        <p:spPr bwMode="auto">
          <a:xfrm>
            <a:off x="1524000" y="-100013"/>
            <a:ext cx="8023225"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1: Có niềm tin vào bản thân</a:t>
            </a:r>
          </a:p>
        </p:txBody>
      </p:sp>
      <p:sp>
        <p:nvSpPr>
          <p:cNvPr id="142344" name="Text Box 8">
            <a:extLst>
              <a:ext uri="{FF2B5EF4-FFF2-40B4-BE49-F238E27FC236}">
                <a16:creationId xmlns:a16="http://schemas.microsoft.com/office/drawing/2014/main" id="{42046E47-5689-4289-84AC-32F680BF24DD}"/>
              </a:ext>
            </a:extLst>
          </p:cNvPr>
          <p:cNvSpPr txBox="1">
            <a:spLocks noChangeArrowheads="1"/>
          </p:cNvSpPr>
          <p:nvPr/>
        </p:nvSpPr>
        <p:spPr bwMode="auto">
          <a:xfrm>
            <a:off x="1549400" y="330200"/>
            <a:ext cx="10058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2: Ăn ở nhân hậu, thành thật, trước sau như một.</a:t>
            </a:r>
          </a:p>
        </p:txBody>
      </p:sp>
      <p:sp>
        <p:nvSpPr>
          <p:cNvPr id="142345" name="Text Box 9">
            <a:extLst>
              <a:ext uri="{FF2B5EF4-FFF2-40B4-BE49-F238E27FC236}">
                <a16:creationId xmlns:a16="http://schemas.microsoft.com/office/drawing/2014/main" id="{BA0D86D9-F4EE-43D6-A2FA-F5271953ED70}"/>
              </a:ext>
            </a:extLst>
          </p:cNvPr>
          <p:cNvSpPr txBox="1">
            <a:spLocks noChangeArrowheads="1"/>
          </p:cNvSpPr>
          <p:nvPr/>
        </p:nvSpPr>
        <p:spPr bwMode="auto">
          <a:xfrm>
            <a:off x="1549400" y="828675"/>
            <a:ext cx="876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3: Ngay thẳng, thật thà</a:t>
            </a:r>
          </a:p>
        </p:txBody>
      </p:sp>
      <p:sp>
        <p:nvSpPr>
          <p:cNvPr id="142346" name="Text Box 10">
            <a:extLst>
              <a:ext uri="{FF2B5EF4-FFF2-40B4-BE49-F238E27FC236}">
                <a16:creationId xmlns:a16="http://schemas.microsoft.com/office/drawing/2014/main" id="{6DEC8A61-06C2-4B75-8739-F5D2BC41A6F2}"/>
              </a:ext>
            </a:extLst>
          </p:cNvPr>
          <p:cNvSpPr txBox="1">
            <a:spLocks noChangeArrowheads="1"/>
          </p:cNvSpPr>
          <p:nvPr/>
        </p:nvSpPr>
        <p:spPr bwMode="auto">
          <a:xfrm>
            <a:off x="1524000" y="1295400"/>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4: Hài lòng, hãnh diện về cái mình có </a:t>
            </a:r>
          </a:p>
        </p:txBody>
      </p:sp>
      <p:sp>
        <p:nvSpPr>
          <p:cNvPr id="142347" name="Text Box 11">
            <a:extLst>
              <a:ext uri="{FF2B5EF4-FFF2-40B4-BE49-F238E27FC236}">
                <a16:creationId xmlns:a16="http://schemas.microsoft.com/office/drawing/2014/main" id="{8EFB01EA-3631-4C3F-B661-A3A53102C2C0}"/>
              </a:ext>
            </a:extLst>
          </p:cNvPr>
          <p:cNvSpPr txBox="1">
            <a:spLocks noChangeArrowheads="1"/>
          </p:cNvSpPr>
          <p:nvPr/>
        </p:nvSpPr>
        <p:spPr bwMode="auto">
          <a:xfrm>
            <a:off x="5172075" y="2000250"/>
            <a:ext cx="2774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T   Ự  T    I   </a:t>
            </a:r>
            <a:r>
              <a:rPr lang="en-US" altLang="en-US" b="1" dirty="0">
                <a:solidFill>
                  <a:srgbClr val="FF0000"/>
                </a:solidFill>
                <a:latin typeface="Times New Roman" panose="02020603050405020304" pitchFamily="18" charset="0"/>
                <a:cs typeface="Times New Roman" panose="02020603050405020304" pitchFamily="18" charset="0"/>
              </a:rPr>
              <a:t>N</a:t>
            </a:r>
          </a:p>
        </p:txBody>
      </p:sp>
      <p:sp>
        <p:nvSpPr>
          <p:cNvPr id="142348" name="Text Box 12">
            <a:extLst>
              <a:ext uri="{FF2B5EF4-FFF2-40B4-BE49-F238E27FC236}">
                <a16:creationId xmlns:a16="http://schemas.microsoft.com/office/drawing/2014/main" id="{4D0D6E84-8D08-4E96-9A5F-C37F0589B4BF}"/>
              </a:ext>
            </a:extLst>
          </p:cNvPr>
          <p:cNvSpPr txBox="1">
            <a:spLocks noChangeArrowheads="1"/>
          </p:cNvSpPr>
          <p:nvPr/>
        </p:nvSpPr>
        <p:spPr bwMode="auto">
          <a:xfrm>
            <a:off x="3390900" y="2617788"/>
            <a:ext cx="6056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R</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U   N</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G</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H  Ậ  U</a:t>
            </a:r>
          </a:p>
        </p:txBody>
      </p:sp>
      <p:sp>
        <p:nvSpPr>
          <p:cNvPr id="142349" name="Text Box 13">
            <a:extLst>
              <a:ext uri="{FF2B5EF4-FFF2-40B4-BE49-F238E27FC236}">
                <a16:creationId xmlns:a16="http://schemas.microsoft.com/office/drawing/2014/main" id="{E644E8F0-A100-4042-BD17-2D18E64EA894}"/>
              </a:ext>
            </a:extLst>
          </p:cNvPr>
          <p:cNvSpPr txBox="1">
            <a:spLocks noChangeArrowheads="1"/>
          </p:cNvSpPr>
          <p:nvPr/>
        </p:nvSpPr>
        <p:spPr bwMode="auto">
          <a:xfrm>
            <a:off x="4605338" y="3232150"/>
            <a:ext cx="4941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R   U  N  G  T   H</a:t>
            </a:r>
            <a:r>
              <a:rPr lang="en-US" altLang="en-US" b="1">
                <a:solidFill>
                  <a:schemeClr val="tx2"/>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Ự</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C</a:t>
            </a:r>
          </a:p>
        </p:txBody>
      </p:sp>
      <p:sp>
        <p:nvSpPr>
          <p:cNvPr id="142350" name="Text Box 14">
            <a:extLst>
              <a:ext uri="{FF2B5EF4-FFF2-40B4-BE49-F238E27FC236}">
                <a16:creationId xmlns:a16="http://schemas.microsoft.com/office/drawing/2014/main" id="{4E41FACA-0E26-433C-B90A-747CB48BF40C}"/>
              </a:ext>
            </a:extLst>
          </p:cNvPr>
          <p:cNvSpPr txBox="1">
            <a:spLocks noChangeArrowheads="1"/>
          </p:cNvSpPr>
          <p:nvPr/>
        </p:nvSpPr>
        <p:spPr bwMode="auto">
          <a:xfrm>
            <a:off x="4025900" y="3852863"/>
            <a:ext cx="2686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Ự   H  À  </a:t>
            </a:r>
            <a:r>
              <a:rPr lang="en-US" altLang="en-US" b="1">
                <a:solidFill>
                  <a:srgbClr val="FF0000"/>
                </a:solidFill>
                <a:latin typeface="Times New Roman" panose="02020603050405020304" pitchFamily="18" charset="0"/>
                <a:cs typeface="Times New Roman" panose="02020603050405020304" pitchFamily="18" charset="0"/>
              </a:rPr>
              <a:t>O</a:t>
            </a:r>
          </a:p>
        </p:txBody>
      </p:sp>
      <p:sp>
        <p:nvSpPr>
          <p:cNvPr id="142351" name="AutoShape 15">
            <a:extLst>
              <a:ext uri="{FF2B5EF4-FFF2-40B4-BE49-F238E27FC236}">
                <a16:creationId xmlns:a16="http://schemas.microsoft.com/office/drawing/2014/main" id="{65233B89-7A9A-49DA-B0B5-B04A8B13CAF8}"/>
              </a:ext>
            </a:extLst>
          </p:cNvPr>
          <p:cNvSpPr>
            <a:spLocks noChangeArrowheads="1"/>
          </p:cNvSpPr>
          <p:nvPr/>
        </p:nvSpPr>
        <p:spPr bwMode="auto">
          <a:xfrm>
            <a:off x="6899275" y="3922713"/>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D4</a:t>
            </a:r>
          </a:p>
        </p:txBody>
      </p:sp>
      <p:sp>
        <p:nvSpPr>
          <p:cNvPr id="142352" name="AutoShape 16">
            <a:extLst>
              <a:ext uri="{FF2B5EF4-FFF2-40B4-BE49-F238E27FC236}">
                <a16:creationId xmlns:a16="http://schemas.microsoft.com/office/drawing/2014/main" id="{98E93CCC-C9A8-45A7-B869-B8C6F4DF8721}"/>
              </a:ext>
            </a:extLst>
          </p:cNvPr>
          <p:cNvSpPr>
            <a:spLocks noChangeArrowheads="1"/>
          </p:cNvSpPr>
          <p:nvPr/>
        </p:nvSpPr>
        <p:spPr bwMode="auto">
          <a:xfrm>
            <a:off x="9683750" y="3260725"/>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D3</a:t>
            </a:r>
          </a:p>
        </p:txBody>
      </p:sp>
      <p:sp>
        <p:nvSpPr>
          <p:cNvPr id="142353" name="AutoShape 17">
            <a:extLst>
              <a:ext uri="{FF2B5EF4-FFF2-40B4-BE49-F238E27FC236}">
                <a16:creationId xmlns:a16="http://schemas.microsoft.com/office/drawing/2014/main" id="{7E9C50BE-457E-43C6-8D31-B28D4759A4EE}"/>
              </a:ext>
            </a:extLst>
          </p:cNvPr>
          <p:cNvSpPr>
            <a:spLocks noChangeArrowheads="1"/>
          </p:cNvSpPr>
          <p:nvPr/>
        </p:nvSpPr>
        <p:spPr bwMode="auto">
          <a:xfrm>
            <a:off x="8108950" y="2640013"/>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D2</a:t>
            </a:r>
          </a:p>
        </p:txBody>
      </p:sp>
      <p:sp>
        <p:nvSpPr>
          <p:cNvPr id="142354" name="AutoShape 18">
            <a:extLst>
              <a:ext uri="{FF2B5EF4-FFF2-40B4-BE49-F238E27FC236}">
                <a16:creationId xmlns:a16="http://schemas.microsoft.com/office/drawing/2014/main" id="{D0F66B1D-9648-4F2F-860E-D6EE093CC81F}"/>
              </a:ext>
            </a:extLst>
          </p:cNvPr>
          <p:cNvSpPr>
            <a:spLocks noChangeArrowheads="1"/>
          </p:cNvSpPr>
          <p:nvPr/>
        </p:nvSpPr>
        <p:spPr bwMode="auto">
          <a:xfrm>
            <a:off x="8509000" y="2016125"/>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 D1</a:t>
            </a:r>
          </a:p>
        </p:txBody>
      </p:sp>
      <p:graphicFrame>
        <p:nvGraphicFramePr>
          <p:cNvPr id="142355" name="Group 19">
            <a:extLst>
              <a:ext uri="{FF2B5EF4-FFF2-40B4-BE49-F238E27FC236}">
                <a16:creationId xmlns:a16="http://schemas.microsoft.com/office/drawing/2014/main" id="{E1E6CEB4-A8E0-456B-B6F7-8A1BEEE23178}"/>
              </a:ext>
            </a:extLst>
          </p:cNvPr>
          <p:cNvGraphicFramePr>
            <a:graphicFrameLocks noGrp="1"/>
          </p:cNvGraphicFramePr>
          <p:nvPr/>
        </p:nvGraphicFramePr>
        <p:xfrm>
          <a:off x="2743200" y="4724400"/>
          <a:ext cx="6096000" cy="739775"/>
        </p:xfrm>
        <a:graphic>
          <a:graphicData uri="http://schemas.openxmlformats.org/drawingml/2006/table">
            <a:tbl>
              <a:tblPr/>
              <a:tblGrid>
                <a:gridCol w="871538">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871538">
                  <a:extLst>
                    <a:ext uri="{9D8B030D-6E8A-4147-A177-3AD203B41FA5}">
                      <a16:colId xmlns:a16="http://schemas.microsoft.com/office/drawing/2014/main" val="20004"/>
                    </a:ext>
                  </a:extLst>
                </a:gridCol>
                <a:gridCol w="869950">
                  <a:extLst>
                    <a:ext uri="{9D8B030D-6E8A-4147-A177-3AD203B41FA5}">
                      <a16:colId xmlns:a16="http://schemas.microsoft.com/office/drawing/2014/main" val="20005"/>
                    </a:ext>
                  </a:extLst>
                </a:gridCol>
                <a:gridCol w="871537">
                  <a:extLst>
                    <a:ext uri="{9D8B030D-6E8A-4147-A177-3AD203B41FA5}">
                      <a16:colId xmlns:a16="http://schemas.microsoft.com/office/drawing/2014/main" val="20006"/>
                    </a:ext>
                  </a:extLst>
                </a:gridCol>
              </a:tblGrid>
              <a:tr h="739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extLst>
                  <a:ext uri="{0D108BD9-81ED-4DB2-BD59-A6C34878D82A}">
                    <a16:rowId xmlns:a16="http://schemas.microsoft.com/office/drawing/2014/main" val="10000"/>
                  </a:ext>
                </a:extLst>
              </a:tr>
            </a:tbl>
          </a:graphicData>
        </a:graphic>
      </p:graphicFrame>
      <p:sp>
        <p:nvSpPr>
          <p:cNvPr id="142373" name="Text Box 37">
            <a:extLst>
              <a:ext uri="{FF2B5EF4-FFF2-40B4-BE49-F238E27FC236}">
                <a16:creationId xmlns:a16="http://schemas.microsoft.com/office/drawing/2014/main" id="{54E8C6D1-825F-4292-8A5A-24A3ADDE426C}"/>
              </a:ext>
            </a:extLst>
          </p:cNvPr>
          <p:cNvSpPr txBox="1">
            <a:spLocks noChangeArrowheads="1"/>
          </p:cNvSpPr>
          <p:nvPr/>
        </p:nvSpPr>
        <p:spPr bwMode="auto">
          <a:xfrm>
            <a:off x="2725738" y="4800600"/>
            <a:ext cx="6088062"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vi-VN" altLang="en-US">
                <a:latin typeface="+mj-lt"/>
              </a:rPr>
              <a:t>   </a:t>
            </a:r>
            <a:r>
              <a:rPr lang="vi-VN" altLang="en-US" b="1">
                <a:solidFill>
                  <a:srgbClr val="FF0000"/>
                </a:solidFill>
                <a:latin typeface="+mj-lt"/>
              </a:rPr>
              <a:t>T     Ự     T     R     Ọ      N     G</a:t>
            </a:r>
            <a:endParaRPr lang="vi-VN" altLang="en-US">
              <a:solidFill>
                <a:srgbClr val="FF0000"/>
              </a:solidFill>
              <a:latin typeface="+mj-lt"/>
            </a:endParaRPr>
          </a:p>
        </p:txBody>
      </p:sp>
      <p:sp>
        <p:nvSpPr>
          <p:cNvPr id="15398" name="Rectangle 38">
            <a:extLst>
              <a:ext uri="{FF2B5EF4-FFF2-40B4-BE49-F238E27FC236}">
                <a16:creationId xmlns:a16="http://schemas.microsoft.com/office/drawing/2014/main" id="{DC350ABE-5E7A-4F03-93E1-BEA50350311A}"/>
              </a:ext>
            </a:extLst>
          </p:cNvPr>
          <p:cNvSpPr>
            <a:spLocks noChangeArrowheads="1"/>
          </p:cNvSpPr>
          <p:nvPr/>
        </p:nvSpPr>
        <p:spPr bwMode="auto">
          <a:xfrm>
            <a:off x="5130800" y="20034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399" name="Rectangle 39">
            <a:extLst>
              <a:ext uri="{FF2B5EF4-FFF2-40B4-BE49-F238E27FC236}">
                <a16:creationId xmlns:a16="http://schemas.microsoft.com/office/drawing/2014/main" id="{5082F1B7-E677-4DFF-B159-B4CDF3F53718}"/>
              </a:ext>
            </a:extLst>
          </p:cNvPr>
          <p:cNvSpPr>
            <a:spLocks noChangeArrowheads="1"/>
          </p:cNvSpPr>
          <p:nvPr/>
        </p:nvSpPr>
        <p:spPr bwMode="auto">
          <a:xfrm>
            <a:off x="5676900" y="20034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0" name="Rectangle 40">
            <a:extLst>
              <a:ext uri="{FF2B5EF4-FFF2-40B4-BE49-F238E27FC236}">
                <a16:creationId xmlns:a16="http://schemas.microsoft.com/office/drawing/2014/main" id="{F8867E17-ECD6-4CFA-BFD7-FACCFFB7D43A}"/>
              </a:ext>
            </a:extLst>
          </p:cNvPr>
          <p:cNvSpPr>
            <a:spLocks noChangeArrowheads="1"/>
          </p:cNvSpPr>
          <p:nvPr/>
        </p:nvSpPr>
        <p:spPr bwMode="auto">
          <a:xfrm>
            <a:off x="6299200" y="20034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1" name="Rectangle 41">
            <a:extLst>
              <a:ext uri="{FF2B5EF4-FFF2-40B4-BE49-F238E27FC236}">
                <a16:creationId xmlns:a16="http://schemas.microsoft.com/office/drawing/2014/main" id="{0A91C9D3-AE9C-4CE2-8888-46AC617A5F11}"/>
              </a:ext>
            </a:extLst>
          </p:cNvPr>
          <p:cNvSpPr>
            <a:spLocks noChangeArrowheads="1"/>
          </p:cNvSpPr>
          <p:nvPr/>
        </p:nvSpPr>
        <p:spPr bwMode="auto">
          <a:xfrm>
            <a:off x="6858000" y="20034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2" name="Rectangle 42">
            <a:extLst>
              <a:ext uri="{FF2B5EF4-FFF2-40B4-BE49-F238E27FC236}">
                <a16:creationId xmlns:a16="http://schemas.microsoft.com/office/drawing/2014/main" id="{AAED599F-F3BE-48B7-9652-7F7539655C0B}"/>
              </a:ext>
            </a:extLst>
          </p:cNvPr>
          <p:cNvSpPr>
            <a:spLocks noChangeArrowheads="1"/>
          </p:cNvSpPr>
          <p:nvPr/>
        </p:nvSpPr>
        <p:spPr bwMode="auto">
          <a:xfrm>
            <a:off x="7467600" y="20034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3" name="Rectangle 43">
            <a:extLst>
              <a:ext uri="{FF2B5EF4-FFF2-40B4-BE49-F238E27FC236}">
                <a16:creationId xmlns:a16="http://schemas.microsoft.com/office/drawing/2014/main" id="{DA07720F-ECDE-4E0C-A297-85BAA4F1A90A}"/>
              </a:ext>
            </a:extLst>
          </p:cNvPr>
          <p:cNvSpPr>
            <a:spLocks noChangeArrowheads="1"/>
          </p:cNvSpPr>
          <p:nvPr/>
        </p:nvSpPr>
        <p:spPr bwMode="auto">
          <a:xfrm>
            <a:off x="50673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4" name="Rectangle 44">
            <a:extLst>
              <a:ext uri="{FF2B5EF4-FFF2-40B4-BE49-F238E27FC236}">
                <a16:creationId xmlns:a16="http://schemas.microsoft.com/office/drawing/2014/main" id="{98517CB5-436E-48D6-8110-1A552E6C27A4}"/>
              </a:ext>
            </a:extLst>
          </p:cNvPr>
          <p:cNvSpPr>
            <a:spLocks noChangeArrowheads="1"/>
          </p:cNvSpPr>
          <p:nvPr/>
        </p:nvSpPr>
        <p:spPr bwMode="auto">
          <a:xfrm>
            <a:off x="56134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5" name="Rectangle 45">
            <a:extLst>
              <a:ext uri="{FF2B5EF4-FFF2-40B4-BE49-F238E27FC236}">
                <a16:creationId xmlns:a16="http://schemas.microsoft.com/office/drawing/2014/main" id="{98A125C5-2355-47AF-8632-F5881945A179}"/>
              </a:ext>
            </a:extLst>
          </p:cNvPr>
          <p:cNvSpPr>
            <a:spLocks noChangeArrowheads="1"/>
          </p:cNvSpPr>
          <p:nvPr/>
        </p:nvSpPr>
        <p:spPr bwMode="auto">
          <a:xfrm>
            <a:off x="61595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6" name="Rectangle 46">
            <a:extLst>
              <a:ext uri="{FF2B5EF4-FFF2-40B4-BE49-F238E27FC236}">
                <a16:creationId xmlns:a16="http://schemas.microsoft.com/office/drawing/2014/main" id="{587B325C-70F9-409C-9C50-1519CFE2DA95}"/>
              </a:ext>
            </a:extLst>
          </p:cNvPr>
          <p:cNvSpPr>
            <a:spLocks noChangeArrowheads="1"/>
          </p:cNvSpPr>
          <p:nvPr/>
        </p:nvSpPr>
        <p:spPr bwMode="auto">
          <a:xfrm>
            <a:off x="67183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7" name="Rectangle 47">
            <a:extLst>
              <a:ext uri="{FF2B5EF4-FFF2-40B4-BE49-F238E27FC236}">
                <a16:creationId xmlns:a16="http://schemas.microsoft.com/office/drawing/2014/main" id="{F65249D0-2C79-4E25-8CF2-C094A78C5819}"/>
              </a:ext>
            </a:extLst>
          </p:cNvPr>
          <p:cNvSpPr>
            <a:spLocks noChangeArrowheads="1"/>
          </p:cNvSpPr>
          <p:nvPr/>
        </p:nvSpPr>
        <p:spPr bwMode="auto">
          <a:xfrm>
            <a:off x="72771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8" name="Rectangle 48">
            <a:extLst>
              <a:ext uri="{FF2B5EF4-FFF2-40B4-BE49-F238E27FC236}">
                <a16:creationId xmlns:a16="http://schemas.microsoft.com/office/drawing/2014/main" id="{CC5B169B-AC81-4C32-A9C7-5CA0DA4ECE78}"/>
              </a:ext>
            </a:extLst>
          </p:cNvPr>
          <p:cNvSpPr>
            <a:spLocks noChangeArrowheads="1"/>
          </p:cNvSpPr>
          <p:nvPr/>
        </p:nvSpPr>
        <p:spPr bwMode="auto">
          <a:xfrm>
            <a:off x="78232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9" name="Rectangle 49">
            <a:extLst>
              <a:ext uri="{FF2B5EF4-FFF2-40B4-BE49-F238E27FC236}">
                <a16:creationId xmlns:a16="http://schemas.microsoft.com/office/drawing/2014/main" id="{3A522FB5-D81D-476F-B81E-D846F0B58D16}"/>
              </a:ext>
            </a:extLst>
          </p:cNvPr>
          <p:cNvSpPr>
            <a:spLocks noChangeArrowheads="1"/>
          </p:cNvSpPr>
          <p:nvPr/>
        </p:nvSpPr>
        <p:spPr bwMode="auto">
          <a:xfrm>
            <a:off x="89408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0" name="Rectangle 50">
            <a:extLst>
              <a:ext uri="{FF2B5EF4-FFF2-40B4-BE49-F238E27FC236}">
                <a16:creationId xmlns:a16="http://schemas.microsoft.com/office/drawing/2014/main" id="{B624DC88-D714-4AC1-B630-674FB4D88381}"/>
              </a:ext>
            </a:extLst>
          </p:cNvPr>
          <p:cNvSpPr>
            <a:spLocks noChangeArrowheads="1"/>
          </p:cNvSpPr>
          <p:nvPr/>
        </p:nvSpPr>
        <p:spPr bwMode="auto">
          <a:xfrm>
            <a:off x="8396288" y="3224213"/>
            <a:ext cx="558800" cy="5969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1" name="Rectangle 51">
            <a:extLst>
              <a:ext uri="{FF2B5EF4-FFF2-40B4-BE49-F238E27FC236}">
                <a16:creationId xmlns:a16="http://schemas.microsoft.com/office/drawing/2014/main" id="{AE5260F5-E8F6-4E3C-B730-4EDF3BB6B4C1}"/>
              </a:ext>
            </a:extLst>
          </p:cNvPr>
          <p:cNvSpPr>
            <a:spLocks noChangeArrowheads="1"/>
          </p:cNvSpPr>
          <p:nvPr/>
        </p:nvSpPr>
        <p:spPr bwMode="auto">
          <a:xfrm>
            <a:off x="4497388" y="32226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2" name="Rectangle 52">
            <a:extLst>
              <a:ext uri="{FF2B5EF4-FFF2-40B4-BE49-F238E27FC236}">
                <a16:creationId xmlns:a16="http://schemas.microsoft.com/office/drawing/2014/main" id="{BB6C565D-DCA8-4E1D-9351-6563181D3FF7}"/>
              </a:ext>
            </a:extLst>
          </p:cNvPr>
          <p:cNvSpPr>
            <a:spLocks noChangeArrowheads="1"/>
          </p:cNvSpPr>
          <p:nvPr/>
        </p:nvSpPr>
        <p:spPr bwMode="auto">
          <a:xfrm>
            <a:off x="4470400" y="38449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3" name="Rectangle 53">
            <a:extLst>
              <a:ext uri="{FF2B5EF4-FFF2-40B4-BE49-F238E27FC236}">
                <a16:creationId xmlns:a16="http://schemas.microsoft.com/office/drawing/2014/main" id="{35AAC0AC-9995-41EA-8458-6884C423503D}"/>
              </a:ext>
            </a:extLst>
          </p:cNvPr>
          <p:cNvSpPr>
            <a:spLocks noChangeArrowheads="1"/>
          </p:cNvSpPr>
          <p:nvPr/>
        </p:nvSpPr>
        <p:spPr bwMode="auto">
          <a:xfrm>
            <a:off x="5092700" y="38449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4" name="Rectangle 54">
            <a:extLst>
              <a:ext uri="{FF2B5EF4-FFF2-40B4-BE49-F238E27FC236}">
                <a16:creationId xmlns:a16="http://schemas.microsoft.com/office/drawing/2014/main" id="{02A251B8-016A-46D2-8B6A-5A89A44E8644}"/>
              </a:ext>
            </a:extLst>
          </p:cNvPr>
          <p:cNvSpPr>
            <a:spLocks noChangeArrowheads="1"/>
          </p:cNvSpPr>
          <p:nvPr/>
        </p:nvSpPr>
        <p:spPr bwMode="auto">
          <a:xfrm>
            <a:off x="5651500" y="38449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5" name="Rectangle 55">
            <a:extLst>
              <a:ext uri="{FF2B5EF4-FFF2-40B4-BE49-F238E27FC236}">
                <a16:creationId xmlns:a16="http://schemas.microsoft.com/office/drawing/2014/main" id="{E8F72540-A376-433D-8F78-D03DDF57EDC6}"/>
              </a:ext>
            </a:extLst>
          </p:cNvPr>
          <p:cNvSpPr>
            <a:spLocks noChangeArrowheads="1"/>
          </p:cNvSpPr>
          <p:nvPr/>
        </p:nvSpPr>
        <p:spPr bwMode="auto">
          <a:xfrm>
            <a:off x="6261100" y="38449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6" name="Rectangle 56">
            <a:extLst>
              <a:ext uri="{FF2B5EF4-FFF2-40B4-BE49-F238E27FC236}">
                <a16:creationId xmlns:a16="http://schemas.microsoft.com/office/drawing/2014/main" id="{3F427C64-D6AE-4742-BF67-BFF0EEC54A41}"/>
              </a:ext>
            </a:extLst>
          </p:cNvPr>
          <p:cNvSpPr>
            <a:spLocks noChangeArrowheads="1"/>
          </p:cNvSpPr>
          <p:nvPr/>
        </p:nvSpPr>
        <p:spPr bwMode="auto">
          <a:xfrm>
            <a:off x="34544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7" name="Rectangle 57">
            <a:extLst>
              <a:ext uri="{FF2B5EF4-FFF2-40B4-BE49-F238E27FC236}">
                <a16:creationId xmlns:a16="http://schemas.microsoft.com/office/drawing/2014/main" id="{8A843C4E-3E98-4D30-AAD0-C59C96034AF4}"/>
              </a:ext>
            </a:extLst>
          </p:cNvPr>
          <p:cNvSpPr>
            <a:spLocks noChangeArrowheads="1"/>
          </p:cNvSpPr>
          <p:nvPr/>
        </p:nvSpPr>
        <p:spPr bwMode="auto">
          <a:xfrm>
            <a:off x="45847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8" name="Rectangle 58">
            <a:extLst>
              <a:ext uri="{FF2B5EF4-FFF2-40B4-BE49-F238E27FC236}">
                <a16:creationId xmlns:a16="http://schemas.microsoft.com/office/drawing/2014/main" id="{E8F73860-0800-482C-A33B-76D22BD5D463}"/>
              </a:ext>
            </a:extLst>
          </p:cNvPr>
          <p:cNvSpPr>
            <a:spLocks noChangeArrowheads="1"/>
          </p:cNvSpPr>
          <p:nvPr/>
        </p:nvSpPr>
        <p:spPr bwMode="auto">
          <a:xfrm>
            <a:off x="51308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9" name="Rectangle 59">
            <a:extLst>
              <a:ext uri="{FF2B5EF4-FFF2-40B4-BE49-F238E27FC236}">
                <a16:creationId xmlns:a16="http://schemas.microsoft.com/office/drawing/2014/main" id="{65968EFF-3134-4117-B90B-E08FC07462E4}"/>
              </a:ext>
            </a:extLst>
          </p:cNvPr>
          <p:cNvSpPr>
            <a:spLocks noChangeArrowheads="1"/>
          </p:cNvSpPr>
          <p:nvPr/>
        </p:nvSpPr>
        <p:spPr bwMode="auto">
          <a:xfrm>
            <a:off x="62484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0" name="Rectangle 60">
            <a:extLst>
              <a:ext uri="{FF2B5EF4-FFF2-40B4-BE49-F238E27FC236}">
                <a16:creationId xmlns:a16="http://schemas.microsoft.com/office/drawing/2014/main" id="{ED106A6D-3F10-47FC-B6CE-984000D8F9E0}"/>
              </a:ext>
            </a:extLst>
          </p:cNvPr>
          <p:cNvSpPr>
            <a:spLocks noChangeArrowheads="1"/>
          </p:cNvSpPr>
          <p:nvPr/>
        </p:nvSpPr>
        <p:spPr bwMode="auto">
          <a:xfrm>
            <a:off x="67945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1" name="Rectangle 61">
            <a:extLst>
              <a:ext uri="{FF2B5EF4-FFF2-40B4-BE49-F238E27FC236}">
                <a16:creationId xmlns:a16="http://schemas.microsoft.com/office/drawing/2014/main" id="{10BB7C43-40E0-49F2-87B9-A589B1FC00BC}"/>
              </a:ext>
            </a:extLst>
          </p:cNvPr>
          <p:cNvSpPr>
            <a:spLocks noChangeArrowheads="1"/>
          </p:cNvSpPr>
          <p:nvPr/>
        </p:nvSpPr>
        <p:spPr bwMode="auto">
          <a:xfrm>
            <a:off x="73533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2" name="Rectangle 62">
            <a:extLst>
              <a:ext uri="{FF2B5EF4-FFF2-40B4-BE49-F238E27FC236}">
                <a16:creationId xmlns:a16="http://schemas.microsoft.com/office/drawing/2014/main" id="{C906D956-2D9A-47B1-B0D3-7A9909C75D8A}"/>
              </a:ext>
            </a:extLst>
          </p:cNvPr>
          <p:cNvSpPr>
            <a:spLocks noChangeArrowheads="1"/>
          </p:cNvSpPr>
          <p:nvPr/>
        </p:nvSpPr>
        <p:spPr bwMode="auto">
          <a:xfrm>
            <a:off x="3910013" y="3844925"/>
            <a:ext cx="558800" cy="5969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3" name="Rectangle 63">
            <a:extLst>
              <a:ext uri="{FF2B5EF4-FFF2-40B4-BE49-F238E27FC236}">
                <a16:creationId xmlns:a16="http://schemas.microsoft.com/office/drawing/2014/main" id="{30C77E57-2B4F-4F7E-A536-72142BCA9BC1}"/>
              </a:ext>
            </a:extLst>
          </p:cNvPr>
          <p:cNvSpPr>
            <a:spLocks noChangeArrowheads="1"/>
          </p:cNvSpPr>
          <p:nvPr/>
        </p:nvSpPr>
        <p:spPr bwMode="auto">
          <a:xfrm>
            <a:off x="5689600" y="26130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4" name="Rectangle 64">
            <a:extLst>
              <a:ext uri="{FF2B5EF4-FFF2-40B4-BE49-F238E27FC236}">
                <a16:creationId xmlns:a16="http://schemas.microsoft.com/office/drawing/2014/main" id="{0541929D-08FA-4083-89F4-D146A6352AAD}"/>
              </a:ext>
            </a:extLst>
          </p:cNvPr>
          <p:cNvSpPr>
            <a:spLocks noChangeArrowheads="1"/>
          </p:cNvSpPr>
          <p:nvPr/>
        </p:nvSpPr>
        <p:spPr bwMode="auto">
          <a:xfrm>
            <a:off x="4038600" y="26130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cxnSp>
        <p:nvCxnSpPr>
          <p:cNvPr id="3" name="Straight Connector 2">
            <a:extLst>
              <a:ext uri="{FF2B5EF4-FFF2-40B4-BE49-F238E27FC236}">
                <a16:creationId xmlns:a16="http://schemas.microsoft.com/office/drawing/2014/main" id="{8E8D3651-C3F6-4D76-A023-6472B3142294}"/>
              </a:ext>
            </a:extLst>
          </p:cNvPr>
          <p:cNvCxnSpPr/>
          <p:nvPr/>
        </p:nvCxnSpPr>
        <p:spPr>
          <a:xfrm>
            <a:off x="3657600" y="4800600"/>
            <a:ext cx="0" cy="61912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4A3B62-8F3B-413F-839F-DAD695953B99}"/>
              </a:ext>
            </a:extLst>
          </p:cNvPr>
          <p:cNvCxnSpPr/>
          <p:nvPr/>
        </p:nvCxnSpPr>
        <p:spPr>
          <a:xfrm>
            <a:off x="4508500" y="4800600"/>
            <a:ext cx="0" cy="579438"/>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10EF655-792F-432D-A14E-952958D7B2D4}"/>
              </a:ext>
            </a:extLst>
          </p:cNvPr>
          <p:cNvCxnSpPr/>
          <p:nvPr/>
        </p:nvCxnSpPr>
        <p:spPr>
          <a:xfrm>
            <a:off x="5346700"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71AAFE7-BCA6-4C32-81D3-6A5528D75D67}"/>
              </a:ext>
            </a:extLst>
          </p:cNvPr>
          <p:cNvCxnSpPr/>
          <p:nvPr/>
        </p:nvCxnSpPr>
        <p:spPr>
          <a:xfrm>
            <a:off x="6237288" y="4800600"/>
            <a:ext cx="0" cy="579438"/>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24A2BC-EE89-4A6C-ACF0-C5E741788A48}"/>
              </a:ext>
            </a:extLst>
          </p:cNvPr>
          <p:cNvCxnSpPr/>
          <p:nvPr/>
        </p:nvCxnSpPr>
        <p:spPr>
          <a:xfrm>
            <a:off x="7096125"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A67D269-A892-443A-9FA2-D020EFD3FEC8}"/>
              </a:ext>
            </a:extLst>
          </p:cNvPr>
          <p:cNvCxnSpPr/>
          <p:nvPr/>
        </p:nvCxnSpPr>
        <p:spPr>
          <a:xfrm>
            <a:off x="8015288"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05761D-847D-4BF1-A0E8-C80EBE425D81}"/>
              </a:ext>
            </a:extLst>
          </p:cNvPr>
          <p:cNvCxnSpPr/>
          <p:nvPr/>
        </p:nvCxnSpPr>
        <p:spPr>
          <a:xfrm>
            <a:off x="2725738"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5432" name="Picture 16" descr="bflower">
            <a:extLst>
              <a:ext uri="{FF2B5EF4-FFF2-40B4-BE49-F238E27FC236}">
                <a16:creationId xmlns:a16="http://schemas.microsoft.com/office/drawing/2014/main" id="{BD2664B2-9A89-4695-BB80-10083297365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0825" y="4711700"/>
            <a:ext cx="14589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 name="Group 30">
            <a:extLst>
              <a:ext uri="{FF2B5EF4-FFF2-40B4-BE49-F238E27FC236}">
                <a16:creationId xmlns:a16="http://schemas.microsoft.com/office/drawing/2014/main" id="{3700B4DE-C681-489F-81D8-11F3FD2ED581}"/>
              </a:ext>
            </a:extLst>
          </p:cNvPr>
          <p:cNvGrpSpPr>
            <a:grpSpLocks/>
          </p:cNvGrpSpPr>
          <p:nvPr/>
        </p:nvGrpSpPr>
        <p:grpSpPr bwMode="auto">
          <a:xfrm>
            <a:off x="1046163" y="4711700"/>
            <a:ext cx="2039937" cy="2097088"/>
            <a:chOff x="2544" y="2999"/>
            <a:chExt cx="1285" cy="1321"/>
          </a:xfrm>
        </p:grpSpPr>
        <p:pic>
          <p:nvPicPr>
            <p:cNvPr id="15434" name="Picture 31" descr="0036">
              <a:hlinkClick r:id="" action="ppaction://noaction"/>
              <a:extLst>
                <a:ext uri="{FF2B5EF4-FFF2-40B4-BE49-F238E27FC236}">
                  <a16:creationId xmlns:a16="http://schemas.microsoft.com/office/drawing/2014/main" id="{9320BF8B-B33E-4A2F-93A7-DA59734684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44" y="2999"/>
              <a:ext cx="1285"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5" name="Text Box 32">
              <a:extLst>
                <a:ext uri="{FF2B5EF4-FFF2-40B4-BE49-F238E27FC236}">
                  <a16:creationId xmlns:a16="http://schemas.microsoft.com/office/drawing/2014/main" id="{CB51E969-C9CA-459C-864D-7700A91FCAA9}"/>
                </a:ext>
              </a:extLst>
            </p:cNvPr>
            <p:cNvSpPr txBox="1">
              <a:spLocks noChangeArrowheads="1"/>
            </p:cNvSpPr>
            <p:nvPr/>
          </p:nvSpPr>
          <p:spPr bwMode="auto">
            <a:xfrm>
              <a:off x="3024" y="3600"/>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I-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checkerboard(across)">
                                      <p:cBhvr>
                                        <p:cTn id="7" dur="500"/>
                                        <p:tgtEl>
                                          <p:spTgt spid="14233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2340"/>
                                        </p:tgtEl>
                                        <p:attrNameLst>
                                          <p:attrName>style.visibility</p:attrName>
                                        </p:attrNameLst>
                                      </p:cBhvr>
                                      <p:to>
                                        <p:strVal val="visible"/>
                                      </p:to>
                                    </p:set>
                                    <p:animEffect transition="in" filter="checkerboard(across)">
                                      <p:cBhvr>
                                        <p:cTn id="10" dur="500"/>
                                        <p:tgtEl>
                                          <p:spTgt spid="14234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2341"/>
                                        </p:tgtEl>
                                        <p:attrNameLst>
                                          <p:attrName>style.visibility</p:attrName>
                                        </p:attrNameLst>
                                      </p:cBhvr>
                                      <p:to>
                                        <p:strVal val="visible"/>
                                      </p:to>
                                    </p:set>
                                    <p:animEffect transition="in" filter="checkerboard(across)">
                                      <p:cBhvr>
                                        <p:cTn id="13" dur="500"/>
                                        <p:tgtEl>
                                          <p:spTgt spid="14234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2342"/>
                                        </p:tgtEl>
                                        <p:attrNameLst>
                                          <p:attrName>style.visibility</p:attrName>
                                        </p:attrNameLst>
                                      </p:cBhvr>
                                      <p:to>
                                        <p:strVal val="visible"/>
                                      </p:to>
                                    </p:set>
                                    <p:animEffect transition="in" filter="checkerboard(across)">
                                      <p:cBhvr>
                                        <p:cTn id="16" dur="500"/>
                                        <p:tgtEl>
                                          <p:spTgt spid="14234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2351"/>
                                        </p:tgtEl>
                                        <p:attrNameLst>
                                          <p:attrName>style.visibility</p:attrName>
                                        </p:attrNameLst>
                                      </p:cBhvr>
                                      <p:to>
                                        <p:strVal val="visible"/>
                                      </p:to>
                                    </p:set>
                                    <p:animEffect transition="in" filter="checkerboard(across)">
                                      <p:cBhvr>
                                        <p:cTn id="19" dur="500"/>
                                        <p:tgtEl>
                                          <p:spTgt spid="14235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2354"/>
                                        </p:tgtEl>
                                        <p:attrNameLst>
                                          <p:attrName>style.visibility</p:attrName>
                                        </p:attrNameLst>
                                      </p:cBhvr>
                                      <p:to>
                                        <p:strVal val="visible"/>
                                      </p:to>
                                    </p:set>
                                    <p:animEffect transition="in" filter="checkerboard(across)">
                                      <p:cBhvr>
                                        <p:cTn id="22" dur="500"/>
                                        <p:tgtEl>
                                          <p:spTgt spid="14235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2353"/>
                                        </p:tgtEl>
                                        <p:attrNameLst>
                                          <p:attrName>style.visibility</p:attrName>
                                        </p:attrNameLst>
                                      </p:cBhvr>
                                      <p:to>
                                        <p:strVal val="visible"/>
                                      </p:to>
                                    </p:set>
                                    <p:animEffect transition="in" filter="checkerboard(across)">
                                      <p:cBhvr>
                                        <p:cTn id="25" dur="500"/>
                                        <p:tgtEl>
                                          <p:spTgt spid="14235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2352"/>
                                        </p:tgtEl>
                                        <p:attrNameLst>
                                          <p:attrName>style.visibility</p:attrName>
                                        </p:attrNameLst>
                                      </p:cBhvr>
                                      <p:to>
                                        <p:strVal val="visible"/>
                                      </p:to>
                                    </p:set>
                                    <p:animEffect transition="in" filter="checkerboard(across)">
                                      <p:cBhvr>
                                        <p:cTn id="28" dur="500"/>
                                        <p:tgtEl>
                                          <p:spTgt spid="1423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2373"/>
                                        </p:tgtEl>
                                        <p:attrNameLst>
                                          <p:attrName>style.visibility</p:attrName>
                                        </p:attrNameLst>
                                      </p:cBhvr>
                                      <p:to>
                                        <p:strVal val="visible"/>
                                      </p:to>
                                    </p:set>
                                    <p:animEffect transition="in" filter="wipe(down)">
                                      <p:cBhvr>
                                        <p:cTn id="33" dur="500"/>
                                        <p:tgtEl>
                                          <p:spTgt spid="142373"/>
                                        </p:tgtEl>
                                      </p:cBhvr>
                                    </p:animEffect>
                                  </p:childTnLst>
                                </p:cTn>
                              </p:par>
                              <p:par>
                                <p:cTn id="34" presetID="4" presetClass="entr" presetSubtype="16" fill="hold" nodeType="withEffect">
                                  <p:stCondLst>
                                    <p:cond delay="0"/>
                                  </p:stCondLst>
                                  <p:childTnLst>
                                    <p:set>
                                      <p:cBhvr>
                                        <p:cTn id="35" dur="1" fill="hold">
                                          <p:stCondLst>
                                            <p:cond delay="0"/>
                                          </p:stCondLst>
                                        </p:cTn>
                                        <p:tgtEl>
                                          <p:spTgt spid="142338"/>
                                        </p:tgtEl>
                                        <p:attrNameLst>
                                          <p:attrName>style.visibility</p:attrName>
                                        </p:attrNameLst>
                                      </p:cBhvr>
                                      <p:to>
                                        <p:strVal val="visible"/>
                                      </p:to>
                                    </p:set>
                                    <p:animEffect transition="in" filter="box(in)">
                                      <p:cBhvr>
                                        <p:cTn id="36" dur="1000"/>
                                        <p:tgtEl>
                                          <p:spTgt spid="142338"/>
                                        </p:tgtEl>
                                      </p:cBhvr>
                                    </p:animEffect>
                                  </p:childTnLst>
                                  <p:subTnLst>
                                    <p:audio>
                                      <p:cMediaNode vol="33000">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4" presetClass="path" presetSubtype="0" accel="50000" decel="50000" fill="hold" nodeType="clickEffect">
                                  <p:stCondLst>
                                    <p:cond delay="0"/>
                                  </p:stCondLst>
                                  <p:childTnLst>
                                    <p:animMotion origin="layout" path="M 1.94444E-6 -7.40741E-7 L -0.61337 -0.24699 " pathEditMode="relative" rAng="0" ptsTypes="AA">
                                      <p:cBhvr>
                                        <p:cTn id="40" dur="2000" fill="hold"/>
                                        <p:tgtEl>
                                          <p:spTgt spid="95"/>
                                        </p:tgtEl>
                                        <p:attrNameLst>
                                          <p:attrName>ppt_x</p:attrName>
                                          <p:attrName>ppt_y</p:attrName>
                                        </p:attrNameLst>
                                      </p:cBhvr>
                                      <p:rCtr x="-30677" y="-12361"/>
                                    </p:animMotion>
                                  </p:childTnLst>
                                  <p:subTnLst>
                                    <p:audio>
                                      <p:cMediaNode vol="65000">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2342"/>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2346"/>
                                        </p:tgtEl>
                                        <p:attrNameLst>
                                          <p:attrName>style.visibility</p:attrName>
                                        </p:attrNameLst>
                                      </p:cBhvr>
                                      <p:to>
                                        <p:strVal val="visible"/>
                                      </p:to>
                                    </p:set>
                                    <p:animEffect transition="in" filter="box(in)">
                                      <p:cBhvr>
                                        <p:cTn id="46" dur="500"/>
                                        <p:tgtEl>
                                          <p:spTgt spid="1423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grpId="1" nodeType="clickEffect">
                                  <p:stCondLst>
                                    <p:cond delay="0"/>
                                  </p:stCondLst>
                                  <p:childTnLst>
                                    <p:animEffect transition="out" filter="diamond(in)">
                                      <p:cBhvr>
                                        <p:cTn id="50" dur="2000"/>
                                        <p:tgtEl>
                                          <p:spTgt spid="142346"/>
                                        </p:tgtEl>
                                      </p:cBhvr>
                                    </p:animEffect>
                                    <p:set>
                                      <p:cBhvr>
                                        <p:cTn id="51" dur="1" fill="hold">
                                          <p:stCondLst>
                                            <p:cond delay="1999"/>
                                          </p:stCondLst>
                                        </p:cTn>
                                        <p:tgtEl>
                                          <p:spTgt spid="142346"/>
                                        </p:tgtEl>
                                        <p:attrNameLst>
                                          <p:attrName>style.visibility</p:attrName>
                                        </p:attrNameLst>
                                      </p:cBhvr>
                                      <p:to>
                                        <p:strVal val="hidden"/>
                                      </p:to>
                                    </p:set>
                                  </p:childTnLst>
                                </p:cTn>
                              </p:par>
                            </p:childTnLst>
                          </p:cTn>
                        </p:par>
                      </p:childTnLst>
                    </p:cTn>
                  </p:par>
                </p:childTnLst>
              </p:cTn>
              <p:nextCondLst>
                <p:cond evt="onClick" delay="0">
                  <p:tgtEl>
                    <p:spTgt spid="142342"/>
                  </p:tgtEl>
                </p:cond>
              </p:nextCondLst>
            </p:seq>
            <p:seq concurrent="1" nextAc="seek">
              <p:cTn id="52" restart="whenNotActive" fill="hold" evtFilter="cancelBubble" nodeType="interactiveSeq">
                <p:stCondLst>
                  <p:cond evt="onClick" delay="0">
                    <p:tgtEl>
                      <p:spTgt spid="14234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2345"/>
                                        </p:tgtEl>
                                        <p:attrNameLst>
                                          <p:attrName>style.visibility</p:attrName>
                                        </p:attrNameLst>
                                      </p:cBhvr>
                                      <p:to>
                                        <p:strVal val="visible"/>
                                      </p:to>
                                    </p:set>
                                    <p:animEffect transition="in" filter="diamond(in)">
                                      <p:cBhvr>
                                        <p:cTn id="57" dur="2000"/>
                                        <p:tgtEl>
                                          <p:spTgt spid="1423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xit" presetSubtype="16" fill="hold" grpId="1" nodeType="clickEffect">
                                  <p:stCondLst>
                                    <p:cond delay="0"/>
                                  </p:stCondLst>
                                  <p:childTnLst>
                                    <p:animEffect transition="out" filter="diamond(in)">
                                      <p:cBhvr>
                                        <p:cTn id="61" dur="2000"/>
                                        <p:tgtEl>
                                          <p:spTgt spid="142345"/>
                                        </p:tgtEl>
                                      </p:cBhvr>
                                    </p:animEffect>
                                    <p:set>
                                      <p:cBhvr>
                                        <p:cTn id="62" dur="1" fill="hold">
                                          <p:stCondLst>
                                            <p:cond delay="1999"/>
                                          </p:stCondLst>
                                        </p:cTn>
                                        <p:tgtEl>
                                          <p:spTgt spid="142345"/>
                                        </p:tgtEl>
                                        <p:attrNameLst>
                                          <p:attrName>style.visibility</p:attrName>
                                        </p:attrNameLst>
                                      </p:cBhvr>
                                      <p:to>
                                        <p:strVal val="hidden"/>
                                      </p:to>
                                    </p:set>
                                  </p:childTnLst>
                                </p:cTn>
                              </p:par>
                            </p:childTnLst>
                          </p:cTn>
                        </p:par>
                      </p:childTnLst>
                    </p:cTn>
                  </p:par>
                </p:childTnLst>
              </p:cTn>
              <p:nextCondLst>
                <p:cond evt="onClick" delay="0">
                  <p:tgtEl>
                    <p:spTgt spid="142341"/>
                  </p:tgtEl>
                </p:cond>
              </p:nextCondLst>
            </p:seq>
            <p:seq concurrent="1" nextAc="seek">
              <p:cTn id="63" restart="whenNotActive" fill="hold" evtFilter="cancelBubble" nodeType="interactiveSeq">
                <p:stCondLst>
                  <p:cond evt="onClick" delay="0">
                    <p:tgtEl>
                      <p:spTgt spid="142340"/>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42344"/>
                                        </p:tgtEl>
                                        <p:attrNameLst>
                                          <p:attrName>style.visibility</p:attrName>
                                        </p:attrNameLst>
                                      </p:cBhvr>
                                      <p:to>
                                        <p:strVal val="visible"/>
                                      </p:to>
                                    </p:set>
                                    <p:animEffect transition="in" filter="checkerboard(across)">
                                      <p:cBhvr>
                                        <p:cTn id="68" dur="500"/>
                                        <p:tgtEl>
                                          <p:spTgt spid="14234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42344"/>
                                        </p:tgtEl>
                                      </p:cBhvr>
                                    </p:animEffect>
                                    <p:set>
                                      <p:cBhvr>
                                        <p:cTn id="73" dur="1" fill="hold">
                                          <p:stCondLst>
                                            <p:cond delay="499"/>
                                          </p:stCondLst>
                                        </p:cTn>
                                        <p:tgtEl>
                                          <p:spTgt spid="142344"/>
                                        </p:tgtEl>
                                        <p:attrNameLst>
                                          <p:attrName>style.visibility</p:attrName>
                                        </p:attrNameLst>
                                      </p:cBhvr>
                                      <p:to>
                                        <p:strVal val="hidden"/>
                                      </p:to>
                                    </p:set>
                                  </p:childTnLst>
                                </p:cTn>
                              </p:par>
                            </p:childTnLst>
                          </p:cTn>
                        </p:par>
                      </p:childTnLst>
                    </p:cTn>
                  </p:par>
                </p:childTnLst>
              </p:cTn>
              <p:nextCondLst>
                <p:cond evt="onClick" delay="0">
                  <p:tgtEl>
                    <p:spTgt spid="142340"/>
                  </p:tgtEl>
                </p:cond>
              </p:nextCondLst>
            </p:seq>
            <p:seq concurrent="1" nextAc="seek">
              <p:cTn id="74" restart="whenNotActive" fill="hold" evtFilter="cancelBubble" nodeType="interactiveSeq">
                <p:stCondLst>
                  <p:cond evt="onClick" delay="0">
                    <p:tgtEl>
                      <p:spTgt spid="14233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42343"/>
                                        </p:tgtEl>
                                        <p:attrNameLst>
                                          <p:attrName>style.visibility</p:attrName>
                                        </p:attrNameLst>
                                      </p:cBhvr>
                                      <p:to>
                                        <p:strVal val="visible"/>
                                      </p:to>
                                    </p:set>
                                    <p:animEffect transition="in" filter="checkerboard(across)">
                                      <p:cBhvr>
                                        <p:cTn id="79" dur="500"/>
                                        <p:tgtEl>
                                          <p:spTgt spid="14234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xit" presetSubtype="10" fill="hold" grpId="1" nodeType="clickEffect">
                                  <p:stCondLst>
                                    <p:cond delay="0"/>
                                  </p:stCondLst>
                                  <p:childTnLst>
                                    <p:animEffect transition="out" filter="checkerboard(across)">
                                      <p:cBhvr>
                                        <p:cTn id="83" dur="500"/>
                                        <p:tgtEl>
                                          <p:spTgt spid="142343"/>
                                        </p:tgtEl>
                                      </p:cBhvr>
                                    </p:animEffect>
                                    <p:set>
                                      <p:cBhvr>
                                        <p:cTn id="84" dur="1" fill="hold">
                                          <p:stCondLst>
                                            <p:cond delay="499"/>
                                          </p:stCondLst>
                                        </p:cTn>
                                        <p:tgtEl>
                                          <p:spTgt spid="142343"/>
                                        </p:tgtEl>
                                        <p:attrNameLst>
                                          <p:attrName>style.visibility</p:attrName>
                                        </p:attrNameLst>
                                      </p:cBhvr>
                                      <p:to>
                                        <p:strVal val="hidden"/>
                                      </p:to>
                                    </p:set>
                                  </p:childTnLst>
                                </p:cTn>
                              </p:par>
                            </p:childTnLst>
                          </p:cTn>
                        </p:par>
                      </p:childTnLst>
                    </p:cTn>
                  </p:par>
                </p:childTnLst>
              </p:cTn>
              <p:nextCondLst>
                <p:cond evt="onClick" delay="0">
                  <p:tgtEl>
                    <p:spTgt spid="142339"/>
                  </p:tgtEl>
                </p:cond>
              </p:nextCondLst>
            </p:seq>
            <p:seq concurrent="1" nextAc="seek">
              <p:cTn id="85" restart="whenNotActive" fill="hold" evtFilter="cancelBubble" nodeType="interactiveSeq">
                <p:stCondLst>
                  <p:cond evt="onClick" delay="0">
                    <p:tgtEl>
                      <p:spTgt spid="142354"/>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42347"/>
                                        </p:tgtEl>
                                        <p:attrNameLst>
                                          <p:attrName>style.visibility</p:attrName>
                                        </p:attrNameLst>
                                      </p:cBhvr>
                                      <p:to>
                                        <p:strVal val="visible"/>
                                      </p:to>
                                    </p:set>
                                    <p:animEffect transition="in" filter="diamond(in)">
                                      <p:cBhvr>
                                        <p:cTn id="90" dur="2000"/>
                                        <p:tgtEl>
                                          <p:spTgt spid="142347"/>
                                        </p:tgtEl>
                                      </p:cBhvr>
                                    </p:animEffect>
                                  </p:childTnLst>
                                </p:cTn>
                              </p:par>
                            </p:childTnLst>
                          </p:cTn>
                        </p:par>
                      </p:childTnLst>
                    </p:cTn>
                  </p:par>
                </p:childTnLst>
              </p:cTn>
              <p:nextCondLst>
                <p:cond evt="onClick" delay="0">
                  <p:tgtEl>
                    <p:spTgt spid="142354"/>
                  </p:tgtEl>
                </p:cond>
              </p:nextCondLst>
            </p:seq>
            <p:seq concurrent="1" nextAc="seek">
              <p:cTn id="91" restart="whenNotActive" fill="hold" evtFilter="cancelBubble" nodeType="interactiveSeq">
                <p:stCondLst>
                  <p:cond evt="onClick" delay="0">
                    <p:tgtEl>
                      <p:spTgt spid="142353"/>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42348"/>
                                        </p:tgtEl>
                                        <p:attrNameLst>
                                          <p:attrName>style.visibility</p:attrName>
                                        </p:attrNameLst>
                                      </p:cBhvr>
                                      <p:to>
                                        <p:strVal val="visible"/>
                                      </p:to>
                                    </p:set>
                                    <p:animEffect transition="in" filter="box(in)">
                                      <p:cBhvr>
                                        <p:cTn id="96" dur="500"/>
                                        <p:tgtEl>
                                          <p:spTgt spid="142348"/>
                                        </p:tgtEl>
                                      </p:cBhvr>
                                    </p:animEffect>
                                  </p:childTnLst>
                                </p:cTn>
                              </p:par>
                            </p:childTnLst>
                          </p:cTn>
                        </p:par>
                      </p:childTnLst>
                    </p:cTn>
                  </p:par>
                </p:childTnLst>
              </p:cTn>
              <p:nextCondLst>
                <p:cond evt="onClick" delay="0">
                  <p:tgtEl>
                    <p:spTgt spid="142353"/>
                  </p:tgtEl>
                </p:cond>
              </p:nextCondLst>
            </p:seq>
            <p:seq concurrent="1" nextAc="seek">
              <p:cTn id="97" restart="whenNotActive" fill="hold" evtFilter="cancelBubble" nodeType="interactiveSeq">
                <p:stCondLst>
                  <p:cond evt="onClick" delay="0">
                    <p:tgtEl>
                      <p:spTgt spid="142352"/>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42349"/>
                                        </p:tgtEl>
                                        <p:attrNameLst>
                                          <p:attrName>style.visibility</p:attrName>
                                        </p:attrNameLst>
                                      </p:cBhvr>
                                      <p:to>
                                        <p:strVal val="visible"/>
                                      </p:to>
                                    </p:set>
                                    <p:animEffect transition="in" filter="box(in)">
                                      <p:cBhvr>
                                        <p:cTn id="102" dur="500"/>
                                        <p:tgtEl>
                                          <p:spTgt spid="142349"/>
                                        </p:tgtEl>
                                      </p:cBhvr>
                                    </p:animEffect>
                                  </p:childTnLst>
                                </p:cTn>
                              </p:par>
                            </p:childTnLst>
                          </p:cTn>
                        </p:par>
                      </p:childTnLst>
                    </p:cTn>
                  </p:par>
                </p:childTnLst>
              </p:cTn>
              <p:nextCondLst>
                <p:cond evt="onClick" delay="0">
                  <p:tgtEl>
                    <p:spTgt spid="142352"/>
                  </p:tgtEl>
                </p:cond>
              </p:nextCondLst>
            </p:seq>
            <p:seq concurrent="1" nextAc="seek">
              <p:cTn id="103" restart="whenNotActive" fill="hold" evtFilter="cancelBubble" nodeType="interactiveSeq">
                <p:stCondLst>
                  <p:cond evt="onClick" delay="0">
                    <p:tgtEl>
                      <p:spTgt spid="14235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42350"/>
                                        </p:tgtEl>
                                        <p:attrNameLst>
                                          <p:attrName>style.visibility</p:attrName>
                                        </p:attrNameLst>
                                      </p:cBhvr>
                                      <p:to>
                                        <p:strVal val="visible"/>
                                      </p:to>
                                    </p:set>
                                    <p:animEffect transition="in" filter="checkerboard(across)">
                                      <p:cBhvr>
                                        <p:cTn id="108" dur="500"/>
                                        <p:tgtEl>
                                          <p:spTgt spid="142350"/>
                                        </p:tgtEl>
                                      </p:cBhvr>
                                    </p:animEffect>
                                  </p:childTnLst>
                                </p:cTn>
                              </p:par>
                            </p:childTnLst>
                          </p:cTn>
                        </p:par>
                      </p:childTnLst>
                    </p:cTn>
                  </p:par>
                </p:childTnLst>
              </p:cTn>
              <p:nextCondLst>
                <p:cond evt="onClick" delay="0">
                  <p:tgtEl>
                    <p:spTgt spid="142351"/>
                  </p:tgtEl>
                </p:cond>
              </p:nextCondLst>
            </p:seq>
          </p:childTnLst>
        </p:cTn>
      </p:par>
    </p:tnLst>
    <p:bldLst>
      <p:bldP spid="142339" grpId="0" animBg="1"/>
      <p:bldP spid="142340" grpId="0" animBg="1"/>
      <p:bldP spid="142341" grpId="0" animBg="1"/>
      <p:bldP spid="142342" grpId="0" animBg="1"/>
      <p:bldP spid="142343" grpId="0"/>
      <p:bldP spid="142343" grpId="1"/>
      <p:bldP spid="142344" grpId="0"/>
      <p:bldP spid="142344" grpId="1"/>
      <p:bldP spid="142345" grpId="0"/>
      <p:bldP spid="142345" grpId="1"/>
      <p:bldP spid="142346" grpId="0"/>
      <p:bldP spid="142346" grpId="1"/>
      <p:bldP spid="142347" grpId="0"/>
      <p:bldP spid="142348" grpId="0"/>
      <p:bldP spid="142349" grpId="0"/>
      <p:bldP spid="142350" grpId="0"/>
      <p:bldP spid="142351" grpId="0" animBg="1"/>
      <p:bldP spid="142352" grpId="0" animBg="1"/>
      <p:bldP spid="142353" grpId="0" animBg="1"/>
      <p:bldP spid="142354" grpId="0" animBg="1"/>
      <p:bldP spid="142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Qua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nay con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384663" y="1333857"/>
            <a:ext cx="9692639"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a:t>
            </a:r>
            <a:r>
              <a:rPr lang="en-US" sz="3200" dirty="0" err="1">
                <a:solidFill>
                  <a:schemeClr val="tx1"/>
                </a:solidFill>
                <a:latin typeface="Times New Roman" panose="02020603050405020304" pitchFamily="18" charset="0"/>
                <a:cs typeface="Times New Roman" panose="02020603050405020304" pitchFamily="18" charset="0"/>
              </a:rPr>
              <a:t>thêm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từ</a:t>
            </a:r>
            <a:r>
              <a:rPr lang="en-US" sz="3200">
                <a:solidFill>
                  <a:schemeClr val="tx1"/>
                </a:solidFill>
                <a:latin typeface="Times New Roman" panose="02020603050405020304" pitchFamily="18" charset="0"/>
                <a:cs typeface="Times New Roman" panose="02020603050405020304" pitchFamily="18" charset="0"/>
              </a:rPr>
              <a:t> thuộc chủ điểm Trung thực - Tự trọng.</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marL="285750" indent="-285750" algn="ctr">
              <a:buFontTx/>
              <a:buChar char="-"/>
            </a:pPr>
            <a:r>
              <a:rPr lang="en-US" sz="3200" b="1">
                <a:solidFill>
                  <a:schemeClr val="tx1"/>
                </a:solidFill>
                <a:latin typeface="Times New Roman" panose="02020603050405020304" pitchFamily="18" charset="0"/>
                <a:cs typeface="Times New Roman" panose="02020603050405020304" pitchFamily="18" charset="0"/>
              </a:rPr>
              <a:t>Cách viết tên người, tên địa lí Việt Nam</a:t>
            </a:r>
            <a:endParaRPr lang="en-US" b="1"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449978" y="1442902"/>
            <a:ext cx="9392194" cy="58477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1. Tìm 3 danh từ chung, đặt câu với 1 trong 3 từ đó.</a:t>
            </a:r>
          </a:p>
        </p:txBody>
      </p:sp>
      <p:sp>
        <p:nvSpPr>
          <p:cNvPr id="28" name="Text Box 16"/>
          <p:cNvSpPr txBox="1">
            <a:spLocks noChangeArrowheads="1"/>
          </p:cNvSpPr>
          <p:nvPr/>
        </p:nvSpPr>
        <p:spPr bwMode="auto">
          <a:xfrm>
            <a:off x="1449977" y="2966902"/>
            <a:ext cx="9392195" cy="584775"/>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2. Tìm 3 danh từ riêng, đặt câu với 1 trong 3 từ đó.</a:t>
            </a:r>
          </a:p>
        </p:txBody>
      </p: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3558" y="1276422"/>
            <a:ext cx="8365240"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Trung thực – Tự trọng</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496446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p:spPr>
        <p:txBody>
          <a:bodyPr wrap="square">
            <a:spAutoFit/>
          </a:bodyPr>
          <a:lstStyle/>
          <a:p>
            <a:pPr algn="just">
              <a:spcBef>
                <a:spcPct val="50000"/>
              </a:spcBef>
              <a:defRPr/>
            </a:pPr>
            <a:r>
              <a:rPr lang="en-US" sz="3200" b="1" dirty="0">
                <a:latin typeface="Times New Roman" panose="02020603050405020304" pitchFamily="18" charset="0"/>
                <a:cs typeface="Times New Roman" panose="02020603050405020304" pitchFamily="18" charset="0"/>
              </a:rPr>
              <a:t>Con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là</a:t>
            </a:r>
            <a:r>
              <a:rPr lang="en-US" sz="3200" b="1">
                <a:latin typeface="Times New Roman" panose="02020603050405020304" pitchFamily="18" charset="0"/>
                <a:cs typeface="Times New Roman" panose="02020603050405020304" pitchFamily="18" charset="0"/>
              </a:rPr>
              <a:t> trung thực?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là</a:t>
            </a:r>
            <a:r>
              <a:rPr lang="en-US" sz="3200" b="1">
                <a:latin typeface="Times New Roman" panose="02020603050405020304" pitchFamily="18" charset="0"/>
                <a:cs typeface="Times New Roman" panose="02020603050405020304" pitchFamily="18" charset="0"/>
              </a:rPr>
              <a:t> tự trọng?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lnSpc>
                <a:spcPct val="150000"/>
              </a:lnSpc>
            </a:pPr>
            <a:r>
              <a:rPr lang="en-US" sz="3200" b="1">
                <a:solidFill>
                  <a:srgbClr val="002060"/>
                </a:solidFill>
                <a:latin typeface="Times New Roman" pitchFamily="18" charset="0"/>
                <a:cs typeface="Times New Roman" pitchFamily="18" charset="0"/>
              </a:rPr>
              <a:t>- Trung thực: </a:t>
            </a:r>
            <a:r>
              <a:rPr lang="en-US" sz="3200" b="1">
                <a:solidFill>
                  <a:srgbClr val="7030A0"/>
                </a:solidFill>
                <a:latin typeface="Times New Roman" pitchFamily="18" charset="0"/>
                <a:cs typeface="Times New Roman" pitchFamily="18" charset="0"/>
              </a:rPr>
              <a:t>ngay thẳng, thật thà.</a:t>
            </a:r>
          </a:p>
          <a:p>
            <a:pPr algn="just">
              <a:lnSpc>
                <a:spcPct val="150000"/>
              </a:lnSpc>
            </a:pPr>
            <a:r>
              <a:rPr lang="en-US" sz="3200" b="1">
                <a:solidFill>
                  <a:srgbClr val="002060"/>
                </a:solidFill>
                <a:latin typeface="Times New Roman" pitchFamily="18" charset="0"/>
                <a:cs typeface="Times New Roman" pitchFamily="18" charset="0"/>
              </a:rPr>
              <a:t>- Tự trọng</a:t>
            </a:r>
            <a:r>
              <a:rPr lang="en-US" sz="3200" b="1">
                <a:solidFill>
                  <a:srgbClr val="7030A0"/>
                </a:solidFill>
                <a:latin typeface="Times New Roman" pitchFamily="18" charset="0"/>
                <a:cs typeface="Times New Roman" pitchFamily="18" charset="0"/>
              </a:rPr>
              <a:t>: coi trọng và giữ gìn phẩm cách, danh dự của mình.</a:t>
            </a:r>
          </a:p>
        </p:txBody>
      </p:sp>
    </p:spTree>
    <p:extLst>
      <p:ext uri="{BB962C8B-B14F-4D97-AF65-F5344CB8AC3E}">
        <p14:creationId xmlns:p14="http://schemas.microsoft.com/office/powerpoint/2010/main" val="18483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G_0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96389" y="496389"/>
            <a:ext cx="11168741" cy="5980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Ai 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p>
          <a:p>
            <a:pPr algn="just"/>
            <a:r>
              <a:rPr lang="en-US" altLang="en-US" sz="2800">
                <a:solidFill>
                  <a:srgbClr val="000000"/>
                </a:solidFill>
                <a:latin typeface="Times New Roman" panose="02020603050405020304" pitchFamily="18" charset="0"/>
                <a:cs typeface="Times New Roman" panose="02020603050405020304" pitchFamily="18" charset="0"/>
              </a:rPr>
              <a:t>      Là học sinh giỏi nhất  trường nhưng Minh không                 .Minh giúp đỡ các bạn học kém rất nhiệt tình và có kết quả, khiến các bạn hay mặc cảm,              nhất cũng dần dần thấy               hơn vì học hành tiến bộ. Khi phê bình, nhắc nhở những bạn mắc khuyết điểm, Minh có cách góp ý rất chân tình, nên không làm bạn 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4</a:t>
            </a: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5</a:t>
            </a: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6</a:t>
            </a: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a:solidFill>
                  <a:srgbClr val="FF0000"/>
                </a:solidFill>
                <a:latin typeface="Times New Roman" panose="02020603050405020304" pitchFamily="18" charset="0"/>
                <a:cs typeface="Arial" panose="020B0604020202020204" pitchFamily="34" charset="0"/>
              </a:rPr>
              <a:t>đ</a:t>
            </a:r>
            <a:r>
              <a:rPr lang="en-US" altLang="vi-VN" sz="2800" i="1">
                <a:solidFill>
                  <a:srgbClr val="FF0000"/>
                </a:solidFill>
                <a:latin typeface="Times New Roman" panose="02020603050405020304" pitchFamily="18" charset="0"/>
              </a:rPr>
              <a:t>ể </a:t>
            </a:r>
            <a:r>
              <a:rPr lang="en-US" altLang="vi-VN" sz="2800" i="1">
                <a:solidFill>
                  <a:srgbClr val="FF0000"/>
                </a:solidFill>
                <a:latin typeface="Times New Roman" panose="02020603050405020304" pitchFamily="18" charset="0"/>
                <a:cs typeface="Arial" panose="020B0604020202020204" pitchFamily="34" charset="0"/>
              </a:rPr>
              <a:t>ch</a:t>
            </a:r>
            <a:r>
              <a:rPr lang="en-US" altLang="vi-VN" sz="2800" i="1">
                <a:solidFill>
                  <a:srgbClr val="FF0000"/>
                </a:solidFill>
                <a:latin typeface="Times New Roman" panose="02020603050405020304" pitchFamily="18" charset="0"/>
              </a:rPr>
              <a:t>ọ</a:t>
            </a:r>
            <a:r>
              <a:rPr lang="en-US" altLang="vi-VN" sz="2800" i="1">
                <a:solidFill>
                  <a:srgbClr val="FF0000"/>
                </a:solidFill>
                <a:latin typeface="Times New Roman" panose="02020603050405020304" pitchFamily="18" charset="0"/>
                <a:cs typeface="Arial" panose="020B0604020202020204" pitchFamily="34" charset="0"/>
              </a:rPr>
              <a:t>n: tự tin, tự ti, tự trọng, tự kiêu, tự hào, tự ái)</a:t>
            </a:r>
          </a:p>
        </p:txBody>
      </p:sp>
    </p:spTree>
    <p:extLst>
      <p:ext uri="{BB962C8B-B14F-4D97-AF65-F5344CB8AC3E}">
        <p14:creationId xmlns:p14="http://schemas.microsoft.com/office/powerpoint/2010/main" val="194769673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1493</TotalTime>
  <Words>1190</Words>
  <Application>Microsoft Office PowerPoint</Application>
  <PresentationFormat>Widescreen</PresentationFormat>
  <Paragraphs>151</Paragraphs>
  <Slides>22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Garamond</vt:lpstr>
      <vt:lpstr>Tahoma</vt:lpstr>
      <vt:lpstr>Times New Roman</vt:lpstr>
      <vt:lpstr>Verdana</vt:lpstr>
      <vt:lpstr>VNI-Times</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108</cp:revision>
  <dcterms:created xsi:type="dcterms:W3CDTF">2021-08-04T18:52:07Z</dcterms:created>
  <dcterms:modified xsi:type="dcterms:W3CDTF">2021-10-10T08:53:55Z</dcterms:modified>
</cp:coreProperties>
</file>