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3" r:id="rId2"/>
    <p:sldId id="316" r:id="rId3"/>
    <p:sldId id="326" r:id="rId4"/>
    <p:sldId id="331" r:id="rId5"/>
    <p:sldId id="332" r:id="rId6"/>
    <p:sldId id="333" r:id="rId7"/>
    <p:sldId id="327" r:id="rId8"/>
    <p:sldId id="334" r:id="rId9"/>
    <p:sldId id="345" r:id="rId10"/>
    <p:sldId id="336" r:id="rId11"/>
    <p:sldId id="344" r:id="rId12"/>
    <p:sldId id="285" r:id="rId13"/>
    <p:sldId id="342" r:id="rId14"/>
    <p:sldId id="328" r:id="rId15"/>
    <p:sldId id="352" r:id="rId16"/>
    <p:sldId id="347" r:id="rId17"/>
    <p:sldId id="349" r:id="rId18"/>
    <p:sldId id="329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P001 4 hàng" panose="020B0603050302020204" pitchFamily="34" charset="0"/>
      <p:regular r:id="rId27"/>
      <p:bold r:id="rId28"/>
    </p:embeddedFont>
  </p:embeddedFontLst>
  <p:custDataLst>
    <p:tags r:id="rId2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79C"/>
    <a:srgbClr val="00FFFF"/>
    <a:srgbClr val="D27C15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4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3273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932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663B18-F6CC-4C60-BA52-DE968CC49C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613726-40C3-4A2C-B8D7-9AC3432A3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397BEF-B701-424D-A83C-20220DB72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DC416-7CEF-47F7-A3A6-0AA53CE76A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31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44C6E1-E503-460D-B842-B1767BABC942}"/>
              </a:ext>
            </a:extLst>
          </p:cNvPr>
          <p:cNvSpPr txBox="1"/>
          <p:nvPr/>
        </p:nvSpPr>
        <p:spPr>
          <a:xfrm>
            <a:off x="3016096" y="3429000"/>
            <a:ext cx="61598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TOÁN 4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  <p:pic>
        <p:nvPicPr>
          <p:cNvPr id="7" name="5b4f5f61a1df9">
            <a:hlinkClick r:id="" action="ppaction://media"/>
            <a:extLst>
              <a:ext uri="{FF2B5EF4-FFF2-40B4-BE49-F238E27FC236}">
                <a16:creationId xmlns:a16="http://schemas.microsoft.com/office/drawing/2014/main" id="{B65F9C6E-8E95-4BD8-80B6-E8AFE87AB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3286" y="418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483DFE-2296-4290-B3A8-497E3181B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2" t="47686" r="36947" b="5048"/>
          <a:stretch/>
        </p:blipFill>
        <p:spPr>
          <a:xfrm>
            <a:off x="9336504" y="3666346"/>
            <a:ext cx="3069939" cy="3191654"/>
          </a:xfrm>
          <a:prstGeom prst="rect">
            <a:avLst/>
          </a:prstGeom>
        </p:spPr>
      </p:pic>
      <p:sp>
        <p:nvSpPr>
          <p:cNvPr id="4" name="太阳形 3">
            <a:extLst>
              <a:ext uri="{FF2B5EF4-FFF2-40B4-BE49-F238E27FC236}">
                <a16:creationId xmlns:a16="http://schemas.microsoft.com/office/drawing/2014/main" id="{DBD9117B-6B1D-4FAA-8F36-A65A997DD300}"/>
              </a:ext>
            </a:extLst>
          </p:cNvPr>
          <p:cNvSpPr/>
          <p:nvPr/>
        </p:nvSpPr>
        <p:spPr>
          <a:xfrm>
            <a:off x="480174" y="439838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太阳形 6">
            <a:extLst>
              <a:ext uri="{FF2B5EF4-FFF2-40B4-BE49-F238E27FC236}">
                <a16:creationId xmlns:a16="http://schemas.microsoft.com/office/drawing/2014/main" id="{6126A140-3A24-4BE9-9E94-6194CE86766B}"/>
              </a:ext>
            </a:extLst>
          </p:cNvPr>
          <p:cNvSpPr/>
          <p:nvPr/>
        </p:nvSpPr>
        <p:spPr>
          <a:xfrm>
            <a:off x="272356" y="3176870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太阳形 9">
            <a:extLst>
              <a:ext uri="{FF2B5EF4-FFF2-40B4-BE49-F238E27FC236}">
                <a16:creationId xmlns:a16="http://schemas.microsoft.com/office/drawing/2014/main" id="{19B8B292-16B7-4DD0-BB47-0E8F09AB4BA4}"/>
              </a:ext>
            </a:extLst>
          </p:cNvPr>
          <p:cNvSpPr/>
          <p:nvPr/>
        </p:nvSpPr>
        <p:spPr>
          <a:xfrm>
            <a:off x="272356" y="5576161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52600" y="642938"/>
            <a:ext cx="2057400" cy="1219200"/>
          </a:xfrm>
          <a:prstGeom prst="irregularSeal1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2: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4060825" y="947738"/>
            <a:ext cx="7266538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  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Chuyển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mỗi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đây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thành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tích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endParaRPr lang="vi-VN" altLang="en-US" b="1" dirty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(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mẫu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)</a:t>
            </a:r>
            <a:endParaRPr lang="en-US" altLang="en-US" sz="3600" b="1" dirty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1849438" y="2346325"/>
            <a:ext cx="8513762" cy="20415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  60 : 15   =   60 : (5 x 3)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=   60 : 5 : 3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=   12 : 3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                               =     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2133600" y="4770438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a)   80 : 40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4841875" y="4757738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b) 150 : 50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7543800" y="4743450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c)   80 : 16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157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11031507" y="-156854"/>
            <a:ext cx="1335729" cy="1252267"/>
          </a:xfrm>
          <a:prstGeom prst="rect">
            <a:avLst/>
          </a:prstGeom>
        </p:spPr>
      </p:pic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1204913" y="567009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a)   80 : 40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30" name="Rectangle 13"/>
          <p:cNvSpPr>
            <a:spLocks noChangeArrowheads="1"/>
          </p:cNvSpPr>
          <p:nvPr/>
        </p:nvSpPr>
        <p:spPr bwMode="auto">
          <a:xfrm>
            <a:off x="4841875" y="502984"/>
            <a:ext cx="2286000" cy="1371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b) 150 : 50              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8501141" y="572450"/>
            <a:ext cx="1691672" cy="1311637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c)   80 : 1</a:t>
            </a:r>
            <a:r>
              <a:rPr lang="vi-VN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6</a:t>
            </a: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34" name="Rectangle 39"/>
          <p:cNvSpPr>
            <a:spLocks noChangeArrowheads="1"/>
          </p:cNvSpPr>
          <p:nvPr/>
        </p:nvSpPr>
        <p:spPr bwMode="auto">
          <a:xfrm>
            <a:off x="508061" y="1872591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4)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10 :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 :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2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061" y="390940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x 5)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8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10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2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35" name="Rectangle 39"/>
          <p:cNvSpPr>
            <a:spLocks noChangeArrowheads="1"/>
          </p:cNvSpPr>
          <p:nvPr/>
        </p:nvSpPr>
        <p:spPr bwMode="auto">
          <a:xfrm>
            <a:off x="3998519" y="1830522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5)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150 : 10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15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3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</p:txBody>
      </p:sp>
      <p:sp>
        <p:nvSpPr>
          <p:cNvPr id="37" name="Rectangle 39"/>
          <p:cNvSpPr>
            <a:spLocks noChangeArrowheads="1"/>
          </p:cNvSpPr>
          <p:nvPr/>
        </p:nvSpPr>
        <p:spPr bwMode="auto">
          <a:xfrm>
            <a:off x="8106278" y="1913023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 x 2)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8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10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5</a:t>
            </a:r>
            <a:r>
              <a:rPr lang="en-US" alt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06278" y="3949833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</a:t>
            </a: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x 4)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80 : 4 :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20 : 4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= 5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955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746399" y="2296304"/>
            <a:ext cx="5710584" cy="4729827"/>
          </a:xfrm>
          <a:prstGeom prst="rect">
            <a:avLst/>
          </a:prstGeom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6EA6714D-87F5-4770-A7A3-F2A84470F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-509588"/>
            <a:ext cx="815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12A8DCC-A4B6-4ED8-9330-AC6DFCBB5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275" y="1065169"/>
            <a:ext cx="985759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200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3.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mua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 </a:t>
            </a:r>
            <a:r>
              <a:rPr lang="vi-VN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uyển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trả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7200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tiền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quyển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C7328771-2DD7-456D-B3DB-5D6E62E42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1992311"/>
            <a:ext cx="914400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 b="1" u="sng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3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598025" y="400393"/>
            <a:ext cx="10995949" cy="6329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HP001 4 hàng" panose="020B06030503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4BFC7E2-E386-4AD5-812E-D82616052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7" t="8777" r="32082" b="13079"/>
          <a:stretch/>
        </p:blipFill>
        <p:spPr>
          <a:xfrm>
            <a:off x="323520" y="1743908"/>
            <a:ext cx="3655301" cy="50976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BFC0E4-A989-40DF-A93B-F3B510B91B1F}"/>
              </a:ext>
            </a:extLst>
          </p:cNvPr>
          <p:cNvSpPr txBox="1"/>
          <p:nvPr/>
        </p:nvSpPr>
        <p:spPr>
          <a:xfrm>
            <a:off x="4931726" y="551999"/>
            <a:ext cx="6518562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Cách 1: 		</a:t>
            </a:r>
            <a:r>
              <a:rPr lang="en-US" altLang="en-US" sz="2800" b="1" u="sng" dirty="0" err="1">
                <a:solidFill>
                  <a:schemeClr val="tx2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2800" b="1" u="sng" dirty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u="sng" dirty="0" err="1">
                <a:solidFill>
                  <a:schemeClr val="tx2"/>
                </a:solidFill>
                <a:latin typeface="HP001 4 hàng" panose="020B0603050302020204" pitchFamily="34" charset="0"/>
              </a:rPr>
              <a:t>giải</a:t>
            </a:r>
            <a:r>
              <a:rPr lang="en-US" altLang="en-US" sz="2800" b="1" u="sng" dirty="0">
                <a:solidFill>
                  <a:schemeClr val="tx2"/>
                </a:solidFill>
                <a:latin typeface="HP001 4 hàng" panose="020B0603050302020204" pitchFamily="34" charset="0"/>
              </a:rPr>
              <a:t> :</a:t>
            </a: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Cả hai bạn mua hết số vở là:</a:t>
            </a:r>
            <a:endParaRPr lang="en-US" altLang="en-US" sz="2800" b="1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    </a:t>
            </a:r>
            <a:r>
              <a:rPr lang="vi-VN" altLang="en-US" sz="2800" b="1">
                <a:solidFill>
                  <a:schemeClr val="tx2"/>
                </a:solidFill>
                <a:latin typeface="HP001 4 hàng" panose="020B0603050302020204" pitchFamily="34" charset="0"/>
              </a:rPr>
              <a:t>3 </a:t>
            </a:r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altLang="en-US" sz="2800" b="1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2 = 6 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(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quyển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)</a:t>
            </a: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Giá tiền mua một quyển vở là:</a:t>
            </a:r>
            <a:endParaRPr lang="en-US" altLang="en-US" sz="2800" b="1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   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7200 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: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6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= 1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200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(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đồng)</a:t>
            </a:r>
            <a:endParaRPr lang="en-US" altLang="en-US" sz="2800" b="1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algn="r" eaLnBrk="1" hangingPunct="1"/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        </a:t>
            </a:r>
            <a:r>
              <a:rPr lang="en-US" altLang="en-US" sz="2800" b="1" dirty="0" err="1">
                <a:solidFill>
                  <a:schemeClr val="tx2"/>
                </a:solidFill>
                <a:latin typeface="HP001 4 hàng" panose="020B0603050302020204" pitchFamily="34" charset="0"/>
              </a:rPr>
              <a:t>Đáp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2"/>
                </a:solidFill>
                <a:latin typeface="HP001 4 hàng" panose="020B0603050302020204" pitchFamily="34" charset="0"/>
              </a:rPr>
              <a:t>số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 : 1</a:t>
            </a:r>
            <a:r>
              <a:rPr lang="vi-VN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200 đồng</a:t>
            </a:r>
            <a:r>
              <a:rPr lang="en-US" altLang="en-US" sz="2800" b="1" dirty="0">
                <a:solidFill>
                  <a:schemeClr val="tx2"/>
                </a:solidFill>
                <a:latin typeface="HP001 4 hàng" panose="020B0603050302020204" pitchFamily="34" charset="0"/>
              </a:rPr>
              <a:t>.</a:t>
            </a:r>
            <a:endParaRPr lang="en-US" sz="2800" dirty="0">
              <a:solidFill>
                <a:schemeClr val="tx2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55A0B322-9515-4051-84C8-E750876EC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5374" y="3229655"/>
            <a:ext cx="668199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 eaLnBrk="1" hangingPunct="1"/>
            <a:r>
              <a:rPr lang="vi-VN" altLang="en-US" b="1" dirty="0">
                <a:latin typeface="HP001 4 hàng" panose="020B0603050302020204" pitchFamily="34" charset="0"/>
              </a:rPr>
              <a:t>Cách 2:	 		</a:t>
            </a:r>
            <a:r>
              <a:rPr lang="en-US" altLang="en-US" b="1" u="sng" dirty="0" err="1">
                <a:latin typeface="HP001 4 hàng" panose="020B0603050302020204" pitchFamily="34" charset="0"/>
              </a:rPr>
              <a:t>Bài</a:t>
            </a:r>
            <a:r>
              <a:rPr lang="en-US" altLang="en-US" b="1" u="sng" dirty="0">
                <a:latin typeface="HP001 4 hàng" panose="020B0603050302020204" pitchFamily="34" charset="0"/>
              </a:rPr>
              <a:t> </a:t>
            </a:r>
            <a:r>
              <a:rPr lang="en-US" altLang="en-US" b="1" u="sng" dirty="0" err="1">
                <a:latin typeface="HP001 4 hàng" panose="020B0603050302020204" pitchFamily="34" charset="0"/>
              </a:rPr>
              <a:t>giải</a:t>
            </a:r>
            <a:r>
              <a:rPr lang="en-US" altLang="en-US" b="1" u="sng" dirty="0">
                <a:latin typeface="HP001 4 hàng" panose="020B0603050302020204" pitchFamily="34" charset="0"/>
              </a:rPr>
              <a:t> :</a:t>
            </a:r>
          </a:p>
          <a:p>
            <a:pPr eaLnBrk="1" hangingPunct="1"/>
            <a:r>
              <a:rPr lang="vi-VN" altLang="en-US" b="1" dirty="0">
                <a:latin typeface="HP001 4 hàng" panose="020B0603050302020204" pitchFamily="34" charset="0"/>
              </a:rPr>
              <a:t>Một bạn phải trả số tiền là:</a:t>
            </a:r>
          </a:p>
          <a:p>
            <a:pPr eaLnBrk="1" hangingPunct="1"/>
            <a:r>
              <a:rPr lang="vi-VN" altLang="en-US" b="1" dirty="0">
                <a:latin typeface="HP001 4 hàng" panose="020B0603050302020204" pitchFamily="34" charset="0"/>
              </a:rPr>
              <a:t>7200: 2 = 3600 (đồng)</a:t>
            </a:r>
          </a:p>
          <a:p>
            <a:pPr eaLnBrk="1" hangingPunct="1"/>
            <a:r>
              <a:rPr lang="vi-VN" altLang="en-US" b="1" dirty="0">
                <a:latin typeface="HP001 4 hàng" panose="020B0603050302020204" pitchFamily="34" charset="0"/>
              </a:rPr>
              <a:t>Giá tiền một quyển vở là:</a:t>
            </a:r>
          </a:p>
          <a:p>
            <a:pPr eaLnBrk="1" hangingPunct="1"/>
            <a:r>
              <a:rPr lang="vi-VN" altLang="en-US" b="1" dirty="0">
                <a:latin typeface="HP001 4 hàng" panose="020B0603050302020204" pitchFamily="34" charset="0"/>
              </a:rPr>
              <a:t>3600 : 3 = 1200 (đồng)</a:t>
            </a:r>
            <a:endParaRPr lang="en-US" altLang="en-US" b="1" dirty="0">
              <a:latin typeface="HP001 4 hàng" panose="020B0603050302020204" pitchFamily="34" charset="0"/>
            </a:endParaRPr>
          </a:p>
          <a:p>
            <a:pPr algn="r" eaLnBrk="1" hangingPunct="1"/>
            <a:r>
              <a:rPr lang="en-US" altLang="en-US" b="1" dirty="0"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</a:rPr>
              <a:t>Đáp</a:t>
            </a:r>
            <a:r>
              <a:rPr lang="en-US" altLang="en-US" b="1" dirty="0"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latin typeface="HP001 4 hàng" panose="020B0603050302020204" pitchFamily="34" charset="0"/>
              </a:rPr>
              <a:t>số</a:t>
            </a:r>
            <a:r>
              <a:rPr lang="en-US" altLang="en-US" b="1" dirty="0">
                <a:latin typeface="HP001 4 hàng" panose="020B0603050302020204" pitchFamily="34" charset="0"/>
              </a:rPr>
              <a:t> : 1</a:t>
            </a:r>
            <a:r>
              <a:rPr lang="vi-VN" altLang="en-US" b="1" dirty="0">
                <a:latin typeface="HP001 4 hàng" panose="020B0603050302020204" pitchFamily="34" charset="0"/>
              </a:rPr>
              <a:t>200</a:t>
            </a:r>
            <a:r>
              <a:rPr lang="en-US" altLang="en-US" b="1" dirty="0">
                <a:latin typeface="HP001 4 hàng" panose="020B0603050302020204" pitchFamily="34" charset="0"/>
              </a:rPr>
              <a:t> </a:t>
            </a:r>
            <a:r>
              <a:rPr lang="vi-VN" altLang="en-US" b="1" dirty="0">
                <a:latin typeface="HP001 4 hàng" panose="020B0603050302020204" pitchFamily="34" charset="0"/>
              </a:rPr>
              <a:t>đồng</a:t>
            </a:r>
            <a:endParaRPr lang="en-US" altLang="en-US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057582-29C8-4D74-9F4C-EEA0A7F43A01}"/>
              </a:ext>
            </a:extLst>
          </p:cNvPr>
          <p:cNvSpPr txBox="1"/>
          <p:nvPr/>
        </p:nvSpPr>
        <p:spPr>
          <a:xfrm>
            <a:off x="5227021" y="3391042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59503C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64729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327114" y="3420319"/>
            <a:ext cx="2952991" cy="3190285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57400" y="13716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Đúng ghi     , sai ghi       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69434" y="13716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Đ    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898573" y="13716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S .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968272" y="3425888"/>
            <a:ext cx="533400" cy="381000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9044472" y="3203638"/>
            <a:ext cx="3635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8382000" y="2362200"/>
            <a:ext cx="533400" cy="381000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8458200" y="4191000"/>
            <a:ext cx="533400" cy="381000"/>
          </a:xfrm>
          <a:prstGeom prst="rect">
            <a:avLst/>
          </a:prstGeom>
          <a:noFill/>
          <a:ln w="12700">
            <a:solidFill>
              <a:srgbClr val="66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8534400" y="4129088"/>
            <a:ext cx="457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2133600" y="4114800"/>
            <a:ext cx="647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28 : (7 x 2) = 28 : 2 : 7 = 14 : 7 = </a:t>
            </a:r>
            <a:r>
              <a:rPr lang="en-US" altLang="en-US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 Box 40"/>
          <p:cNvSpPr txBox="1">
            <a:spLocks noChangeArrowheads="1"/>
          </p:cNvSpPr>
          <p:nvPr/>
        </p:nvSpPr>
        <p:spPr bwMode="auto">
          <a:xfrm>
            <a:off x="2209800" y="3276600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28 : (7 x 2) = 28 : 7 x 28 : 2 = 4 x 14 = </a:t>
            </a:r>
            <a:r>
              <a:rPr lang="en-US" altLang="en-US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2209800" y="2286000"/>
            <a:ext cx="5489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9900"/>
                </a:solidFill>
                <a:latin typeface="Arial" panose="020B0604020202020204" pitchFamily="34" charset="0"/>
              </a:rPr>
              <a:t>a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28 : (7 x 2) = 28 : 7 : 2 =  4 : 2 = </a:t>
            </a:r>
            <a:r>
              <a:rPr lang="en-US" altLang="en-US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8420100" y="2301875"/>
            <a:ext cx="38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2971800" y="762000"/>
            <a:ext cx="7391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altLang="en-US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</a:t>
            </a:r>
            <a:r>
              <a:rPr lang="vi-VN" altLang="en-US" sz="32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ĐÚNG</a:t>
            </a:r>
          </a:p>
        </p:txBody>
      </p:sp>
    </p:spTree>
    <p:extLst>
      <p:ext uri="{BB962C8B-B14F-4D97-AF65-F5344CB8AC3E}">
        <p14:creationId xmlns:p14="http://schemas.microsoft.com/office/powerpoint/2010/main" val="252476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406400" y="439838"/>
            <a:ext cx="11400367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8" name="Google Shape;488;p57"/>
          <p:cNvSpPr txBox="1"/>
          <p:nvPr/>
        </p:nvSpPr>
        <p:spPr>
          <a:xfrm>
            <a:off x="406400" y="0"/>
            <a:ext cx="1148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2060"/>
              </a:buClr>
              <a:buSzPts val="2400"/>
            </a:pPr>
            <a:endParaRPr sz="2400" dirty="0"/>
          </a:p>
        </p:txBody>
      </p:sp>
      <p:sp>
        <p:nvSpPr>
          <p:cNvPr id="489" name="Google Shape;489;p57"/>
          <p:cNvSpPr txBox="1"/>
          <p:nvPr/>
        </p:nvSpPr>
        <p:spPr>
          <a:xfrm>
            <a:off x="3251200" y="914400"/>
            <a:ext cx="5791200" cy="533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457189" indent="-457189" algn="ctr">
              <a:buClr>
                <a:srgbClr val="FF0000"/>
              </a:buClr>
              <a:buSzPts val="2400"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dirty="0"/>
          </a:p>
          <a:p>
            <a:endParaRPr sz="3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57"/>
          <p:cNvSpPr txBox="1"/>
          <p:nvPr/>
        </p:nvSpPr>
        <p:spPr>
          <a:xfrm>
            <a:off x="385234" y="3098800"/>
            <a:ext cx="11421533" cy="1752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ta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kia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491" name="Google Shape;491;p57"/>
          <p:cNvSpPr/>
          <p:nvPr/>
        </p:nvSpPr>
        <p:spPr>
          <a:xfrm>
            <a:off x="4399623" y="1820917"/>
            <a:ext cx="2844800" cy="685800"/>
          </a:xfrm>
          <a:prstGeom prst="ellipse">
            <a:avLst/>
          </a:prstGeom>
          <a:gradFill>
            <a:gsLst>
              <a:gs pos="0">
                <a:srgbClr val="A3A3A3"/>
              </a:gs>
              <a:gs pos="100000">
                <a:srgbClr val="4A4A4A"/>
              </a:gs>
            </a:gsLst>
            <a:path path="circle">
              <a:fillToRect l="50000" t="50000" r="50000" b="50000"/>
            </a:path>
            <a:tileRect/>
          </a:gradFill>
          <a:ln w="25400" cap="flat" cmpd="sng">
            <a:solidFill>
              <a:srgbClr val="88A3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dk1"/>
              </a:buClr>
              <a:buSzPts val="2300"/>
            </a:pPr>
            <a:r>
              <a:rPr lang="en-US" sz="3067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Tính chất</a:t>
            </a:r>
            <a:endParaRPr sz="3067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8ACAFE13-EC6E-4930-8A7B-7E504CB7EB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5" t="-1180" r="8258" b="52513"/>
          <a:stretch/>
        </p:blipFill>
        <p:spPr>
          <a:xfrm>
            <a:off x="9042400" y="4584245"/>
            <a:ext cx="2958354" cy="208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1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DE458AC2-4583-44FE-9294-A07F0C88D8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7" y="-363081"/>
            <a:ext cx="12076023" cy="72210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0131" y="251946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23442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9C1185-C448-4C49-B5E4-606FD037A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FFD79C"/>
            </a:solidFill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544C6E1-E503-460D-B842-B1767BABC942}"/>
              </a:ext>
            </a:extLst>
          </p:cNvPr>
          <p:cNvSpPr txBox="1"/>
          <p:nvPr/>
        </p:nvSpPr>
        <p:spPr>
          <a:xfrm>
            <a:off x="2544574" y="3218941"/>
            <a:ext cx="6618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CHÚC CÁC CON HỌC TỐT</a:t>
            </a:r>
            <a:endParaRPr lang="zh-CN" altLang="en-US" sz="6600" b="1" dirty="0">
              <a:solidFill>
                <a:srgbClr val="D27C15"/>
              </a:solidFill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E5EB96-90E9-4329-BD8C-CFE3A7DA5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800" y="1408067"/>
            <a:ext cx="4187822" cy="404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Hình ảnh 1">
            <a:extLst>
              <a:ext uri="{FF2B5EF4-FFF2-40B4-BE49-F238E27FC236}">
                <a16:creationId xmlns:a16="http://schemas.microsoft.com/office/drawing/2014/main" id="{97036CC9-F684-49CB-B6AB-7969FC392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1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4">
            <a:extLst>
              <a:ext uri="{FF2B5EF4-FFF2-40B4-BE49-F238E27FC236}">
                <a16:creationId xmlns:a16="http://schemas.microsoft.com/office/drawing/2014/main" id="{E2CDBA4E-DFD9-4EC9-99D1-A1FA0BC79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65164"/>
            <a:ext cx="77724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576" tIns="9788" rIns="19576" bIns="978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>
                <a:srgbClr val="954F72"/>
              </a:buClr>
              <a:buFont typeface="Wingdings" panose="05000000000000000000" pitchFamily="2" charset="2"/>
              <a:buNone/>
            </a:pPr>
            <a:r>
              <a:rPr lang="en-US" altLang="vi-VN" b="1">
                <a:solidFill>
                  <a:srgbClr val="FFFFFF"/>
                </a:solidFill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Thứ năm  ngày  9 tháng 12 năm 2021</a:t>
            </a:r>
          </a:p>
        </p:txBody>
      </p:sp>
      <p:sp>
        <p:nvSpPr>
          <p:cNvPr id="20484" name="TextBox 5">
            <a:extLst>
              <a:ext uri="{FF2B5EF4-FFF2-40B4-BE49-F238E27FC236}">
                <a16:creationId xmlns:a16="http://schemas.microsoft.com/office/drawing/2014/main" id="{B74F9125-056F-4400-B063-C29384A30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1" y="1752601"/>
            <a:ext cx="5089525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576" tIns="9788" rIns="19576" bIns="9788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buClr>
                <a:srgbClr val="954F72"/>
              </a:buClr>
              <a:buFontTx/>
              <a:buNone/>
            </a:pPr>
            <a:r>
              <a:rPr lang="en-US" altLang="vi-VN" b="1">
                <a:solidFill>
                  <a:srgbClr val="FFFF66"/>
                </a:solidFill>
                <a:latin typeface="HP001 4 hàng" panose="020B0603050302020204" pitchFamily="34" charset="0"/>
                <a:ea typeface="HP001 5Ha"/>
                <a:cs typeface="Times New Roman" panose="02020603050405020304" pitchFamily="18" charset="0"/>
              </a:rPr>
              <a:t>Chia một số cho một tích </a:t>
            </a:r>
            <a:endParaRPr lang="vi-VN" altLang="vi-VN" b="1">
              <a:solidFill>
                <a:srgbClr val="FFFF66"/>
              </a:solidFill>
              <a:latin typeface="HP001 4 hàng" panose="020B0603050302020204" pitchFamily="34" charset="0"/>
              <a:ea typeface="HP001 5Ha"/>
              <a:cs typeface="Times New Roman" panose="02020603050405020304" pitchFamily="18" charset="0"/>
            </a:endParaRPr>
          </a:p>
        </p:txBody>
      </p:sp>
      <p:sp>
        <p:nvSpPr>
          <p:cNvPr id="20485" name="TextBox 1">
            <a:extLst>
              <a:ext uri="{FF2B5EF4-FFF2-40B4-BE49-F238E27FC236}">
                <a16:creationId xmlns:a16="http://schemas.microsoft.com/office/drawing/2014/main" id="{0C9F81AC-4CC1-4923-BA87-89BC6DBB2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1257300"/>
            <a:ext cx="3441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2621843" y="1015538"/>
            <a:ext cx="6374670" cy="50849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3772472" y="276687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F0F2DD-55AD-4BD1-BD30-0CB2B6C2EEF9}"/>
              </a:ext>
            </a:extLst>
          </p:cNvPr>
          <p:cNvSpPr txBox="1"/>
          <p:nvPr/>
        </p:nvSpPr>
        <p:spPr>
          <a:xfrm>
            <a:off x="2621843" y="3072100"/>
            <a:ext cx="61999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chemeClr val="tx2">
                    <a:lumMod val="7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22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DCAB5C-0552-40CE-BEED-95187F571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2" t="11308" r="25903" b="14093"/>
          <a:stretch/>
        </p:blipFill>
        <p:spPr>
          <a:xfrm>
            <a:off x="8585419" y="3230396"/>
            <a:ext cx="3755108" cy="3538929"/>
          </a:xfrm>
          <a:prstGeom prst="rect">
            <a:avLst/>
          </a:prstGeom>
        </p:spPr>
      </p:pic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643063" y="1116827"/>
            <a:ext cx="8797925" cy="1266825"/>
            <a:chOff x="75" y="966"/>
            <a:chExt cx="5542" cy="798"/>
          </a:xfrm>
          <a:noFill/>
        </p:grpSpPr>
        <p:grpSp>
          <p:nvGrpSpPr>
            <p:cNvPr id="25" name="Group 8"/>
            <p:cNvGrpSpPr>
              <a:grpSpLocks/>
            </p:cNvGrpSpPr>
            <p:nvPr/>
          </p:nvGrpSpPr>
          <p:grpSpPr bwMode="auto">
            <a:xfrm>
              <a:off x="75" y="1002"/>
              <a:ext cx="1728" cy="762"/>
              <a:chOff x="75" y="1002"/>
              <a:chExt cx="1728" cy="762"/>
            </a:xfrm>
            <a:grpFill/>
          </p:grpSpPr>
          <p:sp>
            <p:nvSpPr>
              <p:cNvPr id="32" name="AutoShape 9"/>
              <p:cNvSpPr>
                <a:spLocks noChangeArrowheads="1"/>
              </p:cNvSpPr>
              <p:nvPr/>
            </p:nvSpPr>
            <p:spPr bwMode="auto">
              <a:xfrm>
                <a:off x="75" y="1002"/>
                <a:ext cx="1728" cy="762"/>
              </a:xfrm>
              <a:prstGeom prst="cloudCallout">
                <a:avLst>
                  <a:gd name="adj1" fmla="val -14986"/>
                  <a:gd name="adj2" fmla="val 91731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/>
            </p:nvSpPr>
            <p:spPr bwMode="auto">
              <a:xfrm>
                <a:off x="258" y="1161"/>
                <a:ext cx="1392" cy="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="1" dirty="0">
                    <a:latin typeface="Times New Roman" panose="02020603050405020304" pitchFamily="18" charset="0"/>
                  </a:rPr>
                  <a:t>24 : (3 x 2)</a:t>
                </a:r>
                <a:r>
                  <a:rPr lang="en-US" altLang="en-US" sz="1800" dirty="0">
                    <a:latin typeface="Times New Roman" panose="02020603050405020304" pitchFamily="18" charset="0"/>
                  </a:rPr>
                  <a:t>  </a:t>
                </a:r>
                <a:endParaRPr lang="en-US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" name="Group 11"/>
            <p:cNvGrpSpPr>
              <a:grpSpLocks/>
            </p:cNvGrpSpPr>
            <p:nvPr/>
          </p:nvGrpSpPr>
          <p:grpSpPr bwMode="auto">
            <a:xfrm>
              <a:off x="1983" y="966"/>
              <a:ext cx="1728" cy="762"/>
              <a:chOff x="1983" y="966"/>
              <a:chExt cx="1728" cy="762"/>
            </a:xfrm>
            <a:grpFill/>
          </p:grpSpPr>
          <p:sp>
            <p:nvSpPr>
              <p:cNvPr id="30" name="AutoShape 12"/>
              <p:cNvSpPr>
                <a:spLocks noChangeArrowheads="1"/>
              </p:cNvSpPr>
              <p:nvPr/>
            </p:nvSpPr>
            <p:spPr bwMode="auto">
              <a:xfrm>
                <a:off x="1983" y="966"/>
                <a:ext cx="1728" cy="762"/>
              </a:xfrm>
              <a:prstGeom prst="cloudCallout">
                <a:avLst>
                  <a:gd name="adj1" fmla="val -10588"/>
                  <a:gd name="adj2" fmla="val 96718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13"/>
              <p:cNvSpPr>
                <a:spLocks noChangeArrowheads="1"/>
              </p:cNvSpPr>
              <p:nvPr/>
            </p:nvSpPr>
            <p:spPr bwMode="auto">
              <a:xfrm>
                <a:off x="2309" y="1161"/>
                <a:ext cx="1126" cy="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</a:rPr>
                  <a:t>24 : 3 : 2</a:t>
                </a:r>
                <a:r>
                  <a:rPr lang="en-US" altLang="en-US" sz="1800" b="1">
                    <a:latin typeface="Times New Roman" panose="02020603050405020304" pitchFamily="18" charset="0"/>
                  </a:rPr>
                  <a:t> </a:t>
                </a:r>
                <a:endParaRPr lang="en-US" altLang="en-US" sz="1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" name="Group 14"/>
            <p:cNvGrpSpPr>
              <a:grpSpLocks/>
            </p:cNvGrpSpPr>
            <p:nvPr/>
          </p:nvGrpSpPr>
          <p:grpSpPr bwMode="auto">
            <a:xfrm>
              <a:off x="3889" y="966"/>
              <a:ext cx="1728" cy="762"/>
              <a:chOff x="3889" y="966"/>
              <a:chExt cx="1728" cy="762"/>
            </a:xfrm>
            <a:grpFill/>
          </p:grpSpPr>
          <p:sp>
            <p:nvSpPr>
              <p:cNvPr id="28" name="AutoShape 15"/>
              <p:cNvSpPr>
                <a:spLocks noChangeArrowheads="1"/>
              </p:cNvSpPr>
              <p:nvPr/>
            </p:nvSpPr>
            <p:spPr bwMode="auto">
              <a:xfrm>
                <a:off x="3889" y="966"/>
                <a:ext cx="1728" cy="762"/>
              </a:xfrm>
              <a:prstGeom prst="cloudCallout">
                <a:avLst>
                  <a:gd name="adj1" fmla="val -7639"/>
                  <a:gd name="adj2" fmla="val 101838"/>
                </a:avLst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16"/>
              <p:cNvSpPr>
                <a:spLocks noChangeArrowheads="1"/>
              </p:cNvSpPr>
              <p:nvPr/>
            </p:nvSpPr>
            <p:spPr bwMode="auto">
              <a:xfrm>
                <a:off x="4208" y="1161"/>
                <a:ext cx="1126" cy="3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b="1">
                    <a:latin typeface="Times New Roman" panose="02020603050405020304" pitchFamily="18" charset="0"/>
                  </a:rPr>
                  <a:t>24 : 2 : 3</a:t>
                </a:r>
                <a:r>
                  <a:rPr lang="en-US" altLang="en-US" sz="1800" b="1">
                    <a:latin typeface="Times New Roman" panose="02020603050405020304" pitchFamily="18" charset="0"/>
                  </a:rPr>
                  <a:t> </a:t>
                </a:r>
                <a:endParaRPr lang="en-US" altLang="en-US" sz="1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" name="Group 42"/>
          <p:cNvGrpSpPr>
            <a:grpSpLocks/>
          </p:cNvGrpSpPr>
          <p:nvPr/>
        </p:nvGrpSpPr>
        <p:grpSpPr bwMode="auto">
          <a:xfrm>
            <a:off x="1952625" y="2564627"/>
            <a:ext cx="2438400" cy="1371600"/>
            <a:chOff x="192" y="2160"/>
            <a:chExt cx="1536" cy="1056"/>
          </a:xfrm>
          <a:noFill/>
        </p:grpSpPr>
        <p:sp>
          <p:nvSpPr>
            <p:cNvPr id="35" name="Rectangle 22"/>
            <p:cNvSpPr>
              <a:spLocks noChangeArrowheads="1"/>
            </p:cNvSpPr>
            <p:nvPr/>
          </p:nvSpPr>
          <p:spPr bwMode="auto">
            <a:xfrm>
              <a:off x="192" y="2160"/>
              <a:ext cx="1536" cy="1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354" y="2193"/>
              <a:ext cx="1325" cy="4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</a:rPr>
                <a:t>24 : (3 x 2)</a:t>
              </a:r>
              <a:r>
                <a:rPr lang="en-US" altLang="en-US" sz="1800">
                  <a:latin typeface="Times New Roman" panose="02020603050405020304" pitchFamily="18" charset="0"/>
                </a:rPr>
                <a:t>  </a:t>
              </a: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1905000" y="3036114"/>
            <a:ext cx="2449513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24 :     6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1905000" y="3402827"/>
            <a:ext cx="15351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    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46"/>
          <p:cNvGrpSpPr>
            <a:grpSpLocks/>
          </p:cNvGrpSpPr>
          <p:nvPr/>
        </p:nvGrpSpPr>
        <p:grpSpPr bwMode="auto">
          <a:xfrm>
            <a:off x="4824413" y="2564627"/>
            <a:ext cx="2438400" cy="1371600"/>
            <a:chOff x="2081" y="2160"/>
            <a:chExt cx="1536" cy="1056"/>
          </a:xfrm>
          <a:noFill/>
        </p:grpSpPr>
        <p:sp>
          <p:nvSpPr>
            <p:cNvPr id="40" name="Rectangle 28"/>
            <p:cNvSpPr>
              <a:spLocks noChangeArrowheads="1"/>
            </p:cNvSpPr>
            <p:nvPr/>
          </p:nvSpPr>
          <p:spPr bwMode="auto">
            <a:xfrm>
              <a:off x="2081" y="2160"/>
              <a:ext cx="1536" cy="1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9"/>
            <p:cNvSpPr>
              <a:spLocks noChangeArrowheads="1"/>
            </p:cNvSpPr>
            <p:nvPr/>
          </p:nvSpPr>
          <p:spPr bwMode="auto">
            <a:xfrm>
              <a:off x="2320" y="2162"/>
              <a:ext cx="1126" cy="4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</a:rPr>
                <a:t>24 : 3 : 2</a:t>
              </a:r>
              <a:r>
                <a:rPr lang="en-US" altLang="en-US" sz="1800" b="1">
                  <a:latin typeface="Times New Roman" panose="02020603050405020304" pitchFamily="18" charset="0"/>
                </a:rPr>
                <a:t> </a:t>
              </a:r>
              <a:endPara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4953000" y="2959914"/>
            <a:ext cx="19812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8  :    2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31"/>
          <p:cNvSpPr txBox="1">
            <a:spLocks noChangeArrowheads="1"/>
          </p:cNvSpPr>
          <p:nvPr/>
        </p:nvSpPr>
        <p:spPr bwMode="auto">
          <a:xfrm>
            <a:off x="4724400" y="3264714"/>
            <a:ext cx="15240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   =    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Group 44"/>
          <p:cNvGrpSpPr>
            <a:grpSpLocks/>
          </p:cNvGrpSpPr>
          <p:nvPr/>
        </p:nvGrpSpPr>
        <p:grpSpPr bwMode="auto">
          <a:xfrm>
            <a:off x="7772400" y="2515414"/>
            <a:ext cx="2438400" cy="1420813"/>
            <a:chOff x="3936" y="2118"/>
            <a:chExt cx="1536" cy="1094"/>
          </a:xfrm>
          <a:noFill/>
        </p:grpSpPr>
        <p:sp>
          <p:nvSpPr>
            <p:cNvPr id="45" name="Rectangle 34"/>
            <p:cNvSpPr>
              <a:spLocks noChangeArrowheads="1"/>
            </p:cNvSpPr>
            <p:nvPr/>
          </p:nvSpPr>
          <p:spPr bwMode="auto">
            <a:xfrm>
              <a:off x="3936" y="2156"/>
              <a:ext cx="1536" cy="1056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35"/>
            <p:cNvSpPr>
              <a:spLocks noChangeArrowheads="1"/>
            </p:cNvSpPr>
            <p:nvPr/>
          </p:nvSpPr>
          <p:spPr bwMode="auto">
            <a:xfrm>
              <a:off x="4154" y="2118"/>
              <a:ext cx="1126" cy="40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</a:rPr>
                <a:t>24 : 2 : 3</a:t>
              </a:r>
              <a:r>
                <a:rPr lang="en-US" altLang="en-US" sz="1800" b="1">
                  <a:latin typeface="Times New Roman" panose="02020603050405020304" pitchFamily="18" charset="0"/>
                </a:rPr>
                <a:t> </a:t>
              </a:r>
              <a:endPara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Text Box 36"/>
          <p:cNvSpPr txBox="1">
            <a:spLocks noChangeArrowheads="1"/>
          </p:cNvSpPr>
          <p:nvPr/>
        </p:nvSpPr>
        <p:spPr bwMode="auto">
          <a:xfrm>
            <a:off x="7772400" y="2945627"/>
            <a:ext cx="188436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12  :   3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37"/>
          <p:cNvSpPr txBox="1">
            <a:spLocks noChangeArrowheads="1"/>
          </p:cNvSpPr>
          <p:nvPr/>
        </p:nvSpPr>
        <p:spPr bwMode="auto">
          <a:xfrm>
            <a:off x="8153400" y="4006077"/>
            <a:ext cx="1524000" cy="3667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38"/>
          <p:cNvSpPr txBox="1">
            <a:spLocks noChangeArrowheads="1"/>
          </p:cNvSpPr>
          <p:nvPr/>
        </p:nvSpPr>
        <p:spPr bwMode="auto">
          <a:xfrm>
            <a:off x="7772400" y="3250427"/>
            <a:ext cx="1958975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=      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39"/>
          <p:cNvGrpSpPr>
            <a:grpSpLocks/>
          </p:cNvGrpSpPr>
          <p:nvPr/>
        </p:nvGrpSpPr>
        <p:grpSpPr bwMode="auto">
          <a:xfrm>
            <a:off x="1752600" y="4012427"/>
            <a:ext cx="8153400" cy="600075"/>
            <a:chOff x="595" y="3339"/>
            <a:chExt cx="4301" cy="509"/>
          </a:xfrm>
          <a:noFill/>
        </p:grpSpPr>
        <p:sp>
          <p:nvSpPr>
            <p:cNvPr id="51" name="Rectangle 40"/>
            <p:cNvSpPr>
              <a:spLocks noChangeArrowheads="1"/>
            </p:cNvSpPr>
            <p:nvPr/>
          </p:nvSpPr>
          <p:spPr bwMode="auto">
            <a:xfrm>
              <a:off x="595" y="3339"/>
              <a:ext cx="4224" cy="49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1"/>
            <p:cNvSpPr>
              <a:spLocks noChangeArrowheads="1"/>
            </p:cNvSpPr>
            <p:nvPr/>
          </p:nvSpPr>
          <p:spPr bwMode="auto">
            <a:xfrm>
              <a:off x="624" y="3404"/>
              <a:ext cx="4272" cy="4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Vậy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:  24 : (3 x 2)  =    24 : 3 : 2  =   24 : 2 : 3</a:t>
              </a:r>
              <a:r>
                <a:rPr lang="en-US" altLang="en-US" b="1" dirty="0">
                  <a:latin typeface="Times New Roman" panose="02020603050405020304" pitchFamily="18" charset="0"/>
                </a:rPr>
                <a:t> </a:t>
              </a:r>
              <a:endPara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3" name="Rectangle 47"/>
          <p:cNvSpPr>
            <a:spLocks noChangeArrowheads="1"/>
          </p:cNvSpPr>
          <p:nvPr/>
        </p:nvSpPr>
        <p:spPr bwMode="auto">
          <a:xfrm>
            <a:off x="2830513" y="620438"/>
            <a:ext cx="677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Tính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so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sánh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giá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trị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biểu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thức</a:t>
            </a:r>
            <a:r>
              <a:rPr lang="en-US" altLang="en-US" b="1" dirty="0">
                <a:solidFill>
                  <a:srgbClr val="0000FF"/>
                </a:solidFill>
                <a:latin typeface="HP001 4 hàng" panose="020B0603050302020204" pitchFamily="34" charset="0"/>
              </a:rPr>
              <a:t>:</a:t>
            </a:r>
            <a:endParaRPr lang="en-US" altLang="en-US" b="1" dirty="0">
              <a:solidFill>
                <a:srgbClr val="0000FF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952625" y="4761727"/>
            <a:ext cx="6917055" cy="1384995"/>
          </a:xfrm>
          <a:prstGeom prst="rect">
            <a:avLst/>
          </a:prstGeom>
          <a:noFill/>
          <a:ln w="762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kia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2" grpId="0"/>
      <p:bldP spid="43" grpId="0"/>
      <p:bldP spid="47" grpId="0"/>
      <p:bldP spid="49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768618" y="448519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26B5760-AE3B-44C9-833F-BC8D40EB20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81" r="66395" b="14261"/>
          <a:stretch/>
        </p:blipFill>
        <p:spPr>
          <a:xfrm>
            <a:off x="118351" y="1884218"/>
            <a:ext cx="2725099" cy="4973782"/>
          </a:xfrm>
          <a:prstGeom prst="rect">
            <a:avLst/>
          </a:prstGeom>
        </p:spPr>
      </p:pic>
      <p:sp>
        <p:nvSpPr>
          <p:cNvPr id="33" name="Text Box 57"/>
          <p:cNvSpPr txBox="1">
            <a:spLocks noChangeArrowheads="1"/>
          </p:cNvSpPr>
          <p:nvPr/>
        </p:nvSpPr>
        <p:spPr bwMode="auto">
          <a:xfrm>
            <a:off x="1524000" y="748325"/>
            <a:ext cx="9144000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chia một số cho một tích có tác dụng gì?</a:t>
            </a:r>
          </a:p>
        </p:txBody>
      </p:sp>
      <p:sp>
        <p:nvSpPr>
          <p:cNvPr id="34" name="Text Box 58"/>
          <p:cNvSpPr txBox="1">
            <a:spLocks noChangeArrowheads="1"/>
          </p:cNvSpPr>
          <p:nvPr/>
        </p:nvSpPr>
        <p:spPr bwMode="auto">
          <a:xfrm>
            <a:off x="1524000" y="1767500"/>
            <a:ext cx="9906000" cy="1477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 bài toán với nhiều cách.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tính bài toán bằng cách thuận tiện nhất.</a:t>
            </a:r>
          </a:p>
        </p:txBody>
      </p:sp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2041525" y="1110275"/>
            <a:ext cx="184150" cy="5191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1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2CC2FA-84A8-47BA-B520-AB3A65E0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8343545" y="1290520"/>
            <a:ext cx="3027117" cy="351998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124200" y="51582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30 : (2 x 3 x 5)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14400" y="4661576"/>
            <a:ext cx="8634046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thức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99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914400" y="1290520"/>
            <a:ext cx="92202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: (2 x 3 x 5) = 30 : (6 x 5)= 30 : 30 =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: 2 : 3 : 5 = 15 : 3 : 5 = 5 : 5 = 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3: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: 3 : 5 : 2 = 10 : 5 : 2 = 2 : 2 = </a:t>
            </a:r>
            <a:r>
              <a:rPr lang="en-US" altLang="en-US" sz="32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u="sng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605742" y="439838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5227021" y="1274330"/>
            <a:ext cx="6374670" cy="50849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36" y="681942"/>
            <a:ext cx="5960962" cy="59609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6377650" y="535479"/>
            <a:ext cx="5455534" cy="27470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26C665-1E67-454E-803E-62DF601AAEA1}"/>
              </a:ext>
            </a:extLst>
          </p:cNvPr>
          <p:cNvSpPr txBox="1"/>
          <p:nvPr/>
        </p:nvSpPr>
        <p:spPr>
          <a:xfrm>
            <a:off x="4995528" y="2962867"/>
            <a:ext cx="6096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TRẢI </a:t>
            </a:r>
          </a:p>
          <a:p>
            <a:pPr algn="ctr"/>
            <a:r>
              <a:rPr lang="en-US" sz="8800" b="1" dirty="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NGHIỆM</a:t>
            </a:r>
          </a:p>
        </p:txBody>
      </p:sp>
    </p:spTree>
    <p:extLst>
      <p:ext uri="{BB962C8B-B14F-4D97-AF65-F5344CB8AC3E}">
        <p14:creationId xmlns:p14="http://schemas.microsoft.com/office/powerpoint/2010/main" val="21029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713067" y="425620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zh-CN" altLang="en-US" sz="2800">
              <a:latin typeface="HP001 4 hàng" panose="020B06030503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ACAFE13-EC6E-4930-8A7B-7E504CB7E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5" t="-1180" r="8258" b="52513"/>
          <a:stretch/>
        </p:blipFill>
        <p:spPr>
          <a:xfrm>
            <a:off x="9079738" y="4304629"/>
            <a:ext cx="2958354" cy="2083711"/>
          </a:xfrm>
          <a:prstGeom prst="rect">
            <a:avLst/>
          </a:prstGeom>
        </p:spPr>
      </p:pic>
      <p:grpSp>
        <p:nvGrpSpPr>
          <p:cNvPr id="10" name="Group 1261">
            <a:extLst>
              <a:ext uri="{FF2B5EF4-FFF2-40B4-BE49-F238E27FC236}">
                <a16:creationId xmlns:a16="http://schemas.microsoft.com/office/drawing/2014/main" id="{46627FEF-40B3-4CD1-BF17-3A44E26F52AB}"/>
              </a:ext>
            </a:extLst>
          </p:cNvPr>
          <p:cNvGrpSpPr/>
          <p:nvPr/>
        </p:nvGrpSpPr>
        <p:grpSpPr>
          <a:xfrm>
            <a:off x="906041" y="2278178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05530577-D069-441F-9E4B-60031DA0C81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903A35F4-B123-4AF7-A179-F79C96F956C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261">
            <a:extLst>
              <a:ext uri="{FF2B5EF4-FFF2-40B4-BE49-F238E27FC236}">
                <a16:creationId xmlns:a16="http://schemas.microsoft.com/office/drawing/2014/main" id="{4CA71446-0021-464E-B2AC-19B4EF6DF5C1}"/>
              </a:ext>
            </a:extLst>
          </p:cNvPr>
          <p:cNvGrpSpPr/>
          <p:nvPr/>
        </p:nvGrpSpPr>
        <p:grpSpPr>
          <a:xfrm>
            <a:off x="9187394" y="2989392"/>
            <a:ext cx="467620" cy="422875"/>
            <a:chOff x="0" y="0"/>
            <a:chExt cx="935237" cy="845748"/>
          </a:xfrm>
        </p:grpSpPr>
        <p:sp>
          <p:nvSpPr>
            <p:cNvPr id="16" name="Shape 1259">
              <a:extLst>
                <a:ext uri="{FF2B5EF4-FFF2-40B4-BE49-F238E27FC236}">
                  <a16:creationId xmlns:a16="http://schemas.microsoft.com/office/drawing/2014/main" id="{45BB5329-7499-4B91-9A07-A60B65AFC63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  <p:sp>
          <p:nvSpPr>
            <p:cNvPr id="17" name="Shape 1260">
              <a:extLst>
                <a:ext uri="{FF2B5EF4-FFF2-40B4-BE49-F238E27FC236}">
                  <a16:creationId xmlns:a16="http://schemas.microsoft.com/office/drawing/2014/main" id="{965185F1-287E-42A2-A23B-DBA85C9C710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1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pic>
        <p:nvPicPr>
          <p:cNvPr id="38" name="Google Shape;329;p46" descr="ag00218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780000">
            <a:off x="10554394" y="528496"/>
            <a:ext cx="547687" cy="536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AutoShape 22"/>
          <p:cNvSpPr>
            <a:spLocks noChangeArrowheads="1"/>
          </p:cNvSpPr>
          <p:nvPr/>
        </p:nvSpPr>
        <p:spPr bwMode="auto">
          <a:xfrm>
            <a:off x="808887" y="430986"/>
            <a:ext cx="3042138" cy="923151"/>
          </a:xfrm>
          <a:prstGeom prst="irregularSeal1">
            <a:avLst/>
          </a:prstGeom>
          <a:noFill/>
          <a:ln w="57150" cmpd="thickThin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1:</a:t>
            </a:r>
          </a:p>
        </p:txBody>
      </p:sp>
      <p:sp>
        <p:nvSpPr>
          <p:cNvPr id="31" name="Rectangle 23"/>
          <p:cNvSpPr>
            <a:spLocks noChangeArrowheads="1"/>
          </p:cNvSpPr>
          <p:nvPr/>
        </p:nvSpPr>
        <p:spPr bwMode="auto">
          <a:xfrm>
            <a:off x="4232025" y="668338"/>
            <a:ext cx="4419600" cy="685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Tính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giá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trị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biểu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thức</a:t>
            </a: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  <a:sym typeface="Wingdings" panose="05000000000000000000" pitchFamily="2" charset="2"/>
            </a:endParaRPr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auto">
          <a:xfrm>
            <a:off x="1789297" y="1261524"/>
            <a:ext cx="7467600" cy="9906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a) 50 : ( 2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5 ) </a:t>
            </a:r>
            <a:r>
              <a:rPr lang="vi-VN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	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b) 72 : (9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8)</a:t>
            </a:r>
            <a:r>
              <a:rPr lang="vi-VN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		c) 28 : (7 </a:t>
            </a:r>
            <a:r>
              <a:rPr lang="vi-VN" altLang="en-US" sz="3200" dirty="0">
                <a:solidFill>
                  <a:srgbClr val="0000FF"/>
                </a:solidFill>
                <a:latin typeface="+mj-lt"/>
              </a:rPr>
              <a:t>x</a:t>
            </a:r>
            <a:r>
              <a:rPr lang="vi-VN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2)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</a:t>
            </a:r>
          </a:p>
        </p:txBody>
      </p:sp>
      <p:sp>
        <p:nvSpPr>
          <p:cNvPr id="33" name="Rectangle 25"/>
          <p:cNvSpPr>
            <a:spLocks noChangeArrowheads="1"/>
          </p:cNvSpPr>
          <p:nvPr/>
        </p:nvSpPr>
        <p:spPr bwMode="auto">
          <a:xfrm>
            <a:off x="1918381" y="1354137"/>
            <a:ext cx="3124200" cy="838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endParaRPr lang="en-US" altLang="en-US" sz="32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50 : (2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5)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                        </a:t>
            </a:r>
          </a:p>
        </p:txBody>
      </p:sp>
      <p:sp>
        <p:nvSpPr>
          <p:cNvPr id="54" name="Rectangle 31"/>
          <p:cNvSpPr>
            <a:spLocks noChangeArrowheads="1"/>
          </p:cNvSpPr>
          <p:nvPr/>
        </p:nvSpPr>
        <p:spPr bwMode="auto">
          <a:xfrm>
            <a:off x="1773902" y="3317487"/>
            <a:ext cx="4267200" cy="13589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 50 : (2 x 5) = 50 : 2 : 5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25 :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55" name="Rectangle 32"/>
          <p:cNvSpPr>
            <a:spLocks noChangeArrowheads="1"/>
          </p:cNvSpPr>
          <p:nvPr/>
        </p:nvSpPr>
        <p:spPr bwMode="auto">
          <a:xfrm>
            <a:off x="1835693" y="4924812"/>
            <a:ext cx="4238625" cy="1328738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 50 : (2 x 5) = 50 : 5 : 2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56" name="Rectangle 39"/>
          <p:cNvSpPr>
            <a:spLocks noChangeArrowheads="1"/>
          </p:cNvSpPr>
          <p:nvPr/>
        </p:nvSpPr>
        <p:spPr bwMode="auto">
          <a:xfrm>
            <a:off x="1731711" y="2253327"/>
            <a:ext cx="4446588" cy="1219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 50 : (2 x 5)  =  50 : 10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5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964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54" grpId="0"/>
      <p:bldP spid="55" grpId="0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783407" y="444281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endParaRPr lang="zh-CN" altLang="en-US" sz="3200">
              <a:latin typeface="HP001 4 hàng" panose="020B0603050302020204" pitchFamily="34" charset="0"/>
            </a:endParaRPr>
          </a:p>
        </p:txBody>
      </p:sp>
      <p:grpSp>
        <p:nvGrpSpPr>
          <p:cNvPr id="7" name="Group 1261">
            <a:extLst>
              <a:ext uri="{FF2B5EF4-FFF2-40B4-BE49-F238E27FC236}">
                <a16:creationId xmlns:a16="http://schemas.microsoft.com/office/drawing/2014/main" id="{4CA71446-0021-464E-B2AC-19B4EF6DF5C1}"/>
              </a:ext>
            </a:extLst>
          </p:cNvPr>
          <p:cNvGrpSpPr/>
          <p:nvPr/>
        </p:nvGrpSpPr>
        <p:grpSpPr>
          <a:xfrm>
            <a:off x="10324092" y="3955907"/>
            <a:ext cx="467620" cy="422875"/>
            <a:chOff x="0" y="0"/>
            <a:chExt cx="935237" cy="845748"/>
          </a:xfrm>
          <a:noFill/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45BB5329-7499-4B91-9A07-A60B65AFC63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2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965185F1-287E-42A2-A23B-DBA85C9C710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200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3200" kern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4405770" y="444281"/>
            <a:ext cx="3124200" cy="838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endParaRPr lang="en-US" altLang="en-US" sz="32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b) 72 : (</a:t>
            </a:r>
            <a:r>
              <a:rPr lang="en-US" altLang="en-US" sz="3200" b="1">
                <a:solidFill>
                  <a:srgbClr val="0000FF"/>
                </a:solidFill>
                <a:latin typeface="HP001 4 hàng" panose="020B0603050302020204" pitchFamily="34" charset="0"/>
              </a:rPr>
              <a:t>9 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8)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370763" y="1326417"/>
            <a:ext cx="4000500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72 : (9 x 8) = 72 : 9 : 8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  =  8 : 8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  =  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5561979" y="1390069"/>
            <a:ext cx="3657600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72 : (9 x 8) = 72 : 8 : 9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=  9 : 9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=  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4524582" y="3223513"/>
            <a:ext cx="3124200" cy="8382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AutoNum type="alphaLcParenR"/>
            </a:pPr>
            <a:endParaRPr lang="en-US" altLang="en-US" sz="3200" b="1" dirty="0">
              <a:latin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c)  28 : (7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2)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1085072" y="4108951"/>
            <a:ext cx="4267200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28 : (7 x  2 ) = 28 : 7 : 2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latin typeface="Times New Roman" panose="02020603050405020304" pitchFamily="18" charset="0"/>
              </a:rPr>
              <a:t>                     </a:t>
            </a:r>
            <a:r>
              <a:rPr lang="en-US" altLang="en-US" sz="3200" dirty="0">
                <a:latin typeface="Times New Roman" panose="02020603050405020304" pitchFamily="18" charset="0"/>
              </a:rPr>
              <a:t>=   4 :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</a:t>
            </a:r>
            <a:r>
              <a:rPr lang="vi-VN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>
                <a:latin typeface="Times New Roman" panose="02020603050405020304" pitchFamily="18" charset="0"/>
              </a:rPr>
              <a:t>= 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6061360" y="4141211"/>
            <a:ext cx="4217987" cy="15240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  <p:txBody>
          <a:bodyPr wrap="none" anchor="ctr"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28 : (7 x 2) = 28 : 2 : 7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dirty="0">
                <a:latin typeface="Times New Roman" panose="02020603050405020304" pitchFamily="18" charset="0"/>
              </a:rPr>
              <a:t>                   </a:t>
            </a:r>
            <a:r>
              <a:rPr lang="en-US" altLang="en-US" sz="3200" dirty="0">
                <a:latin typeface="Times New Roman" panose="02020603050405020304" pitchFamily="18" charset="0"/>
              </a:rPr>
              <a:t>= 14 : 7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= 2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Times New Roman" panose="02020603050405020304" pitchFamily="18" charset="0"/>
              </a:rPr>
              <a:t>                          </a:t>
            </a: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8640695" y="3223513"/>
            <a:ext cx="3847749" cy="32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1063</Words>
  <Application>Microsoft Office PowerPoint</Application>
  <PresentationFormat>Widescreen</PresentationFormat>
  <Paragraphs>168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等线</vt:lpstr>
      <vt:lpstr>字魂17号-萌趣果冻体</vt:lpstr>
      <vt:lpstr>Times New Roman</vt:lpstr>
      <vt:lpstr>HP001 4 hàng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Thom</cp:lastModifiedBy>
  <cp:revision>190</cp:revision>
  <dcterms:created xsi:type="dcterms:W3CDTF">2019-03-29T12:25:33Z</dcterms:created>
  <dcterms:modified xsi:type="dcterms:W3CDTF">2021-12-08T07:31:01Z</dcterms:modified>
</cp:coreProperties>
</file>