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media/audio1.wav" ContentType="audio/wav"/>
  <Override PartName="/ppt/media/audio2.wav" ContentType="audio/wav"/>
  <Override PartName="/ppt/media/audio3.wav" ContentType="audio/wav"/>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2"/>
  </p:notesMasterIdLst>
  <p:sldIdLst>
    <p:sldId id="298" r:id="rId2"/>
    <p:sldId id="315" r:id="rId3"/>
    <p:sldId id="258" r:id="rId4"/>
    <p:sldId id="299" r:id="rId5"/>
    <p:sldId id="292" r:id="rId6"/>
    <p:sldId id="316" r:id="rId7"/>
    <p:sldId id="289" r:id="rId8"/>
    <p:sldId id="293" r:id="rId9"/>
    <p:sldId id="294" r:id="rId10"/>
    <p:sldId id="310" r:id="rId11"/>
    <p:sldId id="311" r:id="rId12"/>
    <p:sldId id="312" r:id="rId13"/>
    <p:sldId id="313" r:id="rId14"/>
    <p:sldId id="314" r:id="rId15"/>
    <p:sldId id="318" r:id="rId16"/>
    <p:sldId id="295" r:id="rId17"/>
    <p:sldId id="296" r:id="rId18"/>
    <p:sldId id="308" r:id="rId19"/>
    <p:sldId id="307" r:id="rId20"/>
    <p:sldId id="276"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00FFFF"/>
    <a:srgbClr val="FFFF00"/>
    <a:srgbClr val="0099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660"/>
  </p:normalViewPr>
  <p:slideViewPr>
    <p:cSldViewPr>
      <p:cViewPr varScale="1">
        <p:scale>
          <a:sx n="139" d="100"/>
          <a:sy n="139" d="100"/>
        </p:scale>
        <p:origin x="312" y="13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A479C2-6FBB-481D-B292-D747B6F51F2E}" type="datetimeFigureOut">
              <a:rPr lang="en-US"/>
              <a:pPr>
                <a:defRPr/>
              </a:pPr>
              <a:t>12/22/2021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07FA928-65B4-40A9-A502-30EE0C3E3FC1}" type="slidenum">
              <a:rPr lang="en-US"/>
              <a:pPr>
                <a:defRPr/>
              </a:pPr>
              <a:t>‹#›</a:t>
            </a:fld>
            <a:endParaRPr lang="en-US"/>
          </a:p>
        </p:txBody>
      </p:sp>
    </p:spTree>
    <p:extLst>
      <p:ext uri="{BB962C8B-B14F-4D97-AF65-F5344CB8AC3E}">
        <p14:creationId xmlns:p14="http://schemas.microsoft.com/office/powerpoint/2010/main" val="3287423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D4473BB-C4FE-4887-A1F7-D2B9CFCD58D3}" type="slidenum">
              <a:rPr lang="en-US" smtClean="0"/>
              <a:pPr eaLnBrk="1" hangingPunct="1"/>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C20D9A1-8704-4425-8162-2FCDD9A10A23}" type="slidenum">
              <a:rPr lang="en-US" smtClean="0"/>
              <a:pPr eaLnBrk="1" hangingPunct="1"/>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843F5F1-D05D-49F5-9A30-D3B2FC1BAB8E}" type="slidenum">
              <a:rPr lang="en-US" smtClean="0"/>
              <a:pPr eaLnBrk="1" hangingPunct="1"/>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3CFD6-8968-41CB-96E5-A64991349365}" type="slidenum">
              <a:rPr lang="en-US"/>
              <a:pPr>
                <a:defRPr/>
              </a:pPr>
              <a:t>‹#›</a:t>
            </a:fld>
            <a:endParaRPr lang="en-US"/>
          </a:p>
        </p:txBody>
      </p:sp>
    </p:spTree>
    <p:extLst>
      <p:ext uri="{BB962C8B-B14F-4D97-AF65-F5344CB8AC3E}">
        <p14:creationId xmlns:p14="http://schemas.microsoft.com/office/powerpoint/2010/main" val="7989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CF698-B921-482D-95D3-4F9827F3B08C}" type="slidenum">
              <a:rPr lang="en-US"/>
              <a:pPr>
                <a:defRPr/>
              </a:pPr>
              <a:t>‹#›</a:t>
            </a:fld>
            <a:endParaRPr lang="en-US"/>
          </a:p>
        </p:txBody>
      </p:sp>
    </p:spTree>
    <p:extLst>
      <p:ext uri="{BB962C8B-B14F-4D97-AF65-F5344CB8AC3E}">
        <p14:creationId xmlns:p14="http://schemas.microsoft.com/office/powerpoint/2010/main" val="201627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82DB55-169E-4687-92CE-8A7BF6AC1E65}" type="slidenum">
              <a:rPr lang="en-US"/>
              <a:pPr>
                <a:defRPr/>
              </a:pPr>
              <a:t>‹#›</a:t>
            </a:fld>
            <a:endParaRPr lang="en-US"/>
          </a:p>
        </p:txBody>
      </p:sp>
    </p:spTree>
    <p:extLst>
      <p:ext uri="{BB962C8B-B14F-4D97-AF65-F5344CB8AC3E}">
        <p14:creationId xmlns:p14="http://schemas.microsoft.com/office/powerpoint/2010/main" val="356289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19075"/>
            <a:ext cx="8229600" cy="4295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1131C4-E576-48AE-846A-CAEA5813517F}" type="slidenum">
              <a:rPr lang="en-US"/>
              <a:pPr>
                <a:defRPr/>
              </a:pPr>
              <a:t>‹#›</a:t>
            </a:fld>
            <a:endParaRPr lang="en-US"/>
          </a:p>
        </p:txBody>
      </p:sp>
    </p:spTree>
    <p:extLst>
      <p:ext uri="{BB962C8B-B14F-4D97-AF65-F5344CB8AC3E}">
        <p14:creationId xmlns:p14="http://schemas.microsoft.com/office/powerpoint/2010/main" val="14240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6484C-2497-4116-8628-D4BC4C2681C6}" type="slidenum">
              <a:rPr lang="en-US"/>
              <a:pPr>
                <a:defRPr/>
              </a:pPr>
              <a:t>‹#›</a:t>
            </a:fld>
            <a:endParaRPr lang="en-US"/>
          </a:p>
        </p:txBody>
      </p:sp>
    </p:spTree>
    <p:extLst>
      <p:ext uri="{BB962C8B-B14F-4D97-AF65-F5344CB8AC3E}">
        <p14:creationId xmlns:p14="http://schemas.microsoft.com/office/powerpoint/2010/main" val="418490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680D0A-540D-4E2B-AAC5-4085C9F8CDB4}" type="slidenum">
              <a:rPr lang="en-US"/>
              <a:pPr>
                <a:defRPr/>
              </a:pPr>
              <a:t>‹#›</a:t>
            </a:fld>
            <a:endParaRPr lang="en-US"/>
          </a:p>
        </p:txBody>
      </p:sp>
    </p:spTree>
    <p:extLst>
      <p:ext uri="{BB962C8B-B14F-4D97-AF65-F5344CB8AC3E}">
        <p14:creationId xmlns:p14="http://schemas.microsoft.com/office/powerpoint/2010/main" val="418216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9CEE04-941D-4224-BC92-03111C8BAE0A}" type="slidenum">
              <a:rPr lang="en-US"/>
              <a:pPr>
                <a:defRPr/>
              </a:pPr>
              <a:t>‹#›</a:t>
            </a:fld>
            <a:endParaRPr lang="en-US"/>
          </a:p>
        </p:txBody>
      </p:sp>
    </p:spTree>
    <p:extLst>
      <p:ext uri="{BB962C8B-B14F-4D97-AF65-F5344CB8AC3E}">
        <p14:creationId xmlns:p14="http://schemas.microsoft.com/office/powerpoint/2010/main" val="354700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29F683-B914-43B1-8989-AB045A34D7B5}" type="slidenum">
              <a:rPr lang="en-US"/>
              <a:pPr>
                <a:defRPr/>
              </a:pPr>
              <a:t>‹#›</a:t>
            </a:fld>
            <a:endParaRPr lang="en-US"/>
          </a:p>
        </p:txBody>
      </p:sp>
    </p:spTree>
    <p:extLst>
      <p:ext uri="{BB962C8B-B14F-4D97-AF65-F5344CB8AC3E}">
        <p14:creationId xmlns:p14="http://schemas.microsoft.com/office/powerpoint/2010/main" val="275084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4FAE49-FA97-4598-AB84-EF2FAEF8074B}" type="slidenum">
              <a:rPr lang="en-US"/>
              <a:pPr>
                <a:defRPr/>
              </a:pPr>
              <a:t>‹#›</a:t>
            </a:fld>
            <a:endParaRPr lang="en-US"/>
          </a:p>
        </p:txBody>
      </p:sp>
    </p:spTree>
    <p:extLst>
      <p:ext uri="{BB962C8B-B14F-4D97-AF65-F5344CB8AC3E}">
        <p14:creationId xmlns:p14="http://schemas.microsoft.com/office/powerpoint/2010/main" val="102919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A69EC0-E03E-4F1B-A3B3-097F51CFF715}" type="slidenum">
              <a:rPr lang="en-US"/>
              <a:pPr>
                <a:defRPr/>
              </a:pPr>
              <a:t>‹#›</a:t>
            </a:fld>
            <a:endParaRPr lang="en-US"/>
          </a:p>
        </p:txBody>
      </p:sp>
    </p:spTree>
    <p:extLst>
      <p:ext uri="{BB962C8B-B14F-4D97-AF65-F5344CB8AC3E}">
        <p14:creationId xmlns:p14="http://schemas.microsoft.com/office/powerpoint/2010/main" val="1145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26186-1271-4AD5-B383-7A63725B4BD5}" type="slidenum">
              <a:rPr lang="en-US"/>
              <a:pPr>
                <a:defRPr/>
              </a:pPr>
              <a:t>‹#›</a:t>
            </a:fld>
            <a:endParaRPr lang="en-US"/>
          </a:p>
        </p:txBody>
      </p:sp>
    </p:spTree>
    <p:extLst>
      <p:ext uri="{BB962C8B-B14F-4D97-AF65-F5344CB8AC3E}">
        <p14:creationId xmlns:p14="http://schemas.microsoft.com/office/powerpoint/2010/main" val="15882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A87A5A-E623-47EA-B62D-5B0189CB9252}" type="slidenum">
              <a:rPr lang="en-US"/>
              <a:pPr>
                <a:defRPr/>
              </a:pPr>
              <a:t>‹#›</a:t>
            </a:fld>
            <a:endParaRPr lang="en-US"/>
          </a:p>
        </p:txBody>
      </p:sp>
    </p:spTree>
    <p:extLst>
      <p:ext uri="{BB962C8B-B14F-4D97-AF65-F5344CB8AC3E}">
        <p14:creationId xmlns:p14="http://schemas.microsoft.com/office/powerpoint/2010/main" val="154101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EB8C30-7380-4D32-BFA7-927AD3BFAB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media5.WAV"/><Relationship Id="rId7" Type="http://schemas.openxmlformats.org/officeDocument/2006/relationships/audio" Target="../media/audio3.wav"/><Relationship Id="rId2" Type="http://schemas.microsoft.com/office/2007/relationships/media" Target="../media/media5.WAV"/><Relationship Id="rId1" Type="http://schemas.openxmlformats.org/officeDocument/2006/relationships/tags" Target="../tags/tag10.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media7.WAV"/><Relationship Id="rId7" Type="http://schemas.openxmlformats.org/officeDocument/2006/relationships/audio" Target="../media/audio2.wav"/><Relationship Id="rId2" Type="http://schemas.microsoft.com/office/2007/relationships/media" Target="../media/media7.WAV"/><Relationship Id="rId1" Type="http://schemas.openxmlformats.org/officeDocument/2006/relationships/tags" Target="../tags/tag12.xml"/><Relationship Id="rId6" Type="http://schemas.openxmlformats.org/officeDocument/2006/relationships/audio" Target="../media/audio1.wav"/><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762000" y="1085850"/>
            <a:ext cx="8229600" cy="2185214"/>
          </a:xfrm>
          <a:prstGeom prst="rect">
            <a:avLst/>
          </a:prstGeom>
          <a:noFill/>
        </p:spPr>
        <p:txBody>
          <a:bodyPr>
            <a:spAutoFit/>
          </a:bodyPr>
          <a:lstStyle/>
          <a:p>
            <a:pPr algn="ctr">
              <a:defRPr/>
            </a:pP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BÀI 32:</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KHÔNG KHÍ GỒM NHỮNG THÀNH PHẦN NÀO?</a:t>
            </a:r>
          </a:p>
        </p:txBody>
      </p:sp>
      <p:pic>
        <p:nvPicPr>
          <p:cNvPr id="2" name="19D1149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2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419600" y="0"/>
            <a:ext cx="4800600" cy="396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800" dirty="0" err="1">
                <a:latin typeface="Arial" pitchFamily="34" charset="0"/>
                <a:cs typeface="Arial" pitchFamily="34" charset="0"/>
              </a:rPr>
              <a:t>Em</a:t>
            </a:r>
            <a:r>
              <a:rPr lang="en-US" sz="2800" dirty="0">
                <a:latin typeface="Arial" pitchFamily="34" charset="0"/>
                <a:cs typeface="Arial" pitchFamily="34" charset="0"/>
              </a:rPr>
              <a:t> </a:t>
            </a:r>
            <a:r>
              <a:rPr lang="en-US" sz="2800" dirty="0" err="1">
                <a:latin typeface="Arial" pitchFamily="34" charset="0"/>
                <a:cs typeface="Arial" pitchFamily="34" charset="0"/>
              </a:rPr>
              <a:t>còn</a:t>
            </a:r>
            <a:r>
              <a:rPr lang="en-US" sz="2800" dirty="0">
                <a:latin typeface="Arial" pitchFamily="34" charset="0"/>
                <a:cs typeface="Arial" pitchFamily="34" charset="0"/>
              </a:rPr>
              <a:t> </a:t>
            </a:r>
            <a:r>
              <a:rPr lang="en-US" sz="2800" dirty="0" err="1">
                <a:latin typeface="Arial" pitchFamily="34" charset="0"/>
                <a:cs typeface="Arial" pitchFamily="34" charset="0"/>
              </a:rPr>
              <a:t>biết</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hoạt</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khí</a:t>
            </a:r>
            <a:r>
              <a:rPr lang="en-US" sz="2800" dirty="0">
                <a:latin typeface="Arial" pitchFamily="34" charset="0"/>
                <a:cs typeface="Arial" pitchFamily="34" charset="0"/>
              </a:rPr>
              <a:t> </a:t>
            </a:r>
            <a:r>
              <a:rPr lang="en-US" sz="2800" dirty="0" err="1">
                <a:latin typeface="Arial" pitchFamily="34" charset="0"/>
                <a:cs typeface="Arial" pitchFamily="34" charset="0"/>
              </a:rPr>
              <a:t>các-bô-níc</a:t>
            </a:r>
            <a:r>
              <a:rPr lang="en-US" sz="2800" dirty="0">
                <a:latin typeface="Arial" pitchFamily="34" charset="0"/>
                <a:cs typeface="Arial" pitchFamily="34" charset="0"/>
              </a:rPr>
              <a:t>?</a:t>
            </a:r>
          </a:p>
        </p:txBody>
      </p:sp>
      <p:sp>
        <p:nvSpPr>
          <p:cNvPr id="5" name="TextBox 4"/>
          <p:cNvSpPr txBox="1">
            <a:spLocks noChangeArrowheads="1"/>
          </p:cNvSpPr>
          <p:nvPr/>
        </p:nvSpPr>
        <p:spPr bwMode="auto">
          <a:xfrm>
            <a:off x="76200" y="361950"/>
            <a:ext cx="3733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lnSpc>
                <a:spcPct val="150000"/>
              </a:lnSpc>
              <a:buFontTx/>
              <a:buChar char="-"/>
            </a:pPr>
            <a:r>
              <a:rPr lang="en-US" sz="2800">
                <a:latin typeface="Arial" pitchFamily="34" charset="0"/>
                <a:cs typeface="Arial" pitchFamily="34" charset="0"/>
              </a:rPr>
              <a:t>Quá </a:t>
            </a:r>
            <a:r>
              <a:rPr lang="en-US" sz="2800" dirty="0" err="1">
                <a:latin typeface="Arial" pitchFamily="34" charset="0"/>
                <a:cs typeface="Arial" pitchFamily="34" charset="0"/>
              </a:rPr>
              <a:t>trình</a:t>
            </a:r>
            <a:r>
              <a:rPr lang="en-US" sz="2800" dirty="0">
                <a:latin typeface="Arial" pitchFamily="34" charset="0"/>
                <a:cs typeface="Arial" pitchFamily="34" charset="0"/>
              </a:rPr>
              <a:t> </a:t>
            </a:r>
            <a:r>
              <a:rPr lang="en-US" sz="2800" dirty="0" err="1">
                <a:latin typeface="Arial" pitchFamily="34" charset="0"/>
                <a:cs typeface="Arial" pitchFamily="34" charset="0"/>
              </a:rPr>
              <a:t>hô</a:t>
            </a:r>
            <a:r>
              <a:rPr lang="en-US" sz="2800" dirty="0">
                <a:latin typeface="Arial" pitchFamily="34" charset="0"/>
                <a:cs typeface="Arial" pitchFamily="34" charset="0"/>
              </a:rPr>
              <a:t> </a:t>
            </a:r>
            <a:r>
              <a:rPr lang="en-US" sz="2800" dirty="0" err="1">
                <a:latin typeface="Arial" pitchFamily="34" charset="0"/>
                <a:cs typeface="Arial" pitchFamily="34" charset="0"/>
              </a:rPr>
              <a:t>hấp</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thực</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a:t>
            </a:r>
          </a:p>
          <a:p>
            <a:pPr eaLnBrk="1" hangingPunct="1">
              <a:lnSpc>
                <a:spcPct val="150000"/>
              </a:lnSpc>
              <a:buFontTx/>
              <a:buChar char="-"/>
            </a:pPr>
            <a:r>
              <a:rPr lang="en-US" sz="2800" dirty="0" err="1">
                <a:latin typeface="Arial" pitchFamily="34" charset="0"/>
                <a:cs typeface="Arial" pitchFamily="34" charset="0"/>
              </a:rPr>
              <a:t>Khí</a:t>
            </a:r>
            <a:r>
              <a:rPr lang="en-US" sz="2800" dirty="0">
                <a:latin typeface="Arial" pitchFamily="34" charset="0"/>
                <a:cs typeface="Arial" pitchFamily="34" charset="0"/>
              </a:rPr>
              <a:t> </a:t>
            </a:r>
            <a:r>
              <a:rPr lang="en-US" sz="2800" dirty="0" err="1">
                <a:latin typeface="Arial" pitchFamily="34" charset="0"/>
                <a:cs typeface="Arial" pitchFamily="34" charset="0"/>
              </a:rPr>
              <a:t>đốt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vô</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hay </a:t>
            </a:r>
            <a:r>
              <a:rPr lang="en-US" sz="2800" dirty="0" err="1">
                <a:latin typeface="Arial" pitchFamily="34" charset="0"/>
                <a:cs typeface="Arial" pitchFamily="34" charset="0"/>
              </a:rPr>
              <a:t>hữu</a:t>
            </a:r>
            <a:r>
              <a:rPr lang="en-US" sz="2800" dirty="0">
                <a:latin typeface="Arial" pitchFamily="34" charset="0"/>
                <a:cs typeface="Arial" pitchFamily="34" charset="0"/>
              </a:rPr>
              <a:t> </a:t>
            </a:r>
            <a:r>
              <a:rPr lang="en-US" sz="2800" dirty="0" err="1">
                <a:latin typeface="Arial" pitchFamily="34" charset="0"/>
                <a:cs typeface="Arial" pitchFamily="34" charset="0"/>
              </a:rPr>
              <a:t>cơ</a:t>
            </a:r>
            <a:endParaRPr lang="en-US" sz="2800" dirty="0">
              <a:latin typeface="Arial" pitchFamily="34" charset="0"/>
              <a:cs typeface="Arial" pitchFamily="34" charset="0"/>
            </a:endParaRPr>
          </a:p>
          <a:p>
            <a:pPr eaLnBrk="1" hangingPunct="1">
              <a:lnSpc>
                <a:spcPct val="150000"/>
              </a:lnSpc>
              <a:buFontTx/>
              <a:buChar char="-"/>
            </a:pPr>
            <a:r>
              <a:rPr lang="en-US" sz="2800" dirty="0" err="1">
                <a:latin typeface="Arial" pitchFamily="34" charset="0"/>
                <a:cs typeface="Arial" pitchFamily="34" charset="0"/>
              </a:rPr>
              <a:t>Khi</a:t>
            </a:r>
            <a:r>
              <a:rPr lang="en-US" sz="2800" dirty="0">
                <a:latin typeface="Arial" pitchFamily="34" charset="0"/>
                <a:cs typeface="Arial" pitchFamily="34" charset="0"/>
              </a:rPr>
              <a:t> ta </a:t>
            </a:r>
            <a:r>
              <a:rPr lang="en-US" sz="2800" dirty="0" err="1">
                <a:latin typeface="Arial" pitchFamily="34" charset="0"/>
                <a:cs typeface="Arial" pitchFamily="34" charset="0"/>
              </a:rPr>
              <a:t>đun</a:t>
            </a:r>
            <a:r>
              <a:rPr lang="en-US" sz="2800" dirty="0">
                <a:latin typeface="Arial" pitchFamily="34" charset="0"/>
                <a:cs typeface="Arial" pitchFamily="34" charset="0"/>
              </a:rPr>
              <a:t> </a:t>
            </a:r>
            <a:r>
              <a:rPr lang="en-US" sz="2800" dirty="0" err="1">
                <a:latin typeface="Arial" pitchFamily="34" charset="0"/>
                <a:cs typeface="Arial" pitchFamily="34" charset="0"/>
              </a:rPr>
              <a:t>bếp</a:t>
            </a:r>
            <a:r>
              <a:rPr lang="en-US" sz="2800" dirty="0">
                <a:latin typeface="Arial" pitchFamily="34" charset="0"/>
                <a:cs typeface="Arial" pitchFamily="34" charset="0"/>
              </a:rPr>
              <a:t>…</a:t>
            </a:r>
          </a:p>
        </p:txBody>
      </p:sp>
      <p:sp>
        <p:nvSpPr>
          <p:cNvPr id="10244" name="AutoShape 2" descr="Kết quả hình ảnh cho connguwoif thở"/>
          <p:cNvSpPr>
            <a:spLocks noChangeAspect="1" noChangeArrowheads="1"/>
          </p:cNvSpPr>
          <p:nvPr/>
        </p:nvSpPr>
        <p:spPr bwMode="auto">
          <a:xfrm>
            <a:off x="163513" y="-13652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25527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1981200"/>
            <a:ext cx="2579687"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0" y="3397250"/>
            <a:ext cx="2597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900" y="42863"/>
            <a:ext cx="2297113"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775" y="2705100"/>
            <a:ext cx="22860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32771"/>
                                        </p:tgtEl>
                                        <p:attrNameLst>
                                          <p:attrName>style.visibility</p:attrName>
                                        </p:attrNameLst>
                                      </p:cBhvr>
                                      <p:to>
                                        <p:strVal val="visible"/>
                                      </p:to>
                                    </p:set>
                                    <p:anim calcmode="lin" valueType="num">
                                      <p:cBhvr>
                                        <p:cTn id="16" dur="500" fill="hold"/>
                                        <p:tgtEl>
                                          <p:spTgt spid="32771"/>
                                        </p:tgtEl>
                                        <p:attrNameLst>
                                          <p:attrName>ppt_w</p:attrName>
                                        </p:attrNameLst>
                                      </p:cBhvr>
                                      <p:tavLst>
                                        <p:tav tm="0">
                                          <p:val>
                                            <p:fltVal val="0"/>
                                          </p:val>
                                        </p:tav>
                                        <p:tav tm="100000">
                                          <p:val>
                                            <p:strVal val="#ppt_w"/>
                                          </p:val>
                                        </p:tav>
                                      </p:tavLst>
                                    </p:anim>
                                    <p:anim calcmode="lin" valueType="num">
                                      <p:cBhvr>
                                        <p:cTn id="17" dur="500" fill="hold"/>
                                        <p:tgtEl>
                                          <p:spTgt spid="32771"/>
                                        </p:tgtEl>
                                        <p:attrNameLst>
                                          <p:attrName>ppt_h</p:attrName>
                                        </p:attrNameLst>
                                      </p:cBhvr>
                                      <p:tavLst>
                                        <p:tav tm="0">
                                          <p:val>
                                            <p:fltVal val="0"/>
                                          </p:val>
                                        </p:tav>
                                        <p:tav tm="100000">
                                          <p:val>
                                            <p:strVal val="#ppt_h"/>
                                          </p:val>
                                        </p:tav>
                                      </p:tavLst>
                                    </p:anim>
                                    <p:animEffect transition="in" filter="fade">
                                      <p:cBhvr>
                                        <p:cTn id="18" dur="500"/>
                                        <p:tgtEl>
                                          <p:spTgt spid="32771"/>
                                        </p:tgtEl>
                                      </p:cBhvr>
                                    </p:animEffect>
                                  </p:childTnLst>
                                </p:cTn>
                              </p:par>
                              <p:par>
                                <p:cTn id="19" presetID="53" presetClass="entr" presetSubtype="16" fill="hold" nodeType="withEffect">
                                  <p:stCondLst>
                                    <p:cond delay="0"/>
                                  </p:stCondLst>
                                  <p:childTnLst>
                                    <p:set>
                                      <p:cBhvr>
                                        <p:cTn id="20" dur="1" fill="hold">
                                          <p:stCondLst>
                                            <p:cond delay="0"/>
                                          </p:stCondLst>
                                        </p:cTn>
                                        <p:tgtEl>
                                          <p:spTgt spid="32774"/>
                                        </p:tgtEl>
                                        <p:attrNameLst>
                                          <p:attrName>style.visibility</p:attrName>
                                        </p:attrNameLst>
                                      </p:cBhvr>
                                      <p:to>
                                        <p:strVal val="visible"/>
                                      </p:to>
                                    </p:set>
                                    <p:anim calcmode="lin" valueType="num">
                                      <p:cBhvr>
                                        <p:cTn id="21" dur="500" fill="hold"/>
                                        <p:tgtEl>
                                          <p:spTgt spid="32774"/>
                                        </p:tgtEl>
                                        <p:attrNameLst>
                                          <p:attrName>ppt_w</p:attrName>
                                        </p:attrNameLst>
                                      </p:cBhvr>
                                      <p:tavLst>
                                        <p:tav tm="0">
                                          <p:val>
                                            <p:fltVal val="0"/>
                                          </p:val>
                                        </p:tav>
                                        <p:tav tm="100000">
                                          <p:val>
                                            <p:strVal val="#ppt_w"/>
                                          </p:val>
                                        </p:tav>
                                      </p:tavLst>
                                    </p:anim>
                                    <p:anim calcmode="lin" valueType="num">
                                      <p:cBhvr>
                                        <p:cTn id="22" dur="500" fill="hold"/>
                                        <p:tgtEl>
                                          <p:spTgt spid="32774"/>
                                        </p:tgtEl>
                                        <p:attrNameLst>
                                          <p:attrName>ppt_h</p:attrName>
                                        </p:attrNameLst>
                                      </p:cBhvr>
                                      <p:tavLst>
                                        <p:tav tm="0">
                                          <p:val>
                                            <p:fltVal val="0"/>
                                          </p:val>
                                        </p:tav>
                                        <p:tav tm="100000">
                                          <p:val>
                                            <p:strVal val="#ppt_h"/>
                                          </p:val>
                                        </p:tav>
                                      </p:tavLst>
                                    </p:anim>
                                    <p:animEffect transition="in" filter="fade">
                                      <p:cBhvr>
                                        <p:cTn id="23" dur="500"/>
                                        <p:tgtEl>
                                          <p:spTgt spid="32774"/>
                                        </p:tgtEl>
                                      </p:cBhvr>
                                    </p:animEffect>
                                  </p:childTnLst>
                                </p:cTn>
                              </p:par>
                              <p:par>
                                <p:cTn id="24" presetID="53" presetClass="entr" presetSubtype="16" fill="hold" nodeType="with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p:cTn id="26" dur="500" fill="hold"/>
                                        <p:tgtEl>
                                          <p:spTgt spid="32775"/>
                                        </p:tgtEl>
                                        <p:attrNameLst>
                                          <p:attrName>ppt_w</p:attrName>
                                        </p:attrNameLst>
                                      </p:cBhvr>
                                      <p:tavLst>
                                        <p:tav tm="0">
                                          <p:val>
                                            <p:fltVal val="0"/>
                                          </p:val>
                                        </p:tav>
                                        <p:tav tm="100000">
                                          <p:val>
                                            <p:strVal val="#ppt_w"/>
                                          </p:val>
                                        </p:tav>
                                      </p:tavLst>
                                    </p:anim>
                                    <p:anim calcmode="lin" valueType="num">
                                      <p:cBhvr>
                                        <p:cTn id="27" dur="500" fill="hold"/>
                                        <p:tgtEl>
                                          <p:spTgt spid="32775"/>
                                        </p:tgtEl>
                                        <p:attrNameLst>
                                          <p:attrName>ppt_h</p:attrName>
                                        </p:attrNameLst>
                                      </p:cBhvr>
                                      <p:tavLst>
                                        <p:tav tm="0">
                                          <p:val>
                                            <p:fltVal val="0"/>
                                          </p:val>
                                        </p:tav>
                                        <p:tav tm="100000">
                                          <p:val>
                                            <p:strVal val="#ppt_h"/>
                                          </p:val>
                                        </p:tav>
                                      </p:tavLst>
                                    </p:anim>
                                    <p:animEffect transition="in" filter="fade">
                                      <p:cBhvr>
                                        <p:cTn id="28" dur="500"/>
                                        <p:tgtEl>
                                          <p:spTgt spid="32775"/>
                                        </p:tgtEl>
                                      </p:cBhvr>
                                    </p:animEffect>
                                  </p:childTnLst>
                                </p:cTn>
                              </p:par>
                              <p:par>
                                <p:cTn id="29" presetID="53" presetClass="entr" presetSubtype="16" fill="hold" nodeType="withEffect">
                                  <p:stCondLst>
                                    <p:cond delay="0"/>
                                  </p:stCondLst>
                                  <p:childTnLst>
                                    <p:set>
                                      <p:cBhvr>
                                        <p:cTn id="30" dur="1" fill="hold">
                                          <p:stCondLst>
                                            <p:cond delay="0"/>
                                          </p:stCondLst>
                                        </p:cTn>
                                        <p:tgtEl>
                                          <p:spTgt spid="32772"/>
                                        </p:tgtEl>
                                        <p:attrNameLst>
                                          <p:attrName>style.visibility</p:attrName>
                                        </p:attrNameLst>
                                      </p:cBhvr>
                                      <p:to>
                                        <p:strVal val="visible"/>
                                      </p:to>
                                    </p:set>
                                    <p:anim calcmode="lin" valueType="num">
                                      <p:cBhvr>
                                        <p:cTn id="31" dur="500" fill="hold"/>
                                        <p:tgtEl>
                                          <p:spTgt spid="32772"/>
                                        </p:tgtEl>
                                        <p:attrNameLst>
                                          <p:attrName>ppt_w</p:attrName>
                                        </p:attrNameLst>
                                      </p:cBhvr>
                                      <p:tavLst>
                                        <p:tav tm="0">
                                          <p:val>
                                            <p:fltVal val="0"/>
                                          </p:val>
                                        </p:tav>
                                        <p:tav tm="100000">
                                          <p:val>
                                            <p:strVal val="#ppt_w"/>
                                          </p:val>
                                        </p:tav>
                                      </p:tavLst>
                                    </p:anim>
                                    <p:anim calcmode="lin" valueType="num">
                                      <p:cBhvr>
                                        <p:cTn id="32" dur="500" fill="hold"/>
                                        <p:tgtEl>
                                          <p:spTgt spid="32772"/>
                                        </p:tgtEl>
                                        <p:attrNameLst>
                                          <p:attrName>ppt_h</p:attrName>
                                        </p:attrNameLst>
                                      </p:cBhvr>
                                      <p:tavLst>
                                        <p:tav tm="0">
                                          <p:val>
                                            <p:fltVal val="0"/>
                                          </p:val>
                                        </p:tav>
                                        <p:tav tm="100000">
                                          <p:val>
                                            <p:strVal val="#ppt_h"/>
                                          </p:val>
                                        </p:tav>
                                      </p:tavLst>
                                    </p:anim>
                                    <p:animEffect transition="in" filter="fade">
                                      <p:cBhvr>
                                        <p:cTn id="33" dur="500"/>
                                        <p:tgtEl>
                                          <p:spTgt spid="32772"/>
                                        </p:tgtEl>
                                      </p:cBhvr>
                                    </p:animEffect>
                                  </p:childTnLst>
                                </p:cTn>
                              </p:par>
                              <p:par>
                                <p:cTn id="34" presetID="53" presetClass="entr" presetSubtype="16" fill="hold" nodeType="withEffect">
                                  <p:stCondLst>
                                    <p:cond delay="0"/>
                                  </p:stCondLst>
                                  <p:childTnLst>
                                    <p:set>
                                      <p:cBhvr>
                                        <p:cTn id="35" dur="1" fill="hold">
                                          <p:stCondLst>
                                            <p:cond delay="0"/>
                                          </p:stCondLst>
                                        </p:cTn>
                                        <p:tgtEl>
                                          <p:spTgt spid="32773"/>
                                        </p:tgtEl>
                                        <p:attrNameLst>
                                          <p:attrName>style.visibility</p:attrName>
                                        </p:attrNameLst>
                                      </p:cBhvr>
                                      <p:to>
                                        <p:strVal val="visible"/>
                                      </p:to>
                                    </p:set>
                                    <p:anim calcmode="lin" valueType="num">
                                      <p:cBhvr>
                                        <p:cTn id="36" dur="500" fill="hold"/>
                                        <p:tgtEl>
                                          <p:spTgt spid="32773"/>
                                        </p:tgtEl>
                                        <p:attrNameLst>
                                          <p:attrName>ppt_w</p:attrName>
                                        </p:attrNameLst>
                                      </p:cBhvr>
                                      <p:tavLst>
                                        <p:tav tm="0">
                                          <p:val>
                                            <p:fltVal val="0"/>
                                          </p:val>
                                        </p:tav>
                                        <p:tav tm="100000">
                                          <p:val>
                                            <p:strVal val="#ppt_w"/>
                                          </p:val>
                                        </p:tav>
                                      </p:tavLst>
                                    </p:anim>
                                    <p:anim calcmode="lin" valueType="num">
                                      <p:cBhvr>
                                        <p:cTn id="37" dur="500" fill="hold"/>
                                        <p:tgtEl>
                                          <p:spTgt spid="32773"/>
                                        </p:tgtEl>
                                        <p:attrNameLst>
                                          <p:attrName>ppt_h</p:attrName>
                                        </p:attrNameLst>
                                      </p:cBhvr>
                                      <p:tavLst>
                                        <p:tav tm="0">
                                          <p:val>
                                            <p:fltVal val="0"/>
                                          </p:val>
                                        </p:tav>
                                        <p:tav tm="100000">
                                          <p:val>
                                            <p:strVal val="#ppt_h"/>
                                          </p:val>
                                        </p:tav>
                                      </p:tavLst>
                                    </p:anim>
                                    <p:animEffect transition="in" filter="fade">
                                      <p:cBhvr>
                                        <p:cTn id="38" dur="500"/>
                                        <p:tgtEl>
                                          <p:spTgt spid="327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endParaRPr lang="en-US"/>
          </a:p>
        </p:txBody>
      </p:sp>
      <p:sp>
        <p:nvSpPr>
          <p:cNvPr id="4" name="Cloud Callout 3"/>
          <p:cNvSpPr/>
          <p:nvPr/>
        </p:nvSpPr>
        <p:spPr>
          <a:xfrm>
            <a:off x="4343400" y="285750"/>
            <a:ext cx="4648200" cy="381000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dirty="0" err="1">
                <a:solidFill>
                  <a:schemeClr val="tx1"/>
                </a:solidFill>
                <a:latin typeface="Arial" pitchFamily="34" charset="0"/>
                <a:cs typeface="Arial" pitchFamily="34" charset="0"/>
              </a:rPr>
              <a:t>Trong</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không</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khí</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còn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có</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thành</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phần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nào</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khác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nữa</a:t>
            </a:r>
            <a:r>
              <a:rPr lang="en-US" sz="3200" dirty="0">
                <a:solidFill>
                  <a:schemeClr val="tx1"/>
                </a:solidFill>
                <a:latin typeface="Arial" pitchFamily="34" charset="0"/>
                <a:cs typeface="Arial" pitchFamily="34" charset="0"/>
              </a:rPr>
              <a:t>?</a:t>
            </a:r>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00"/>
            <a:ext cx="41132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2190750"/>
            <a:ext cx="41021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953000" y="1949450"/>
            <a:ext cx="2819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4400" b="1"/>
              <a:t>Hơi nước</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6082"/>
                                        </p:tgtEl>
                                        <p:attrNameLst>
                                          <p:attrName>style.visibility</p:attrName>
                                        </p:attrNameLst>
                                      </p:cBhvr>
                                      <p:to>
                                        <p:strVal val="visible"/>
                                      </p:to>
                                    </p:set>
                                    <p:anim calcmode="lin" valueType="num">
                                      <p:cBhvr additive="base">
                                        <p:cTn id="17" dur="500" fill="hold"/>
                                        <p:tgtEl>
                                          <p:spTgt spid="46082"/>
                                        </p:tgtEl>
                                        <p:attrNameLst>
                                          <p:attrName>ppt_x</p:attrName>
                                        </p:attrNameLst>
                                      </p:cBhvr>
                                      <p:tavLst>
                                        <p:tav tm="0">
                                          <p:val>
                                            <p:strVal val="#ppt_x"/>
                                          </p:val>
                                        </p:tav>
                                        <p:tav tm="100000">
                                          <p:val>
                                            <p:strVal val="#ppt_x"/>
                                          </p:val>
                                        </p:tav>
                                      </p:tavLst>
                                    </p:anim>
                                    <p:anim calcmode="lin" valueType="num">
                                      <p:cBhvr additive="base">
                                        <p:cTn id="18" dur="500" fill="hold"/>
                                        <p:tgtEl>
                                          <p:spTgt spid="4608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6083"/>
                                        </p:tgtEl>
                                        <p:attrNameLst>
                                          <p:attrName>style.visibility</p:attrName>
                                        </p:attrNameLst>
                                      </p:cBhvr>
                                      <p:to>
                                        <p:strVal val="visible"/>
                                      </p:to>
                                    </p:set>
                                    <p:anim calcmode="lin" valueType="num">
                                      <p:cBhvr additive="base">
                                        <p:cTn id="21" dur="500" fill="hold"/>
                                        <p:tgtEl>
                                          <p:spTgt spid="46083"/>
                                        </p:tgtEl>
                                        <p:attrNameLst>
                                          <p:attrName>ppt_x</p:attrName>
                                        </p:attrNameLst>
                                      </p:cBhvr>
                                      <p:tavLst>
                                        <p:tav tm="0">
                                          <p:val>
                                            <p:strVal val="#ppt_x"/>
                                          </p:val>
                                        </p:tav>
                                        <p:tav tm="100000">
                                          <p:val>
                                            <p:strVal val="#ppt_x"/>
                                          </p:val>
                                        </p:tav>
                                      </p:tavLst>
                                    </p:anim>
                                    <p:anim calcmode="lin" valueType="num">
                                      <p:cBhvr additive="base">
                                        <p:cTn id="22" dur="500" fill="hold"/>
                                        <p:tgtEl>
                                          <p:spTgt spid="4608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endParaRPr lang="en-US"/>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
            <a:ext cx="4724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4495800" y="361950"/>
            <a:ext cx="5181600" cy="495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sz="3200" dirty="0" err="1">
                <a:latin typeface="Arial" pitchFamily="34" charset="0"/>
                <a:cs typeface="Arial" pitchFamily="34" charset="0"/>
              </a:rPr>
              <a:t>Chúng</a:t>
            </a:r>
            <a:r>
              <a:rPr lang="en-US" sz="3200" dirty="0">
                <a:latin typeface="Arial" pitchFamily="34" charset="0"/>
                <a:cs typeface="Arial" pitchFamily="34" charset="0"/>
              </a:rPr>
              <a:t> ta </a:t>
            </a:r>
            <a:r>
              <a:rPr lang="en-US" sz="3200" dirty="0" err="1">
                <a:latin typeface="Arial" pitchFamily="34" charset="0"/>
                <a:cs typeface="Arial" pitchFamily="34" charset="0"/>
              </a:rPr>
              <a:t>phải</a:t>
            </a:r>
            <a:r>
              <a:rPr lang="en-US" sz="3200" dirty="0">
                <a:latin typeface="Arial" pitchFamily="34" charset="0"/>
                <a:cs typeface="Arial" pitchFamily="34" charset="0"/>
              </a:rPr>
              <a:t> </a:t>
            </a:r>
            <a:r>
              <a:rPr lang="en-US" sz="3200" dirty="0" err="1">
                <a:latin typeface="Arial" pitchFamily="34" charset="0"/>
                <a:cs typeface="Arial" pitchFamily="34" charset="0"/>
              </a:rPr>
              <a:t>làm</a:t>
            </a:r>
            <a:r>
              <a:rPr lang="en-US" sz="3200" dirty="0">
                <a:latin typeface="Arial" pitchFamily="34" charset="0"/>
                <a:cs typeface="Arial" pitchFamily="34" charset="0"/>
              </a:rPr>
              <a:t> </a:t>
            </a:r>
            <a:r>
              <a:rPr lang="en-US" sz="3200" dirty="0" err="1">
                <a:latin typeface="Arial" pitchFamily="34" charset="0"/>
                <a:cs typeface="Arial" pitchFamily="34" charset="0"/>
              </a:rPr>
              <a:t>gì</a:t>
            </a:r>
            <a:r>
              <a:rPr lang="en-US" sz="3200" dirty="0">
                <a:latin typeface="Arial" pitchFamily="34" charset="0"/>
                <a:cs typeface="Arial" pitchFamily="34" charset="0"/>
              </a:rPr>
              <a:t> </a:t>
            </a:r>
            <a:r>
              <a:rPr lang="en-US" sz="3200" dirty="0" err="1">
                <a:latin typeface="Arial" pitchFamily="34" charset="0"/>
                <a:cs typeface="Arial" pitchFamily="34" charset="0"/>
              </a:rPr>
              <a:t>để</a:t>
            </a:r>
            <a:r>
              <a:rPr lang="en-US" sz="3200" dirty="0">
                <a:latin typeface="Arial" pitchFamily="34" charset="0"/>
                <a:cs typeface="Arial" pitchFamily="34" charset="0"/>
              </a:rPr>
              <a:t> </a:t>
            </a:r>
            <a:r>
              <a:rPr lang="en-US" sz="3200" dirty="0" err="1">
                <a:latin typeface="Arial" pitchFamily="34" charset="0"/>
                <a:cs typeface="Arial" pitchFamily="34" charset="0"/>
              </a:rPr>
              <a:t>giảm</a:t>
            </a:r>
            <a:r>
              <a:rPr lang="en-US" sz="3200" dirty="0">
                <a:latin typeface="Arial" pitchFamily="34" charset="0"/>
                <a:cs typeface="Arial" pitchFamily="34" charset="0"/>
              </a:rPr>
              <a:t> </a:t>
            </a:r>
            <a:r>
              <a:rPr lang="en-US" sz="3200" dirty="0" err="1">
                <a:latin typeface="Arial" pitchFamily="34" charset="0"/>
                <a:cs typeface="Arial" pitchFamily="34" charset="0"/>
              </a:rPr>
              <a:t>bớt</a:t>
            </a:r>
            <a:r>
              <a:rPr lang="en-US" sz="3200" dirty="0">
                <a:latin typeface="Arial" pitchFamily="34" charset="0"/>
                <a:cs typeface="Arial" pitchFamily="34" charset="0"/>
              </a:rPr>
              <a:t> </a:t>
            </a:r>
            <a:r>
              <a:rPr lang="en-US" sz="3200" dirty="0" err="1">
                <a:latin typeface="Arial" pitchFamily="34" charset="0"/>
                <a:cs typeface="Arial" pitchFamily="34" charset="0"/>
              </a:rPr>
              <a:t>lượng</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chất</a:t>
            </a:r>
            <a:r>
              <a:rPr lang="en-US" sz="3200" dirty="0">
                <a:latin typeface="Arial" pitchFamily="34" charset="0"/>
                <a:cs typeface="Arial" pitchFamily="34" charset="0"/>
              </a:rPr>
              <a:t> </a:t>
            </a:r>
            <a:r>
              <a:rPr lang="en-US" sz="3200" dirty="0" err="1">
                <a:latin typeface="Arial" pitchFamily="34" charset="0"/>
                <a:cs typeface="Arial" pitchFamily="34" charset="0"/>
              </a:rPr>
              <a:t>độc</a:t>
            </a:r>
            <a:r>
              <a:rPr lang="en-US" sz="3200" dirty="0">
                <a:latin typeface="Arial" pitchFamily="34" charset="0"/>
                <a:cs typeface="Arial" pitchFamily="34" charset="0"/>
              </a:rPr>
              <a:t> </a:t>
            </a:r>
            <a:r>
              <a:rPr lang="en-US" sz="3200" dirty="0" err="1">
                <a:latin typeface="Arial" pitchFamily="34" charset="0"/>
                <a:cs typeface="Arial" pitchFamily="34" charset="0"/>
              </a:rPr>
              <a:t>hại</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a:latin typeface="Arial" pitchFamily="34" charset="0"/>
                <a:cs typeface="Arial" pitchFamily="34" charset="0"/>
              </a:rPr>
              <a:t>khí</a:t>
            </a:r>
            <a:r>
              <a:rPr lang="en-US" sz="3200" dirty="0">
                <a:latin typeface="Arial" pitchFamily="34" charset="0"/>
                <a:cs typeface="Arial" pitchFamily="34" charset="0"/>
              </a:rPr>
              <a:t>?</a:t>
            </a: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p>
        </p:txBody>
      </p:sp>
      <p:sp>
        <p:nvSpPr>
          <p:cNvPr id="13315" name="Content Placeholder 2"/>
          <p:cNvSpPr>
            <a:spLocks noGrp="1"/>
          </p:cNvSpPr>
          <p:nvPr>
            <p:ph idx="1"/>
          </p:nvPr>
        </p:nvSpPr>
        <p:spPr/>
        <p:txBody>
          <a:bodyPr/>
          <a:lstStyle/>
          <a:p>
            <a:endParaRPr lang="en-US"/>
          </a:p>
        </p:txBody>
      </p:sp>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1750"/>
            <a:ext cx="4332287"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2800350"/>
            <a:ext cx="4318000"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1750"/>
            <a:ext cx="47244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813050"/>
            <a:ext cx="4724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D70D165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p>
        </p:txBody>
      </p:sp>
      <p:sp>
        <p:nvSpPr>
          <p:cNvPr id="14339" name="Content Placeholder 2"/>
          <p:cNvSpPr>
            <a:spLocks noGrp="1"/>
          </p:cNvSpPr>
          <p:nvPr>
            <p:ph idx="1"/>
          </p:nvPr>
        </p:nvSpPr>
        <p:spPr/>
        <p:txBody>
          <a:bodyPr/>
          <a:lstStyle/>
          <a:p>
            <a:endParaRPr lang="en-US"/>
          </a:p>
        </p:txBody>
      </p:sp>
      <p:sp>
        <p:nvSpPr>
          <p:cNvPr id="4" name="Cloud Callout 3"/>
          <p:cNvSpPr/>
          <p:nvPr/>
        </p:nvSpPr>
        <p:spPr>
          <a:xfrm>
            <a:off x="4114800" y="285750"/>
            <a:ext cx="4800600" cy="304800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Arial" pitchFamily="34" charset="0"/>
                <a:cs typeface="Arial" pitchFamily="34" charset="0"/>
              </a:rPr>
              <a:t>Trong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không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khí</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gồm</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có</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những</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thành</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phần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nào</a:t>
            </a:r>
            <a:r>
              <a:rPr lang="en-US" sz="2800" dirty="0">
                <a:solidFill>
                  <a:schemeClr val="tx1"/>
                </a:solidFill>
                <a:latin typeface="Arial" pitchFamily="34" charset="0"/>
                <a:cs typeface="Arial" pitchFamily="34" charset="0"/>
              </a:rPr>
              <a:t>?</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7513"/>
            <a:ext cx="4648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1133518"/>
            <a:ext cx="5562600" cy="461665"/>
          </a:xfrm>
          <a:prstGeom prst="rect">
            <a:avLst/>
          </a:prstGeom>
          <a:noFill/>
        </p:spPr>
        <p:txBody>
          <a:bodyPr wrap="square">
            <a:spAutoFit/>
          </a:bodyPr>
          <a:lstStyle/>
          <a:p>
            <a:pPr algn="ctr">
              <a:defRPr/>
            </a:pP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Không khí gồm những thành phần nào?</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TextBox 14"/>
          <p:cNvSpPr txBox="1"/>
          <p:nvPr/>
        </p:nvSpPr>
        <p:spPr>
          <a:xfrm>
            <a:off x="3276600" y="590550"/>
            <a:ext cx="3276600" cy="461665"/>
          </a:xfrm>
          <a:prstGeom prst="rect">
            <a:avLst/>
          </a:prstGeom>
          <a:noFill/>
        </p:spPr>
        <p:txBody>
          <a:bodyPr wrap="square">
            <a:spAutoFit/>
          </a:bodyPr>
          <a:lstStyle/>
          <a:p>
            <a:pPr algn="ctr">
              <a:defRPr/>
            </a:pPr>
            <a:r>
              <a:rPr lang="en-US" sz="2400" b="1">
                <a:ln w="1905"/>
                <a:effectLst>
                  <a:innerShdw blurRad="69850" dist="43180" dir="5400000">
                    <a:srgbClr val="000000">
                      <a:alpha val="65000"/>
                    </a:srgbClr>
                  </a:innerShdw>
                </a:effectLst>
                <a:latin typeface="Times New Roman" pitchFamily="18" charset="0"/>
                <a:cs typeface="Times New Roman" pitchFamily="18" charset="0"/>
              </a:rPr>
              <a:t>Khoa học</a:t>
            </a:r>
            <a:endParaRPr lang="en-US" sz="24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6" name="TextBox 15"/>
          <p:cNvSpPr txBox="1"/>
          <p:nvPr/>
        </p:nvSpPr>
        <p:spPr>
          <a:xfrm>
            <a:off x="457200" y="95812"/>
            <a:ext cx="8763000" cy="523220"/>
          </a:xfrm>
          <a:prstGeom prst="rect">
            <a:avLst/>
          </a:prstGeom>
          <a:noFill/>
        </p:spPr>
        <p:txBody>
          <a:bodyPr wrap="square">
            <a:spAutoFit/>
          </a:bodyPr>
          <a:lstStyle/>
          <a:p>
            <a:pPr algn="ctr">
              <a:defRPr/>
            </a:pP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Thứ</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năm</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ngày</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23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tháng</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12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năm</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2021</a:t>
            </a:r>
          </a:p>
        </p:txBody>
      </p:sp>
      <p:sp>
        <p:nvSpPr>
          <p:cNvPr id="5" name="Text Box 6">
            <a:extLst>
              <a:ext uri="{FF2B5EF4-FFF2-40B4-BE49-F238E27FC236}">
                <a16:creationId xmlns:a16="http://schemas.microsoft.com/office/drawing/2014/main" id="{55EDC145-593F-47A3-B547-DAE3A6B073F0}"/>
              </a:ext>
            </a:extLst>
          </p:cNvPr>
          <p:cNvSpPr txBox="1">
            <a:spLocks noChangeArrowheads="1"/>
          </p:cNvSpPr>
          <p:nvPr/>
        </p:nvSpPr>
        <p:spPr bwMode="auto">
          <a:xfrm>
            <a:off x="304800" y="168952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a:latin typeface="Times New Roman" pitchFamily="18" charset="0"/>
              </a:rPr>
              <a:t>1. Xác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chính</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khí</a:t>
            </a:r>
            <a:endParaRPr lang="en-US" sz="2400" b="1" dirty="0">
              <a:latin typeface="Times New Roman" pitchFamily="18" charset="0"/>
            </a:endParaRPr>
          </a:p>
        </p:txBody>
      </p:sp>
      <p:sp>
        <p:nvSpPr>
          <p:cNvPr id="6" name="Rectangle 5">
            <a:extLst>
              <a:ext uri="{FF2B5EF4-FFF2-40B4-BE49-F238E27FC236}">
                <a16:creationId xmlns:a16="http://schemas.microsoft.com/office/drawing/2014/main" id="{E71BBD25-6FDA-47F7-9DDD-8FC7745942C9}"/>
              </a:ext>
            </a:extLst>
          </p:cNvPr>
          <p:cNvSpPr>
            <a:spLocks noChangeArrowheads="1"/>
          </p:cNvSpPr>
          <p:nvPr/>
        </p:nvSpPr>
        <p:spPr bwMode="auto">
          <a:xfrm>
            <a:off x="257736" y="2107234"/>
            <a:ext cx="8907462"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400" b="1">
                <a:solidFill>
                  <a:schemeClr val="hlink"/>
                </a:solidFill>
                <a:latin typeface="Times New Roman" pitchFamily="18" charset="0"/>
              </a:rPr>
              <a:t>Không khí gồm hai thành phần chính là khí ô-xi duy trì sự cháy và khí ni-tơ không duy trì sự cháy.</a:t>
            </a:r>
          </a:p>
        </p:txBody>
      </p:sp>
      <p:sp>
        <p:nvSpPr>
          <p:cNvPr id="7" name="Text Box 2">
            <a:extLst>
              <a:ext uri="{FF2B5EF4-FFF2-40B4-BE49-F238E27FC236}">
                <a16:creationId xmlns:a16="http://schemas.microsoft.com/office/drawing/2014/main" id="{077D12EF-F956-46B3-92C8-4D618CD178E2}"/>
              </a:ext>
            </a:extLst>
          </p:cNvPr>
          <p:cNvSpPr txBox="1">
            <a:spLocks noChangeArrowheads="1"/>
          </p:cNvSpPr>
          <p:nvPr/>
        </p:nvSpPr>
        <p:spPr bwMode="auto">
          <a:xfrm>
            <a:off x="227371" y="3210534"/>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2400" b="1">
                <a:latin typeface="Times New Roman" pitchFamily="18" charset="0"/>
              </a:rPr>
              <a:t>2. Tìm hiểu một số thành phần khác của không khí</a:t>
            </a:r>
          </a:p>
        </p:txBody>
      </p:sp>
      <p:sp>
        <p:nvSpPr>
          <p:cNvPr id="8" name="Rectangle 7">
            <a:extLst>
              <a:ext uri="{FF2B5EF4-FFF2-40B4-BE49-F238E27FC236}">
                <a16:creationId xmlns:a16="http://schemas.microsoft.com/office/drawing/2014/main" id="{030568B7-3645-4FA2-A761-8166FFF7E7CC}"/>
              </a:ext>
            </a:extLst>
          </p:cNvPr>
          <p:cNvSpPr>
            <a:spLocks noChangeArrowheads="1"/>
          </p:cNvSpPr>
          <p:nvPr/>
        </p:nvSpPr>
        <p:spPr bwMode="auto">
          <a:xfrm>
            <a:off x="227371" y="3658913"/>
            <a:ext cx="8431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solidFill>
                  <a:srgbClr val="0000FF"/>
                </a:solidFill>
                <a:latin typeface="Times New Roman" pitchFamily="18" charset="0"/>
              </a:rPr>
              <a:t>Ngoài hai thành phần chính là ô-xi và ni-tơ không khí còn chứa khí các-bô-níc, hơi nước, bụi, vi khuẩn…</a:t>
            </a:r>
          </a:p>
        </p:txBody>
      </p:sp>
    </p:spTree>
    <p:extLst>
      <p:ext uri="{BB962C8B-B14F-4D97-AF65-F5344CB8AC3E}">
        <p14:creationId xmlns:p14="http://schemas.microsoft.com/office/powerpoint/2010/main" val="328778877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S128x128P_3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911600"/>
            <a:ext cx="9080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descr="SS128x128P_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0063" y="3871913"/>
            <a:ext cx="1095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S128x128P_85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0"/>
          <p:cNvSpPr>
            <a:spLocks noChangeArrowheads="1"/>
          </p:cNvSpPr>
          <p:nvPr/>
        </p:nvSpPr>
        <p:spPr bwMode="auto">
          <a:xfrm>
            <a:off x="4000500" y="31432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endParaRPr>
          </a:p>
        </p:txBody>
      </p:sp>
      <p:sp>
        <p:nvSpPr>
          <p:cNvPr id="12" name="AutoShape 11"/>
          <p:cNvSpPr>
            <a:spLocks noChangeArrowheads="1"/>
          </p:cNvSpPr>
          <p:nvPr/>
        </p:nvSpPr>
        <p:spPr bwMode="auto">
          <a:xfrm>
            <a:off x="4305300" y="28003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endParaRPr>
          </a:p>
        </p:txBody>
      </p:sp>
      <p:sp>
        <p:nvSpPr>
          <p:cNvPr id="13" name="AutoShape 12"/>
          <p:cNvSpPr>
            <a:spLocks noChangeArrowheads="1"/>
          </p:cNvSpPr>
          <p:nvPr/>
        </p:nvSpPr>
        <p:spPr bwMode="auto">
          <a:xfrm>
            <a:off x="4686300" y="3143250"/>
            <a:ext cx="385763" cy="330200"/>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Arial" charset="0"/>
            </a:endParaRPr>
          </a:p>
        </p:txBody>
      </p:sp>
      <p:sp>
        <p:nvSpPr>
          <p:cNvPr id="15368" name="Text Box 32"/>
          <p:cNvSpPr txBox="1">
            <a:spLocks noChangeArrowheads="1"/>
          </p:cNvSpPr>
          <p:nvPr/>
        </p:nvSpPr>
        <p:spPr bwMode="auto">
          <a:xfrm>
            <a:off x="1963738" y="303213"/>
            <a:ext cx="4073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4400" b="1">
                <a:solidFill>
                  <a:srgbClr val="FF0000"/>
                </a:solidFill>
                <a:latin typeface="Times New Roman" pitchFamily="18" charset="0"/>
              </a:rPr>
              <a:t>TRÒ CHƠI</a:t>
            </a:r>
          </a:p>
        </p:txBody>
      </p:sp>
      <p:sp>
        <p:nvSpPr>
          <p:cNvPr id="15369" name="WordArt 5"/>
          <p:cNvSpPr>
            <a:spLocks noChangeArrowheads="1" noChangeShapeType="1" noTextEdit="1"/>
          </p:cNvSpPr>
          <p:nvPr/>
        </p:nvSpPr>
        <p:spPr bwMode="auto">
          <a:xfrm>
            <a:off x="668338" y="1485900"/>
            <a:ext cx="7072312" cy="1193800"/>
          </a:xfrm>
          <a:prstGeom prst="rect">
            <a:avLst/>
          </a:prstGeom>
        </p:spPr>
        <p:txBody>
          <a:bodyPr wrap="none" fromWordArt="1">
            <a:prstTxWarp prst="textPlain">
              <a:avLst>
                <a:gd name="adj" fmla="val 50000"/>
              </a:avLst>
            </a:prstTxWarp>
          </a:bodyPr>
          <a:lstStyle/>
          <a:p>
            <a:pPr algn="ctr"/>
            <a:r>
              <a:rPr lang="it-IT" sz="4000" b="1" i="1" kern="10">
                <a:ln w="19050">
                  <a:solidFill>
                    <a:srgbClr val="FFFF00"/>
                  </a:solidFill>
                  <a:round/>
                  <a:headEnd/>
                  <a:tailEnd/>
                </a:ln>
                <a:solidFill>
                  <a:srgbClr val="0000FF"/>
                </a:solidFill>
                <a:effectLst>
                  <a:outerShdw dist="35921" dir="2700000" algn="ctr" rotWithShape="0">
                    <a:srgbClr val="990000"/>
                  </a:outerShdw>
                </a:effectLst>
                <a:latin typeface="Times New Roman"/>
                <a:cs typeface="Times New Roman"/>
              </a:rPr>
              <a:t>Trò chơi: “Ai nhanh, ai đúng”</a:t>
            </a:r>
            <a:endParaRPr lang="en-US" sz="4000" b="1" i="1" kern="10">
              <a:ln w="19050">
                <a:solidFill>
                  <a:srgbClr val="FFFF00"/>
                </a:solidFill>
                <a:round/>
                <a:headEnd/>
                <a:tailEnd/>
              </a:ln>
              <a:solidFill>
                <a:srgbClr val="0000FF"/>
              </a:solidFill>
              <a:effectLst>
                <a:outerShdw dist="35921" dir="2700000" algn="ctr" rotWithShape="0">
                  <a:srgbClr val="990000"/>
                </a:outerShdw>
              </a:effectLst>
              <a:latin typeface="Times New Roman"/>
              <a:cs typeface="Times New Roman"/>
            </a:endParaRPr>
          </a:p>
        </p:txBody>
      </p:sp>
      <p:pic>
        <p:nvPicPr>
          <p:cNvPr id="3" name="D93B168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8600" y="2617788"/>
            <a:ext cx="8153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u="sng">
                <a:solidFill>
                  <a:srgbClr val="3333FF"/>
                </a:solidFill>
                <a:latin typeface="Times New Roman" pitchFamily="18" charset="0"/>
              </a:rPr>
              <a:t>Câu 2.</a:t>
            </a:r>
            <a:r>
              <a:rPr lang="en-US" sz="2800" b="1" i="1">
                <a:solidFill>
                  <a:srgbClr val="3333FF"/>
                </a:solidFill>
                <a:latin typeface="Times New Roman" pitchFamily="18" charset="0"/>
              </a:rPr>
              <a:t> Hai  thành phần chính của không khí là:</a:t>
            </a:r>
          </a:p>
          <a:p>
            <a:pPr algn="just" eaLnBrk="1" hangingPunct="1">
              <a:spcBef>
                <a:spcPct val="50000"/>
              </a:spcBef>
            </a:pPr>
            <a:r>
              <a:rPr lang="en-US" sz="2800" b="1" i="1">
                <a:latin typeface="Times New Roman" pitchFamily="18" charset="0"/>
              </a:rPr>
              <a:t>a. Ni-tơ và khí các-bô-níc</a:t>
            </a:r>
          </a:p>
          <a:p>
            <a:pPr algn="just" eaLnBrk="1" hangingPunct="1">
              <a:spcBef>
                <a:spcPct val="50000"/>
              </a:spcBef>
            </a:pPr>
            <a:r>
              <a:rPr lang="en-US" sz="2800" b="1" i="1">
                <a:latin typeface="Times New Roman" pitchFamily="18" charset="0"/>
              </a:rPr>
              <a:t>b. Ni-tơ và ô-xi</a:t>
            </a:r>
          </a:p>
          <a:p>
            <a:pPr algn="just" eaLnBrk="1" hangingPunct="1">
              <a:spcBef>
                <a:spcPct val="50000"/>
              </a:spcBef>
            </a:pPr>
            <a:r>
              <a:rPr lang="en-US" sz="2800" b="1" i="1">
                <a:latin typeface="Times New Roman" pitchFamily="18" charset="0"/>
              </a:rPr>
              <a:t>c. Ô-xi và hơi nước</a:t>
            </a:r>
          </a:p>
        </p:txBody>
      </p:sp>
      <p:sp>
        <p:nvSpPr>
          <p:cNvPr id="121859" name="Text Box 3"/>
          <p:cNvSpPr txBox="1">
            <a:spLocks noChangeArrowheads="1"/>
          </p:cNvSpPr>
          <p:nvPr/>
        </p:nvSpPr>
        <p:spPr bwMode="auto">
          <a:xfrm>
            <a:off x="257175" y="350838"/>
            <a:ext cx="82296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u="sng">
                <a:solidFill>
                  <a:srgbClr val="3333FF"/>
                </a:solidFill>
                <a:latin typeface="Times New Roman" pitchFamily="18" charset="0"/>
              </a:rPr>
              <a:t>Câu 1.</a:t>
            </a:r>
            <a:r>
              <a:rPr lang="en-US" sz="2800" b="1" i="1">
                <a:solidFill>
                  <a:srgbClr val="3333FF"/>
                </a:solidFill>
                <a:latin typeface="Times New Roman" pitchFamily="18" charset="0"/>
              </a:rPr>
              <a:t> Không khí bao gồm các  thành phần:</a:t>
            </a:r>
          </a:p>
          <a:p>
            <a:pPr algn="just" eaLnBrk="1" hangingPunct="1">
              <a:spcBef>
                <a:spcPct val="50000"/>
              </a:spcBef>
            </a:pPr>
            <a:r>
              <a:rPr lang="en-US" sz="2800" b="1" i="1">
                <a:latin typeface="Times New Roman" pitchFamily="18" charset="0"/>
              </a:rPr>
              <a:t>a. Ni-tơ, ô-xi, hơi nước, các-bô-níc, bụi, vi khuẩn…</a:t>
            </a:r>
          </a:p>
          <a:p>
            <a:pPr algn="just" eaLnBrk="1" hangingPunct="1">
              <a:spcBef>
                <a:spcPct val="50000"/>
              </a:spcBef>
            </a:pPr>
            <a:r>
              <a:rPr lang="en-US" sz="2800" b="1" i="1">
                <a:latin typeface="Times New Roman" pitchFamily="18" charset="0"/>
              </a:rPr>
              <a:t>b.  Ni-tơ, hơi nước và ô-xi.</a:t>
            </a:r>
          </a:p>
          <a:p>
            <a:pPr algn="just" eaLnBrk="1" hangingPunct="1">
              <a:spcBef>
                <a:spcPct val="50000"/>
              </a:spcBef>
            </a:pPr>
            <a:r>
              <a:rPr lang="en-US" sz="2800" b="1" i="1">
                <a:latin typeface="Times New Roman" pitchFamily="18" charset="0"/>
              </a:rPr>
              <a:t>c. Các-bô-níc, bụi, vi khuẩn.</a:t>
            </a:r>
          </a:p>
        </p:txBody>
      </p:sp>
      <p:sp>
        <p:nvSpPr>
          <p:cNvPr id="121860" name="Text Box 4"/>
          <p:cNvSpPr txBox="1">
            <a:spLocks noChangeArrowheads="1"/>
          </p:cNvSpPr>
          <p:nvPr/>
        </p:nvSpPr>
        <p:spPr bwMode="auto">
          <a:xfrm>
            <a:off x="155575" y="946150"/>
            <a:ext cx="8196263" cy="522288"/>
          </a:xfrm>
          <a:prstGeom prst="rect">
            <a:avLst/>
          </a:prstGeom>
          <a:solidFill>
            <a:srgbClr val="FF0000"/>
          </a:solidFill>
          <a:ln w="9525">
            <a:solidFill>
              <a:srgbClr val="FF0000"/>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2800" b="1" i="1">
                <a:latin typeface="Times New Roman" pitchFamily="18" charset="0"/>
              </a:rPr>
              <a:t>a. </a:t>
            </a:r>
            <a:r>
              <a:rPr lang="en-US" sz="2800" i="1">
                <a:latin typeface="Times New Roman" pitchFamily="18" charset="0"/>
              </a:rPr>
              <a:t> </a:t>
            </a:r>
            <a:r>
              <a:rPr lang="en-US" sz="2800" b="1" i="1">
                <a:latin typeface="Times New Roman" pitchFamily="18" charset="0"/>
              </a:rPr>
              <a:t>Ni-tơ, ô-xi, hơi nước, các-bô-níc, bụi, vi khuẩn…..</a:t>
            </a:r>
          </a:p>
        </p:txBody>
      </p:sp>
      <p:sp>
        <p:nvSpPr>
          <p:cNvPr id="121864" name="Text Box 8"/>
          <p:cNvSpPr txBox="1">
            <a:spLocks noChangeArrowheads="1"/>
          </p:cNvSpPr>
          <p:nvPr/>
        </p:nvSpPr>
        <p:spPr bwMode="auto">
          <a:xfrm>
            <a:off x="228600" y="3824288"/>
            <a:ext cx="3200400" cy="522287"/>
          </a:xfrm>
          <a:prstGeom prst="rect">
            <a:avLst/>
          </a:prstGeom>
          <a:solidFill>
            <a:srgbClr val="FF0000"/>
          </a:solidFill>
          <a:ln w="9525">
            <a:solidFill>
              <a:srgbClr val="FF0000"/>
            </a:solidFill>
            <a:miter lim="800000"/>
            <a:headEnd/>
            <a:tailEnd/>
          </a:ln>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a:latin typeface="Times New Roman" pitchFamily="18" charset="0"/>
              </a:rPr>
              <a:t>b. Ni-tơ và ô-xi</a:t>
            </a:r>
          </a:p>
        </p:txBody>
      </p:sp>
      <p:sp>
        <p:nvSpPr>
          <p:cNvPr id="121866" name="Text Box 10"/>
          <p:cNvSpPr txBox="1">
            <a:spLocks noChangeArrowheads="1"/>
          </p:cNvSpPr>
          <p:nvPr/>
        </p:nvSpPr>
        <p:spPr bwMode="auto">
          <a:xfrm>
            <a:off x="-1905000" y="16573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3" name="Text Box 27"/>
          <p:cNvSpPr txBox="1">
            <a:spLocks noChangeArrowheads="1"/>
          </p:cNvSpPr>
          <p:nvPr/>
        </p:nvSpPr>
        <p:spPr bwMode="auto">
          <a:xfrm>
            <a:off x="-1905000" y="19431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4" name="Text Box 28"/>
          <p:cNvSpPr txBox="1">
            <a:spLocks noChangeArrowheads="1"/>
          </p:cNvSpPr>
          <p:nvPr/>
        </p:nvSpPr>
        <p:spPr bwMode="auto">
          <a:xfrm>
            <a:off x="-1905000" y="2057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5" name="Text Box 29"/>
          <p:cNvSpPr txBox="1">
            <a:spLocks noChangeArrowheads="1"/>
          </p:cNvSpPr>
          <p:nvPr/>
        </p:nvSpPr>
        <p:spPr bwMode="auto">
          <a:xfrm>
            <a:off x="-1905000" y="22288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4" name="Text Box 30"/>
          <p:cNvSpPr txBox="1">
            <a:spLocks noChangeArrowheads="1"/>
          </p:cNvSpPr>
          <p:nvPr/>
        </p:nvSpPr>
        <p:spPr bwMode="auto">
          <a:xfrm>
            <a:off x="-1905000" y="24574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5" name="Text Box 31"/>
          <p:cNvSpPr txBox="1">
            <a:spLocks noChangeArrowheads="1"/>
          </p:cNvSpPr>
          <p:nvPr/>
        </p:nvSpPr>
        <p:spPr bwMode="auto">
          <a:xfrm>
            <a:off x="-1905000" y="26860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6" name="Text Box 32"/>
          <p:cNvSpPr txBox="1">
            <a:spLocks noChangeArrowheads="1"/>
          </p:cNvSpPr>
          <p:nvPr/>
        </p:nvSpPr>
        <p:spPr bwMode="auto">
          <a:xfrm>
            <a:off x="-1905000" y="2343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7" name="Text Box 33"/>
          <p:cNvSpPr txBox="1">
            <a:spLocks noChangeArrowheads="1"/>
          </p:cNvSpPr>
          <p:nvPr/>
        </p:nvSpPr>
        <p:spPr bwMode="auto">
          <a:xfrm>
            <a:off x="-1905000" y="2571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8" name="Text Box 34"/>
          <p:cNvSpPr txBox="1">
            <a:spLocks noChangeArrowheads="1"/>
          </p:cNvSpPr>
          <p:nvPr/>
        </p:nvSpPr>
        <p:spPr bwMode="auto">
          <a:xfrm>
            <a:off x="-1905000" y="2857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6399" name="Text Box 35"/>
          <p:cNvSpPr txBox="1">
            <a:spLocks noChangeArrowheads="1"/>
          </p:cNvSpPr>
          <p:nvPr/>
        </p:nvSpPr>
        <p:spPr bwMode="auto">
          <a:xfrm>
            <a:off x="-1905000" y="1714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pic>
        <p:nvPicPr>
          <p:cNvPr id="121892" name="Picture 36" descr="bellBgCL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4113213"/>
            <a:ext cx="14478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3" name="Text Box 37"/>
          <p:cNvSpPr txBox="1">
            <a:spLocks noChangeArrowheads="1"/>
          </p:cNvSpPr>
          <p:nvPr/>
        </p:nvSpPr>
        <p:spPr bwMode="auto">
          <a:xfrm>
            <a:off x="-1905000" y="1428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4" name="Text Box 38"/>
          <p:cNvSpPr txBox="1">
            <a:spLocks noChangeArrowheads="1"/>
          </p:cNvSpPr>
          <p:nvPr/>
        </p:nvSpPr>
        <p:spPr bwMode="auto">
          <a:xfrm>
            <a:off x="-1981200" y="1200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pic>
        <p:nvPicPr>
          <p:cNvPr id="2" name="7E53170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1859"/>
                                        </p:tgtEl>
                                        <p:attrNameLst>
                                          <p:attrName>style.visibility</p:attrName>
                                        </p:attrNameLst>
                                      </p:cBhvr>
                                      <p:to>
                                        <p:strVal val="visible"/>
                                      </p:to>
                                    </p:set>
                                    <p:animEffect transition="in" filter="box(in)">
                                      <p:cBhvr>
                                        <p:cTn id="11" dur="500"/>
                                        <p:tgtEl>
                                          <p:spTgt spid="1218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1860"/>
                                        </p:tgtEl>
                                        <p:attrNameLst>
                                          <p:attrName>style.visibility</p:attrName>
                                        </p:attrNameLst>
                                      </p:cBhvr>
                                      <p:to>
                                        <p:strVal val="visible"/>
                                      </p:to>
                                    </p:set>
                                    <p:animEffect transition="in" filter="box(in)">
                                      <p:cBhvr>
                                        <p:cTn id="16" dur="500"/>
                                        <p:tgtEl>
                                          <p:spTgt spid="121860"/>
                                        </p:tgtEl>
                                      </p:cBhvr>
                                    </p:animEffect>
                                  </p:childTnLst>
                                  <p:subTnLst>
                                    <p:audio>
                                      <p:cMediaNode>
                                        <p:cTn display="0" masterRel="sameClick">
                                          <p:stCondLst>
                                            <p:cond evt="begin" delay="0">
                                              <p:tn val="14"/>
                                            </p:cond>
                                          </p:stCondLst>
                                          <p:endCondLst>
                                            <p:cond evt="onStopAudio" delay="0">
                                              <p:tgtEl>
                                                <p:sldTgt/>
                                              </p:tgtEl>
                                            </p:cond>
                                          </p:endCondLst>
                                        </p:cTn>
                                        <p:tgtEl>
                                          <p:sndTgt r:embed="rId5" name="applaus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1858"/>
                                        </p:tgtEl>
                                        <p:attrNameLst>
                                          <p:attrName>style.visibility</p:attrName>
                                        </p:attrNameLst>
                                      </p:cBhvr>
                                      <p:to>
                                        <p:strVal val="visible"/>
                                      </p:to>
                                    </p:set>
                                    <p:animEffect transition="in" filter="box(in)">
                                      <p:cBhvr>
                                        <p:cTn id="21" dur="500"/>
                                        <p:tgtEl>
                                          <p:spTgt spid="1218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1864"/>
                                        </p:tgtEl>
                                        <p:attrNameLst>
                                          <p:attrName>style.visibility</p:attrName>
                                        </p:attrNameLst>
                                      </p:cBhvr>
                                      <p:to>
                                        <p:strVal val="visible"/>
                                      </p:to>
                                    </p:set>
                                    <p:animEffect transition="in" filter="box(in)">
                                      <p:cBhvr>
                                        <p:cTn id="26" dur="500"/>
                                        <p:tgtEl>
                                          <p:spTgt spid="121864"/>
                                        </p:tgtEl>
                                      </p:cBhvr>
                                    </p:animEffect>
                                  </p:childTnLst>
                                  <p:subTnLst>
                                    <p:audio>
                                      <p:cMediaNode>
                                        <p:cTn display="0" masterRel="sameClick">
                                          <p:stCondLst>
                                            <p:cond evt="begin" delay="0">
                                              <p:tn val="2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189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 presetClass="entr" presetSubtype="16" fill="hold" nodeType="clickEffect">
                                  <p:stCondLst>
                                    <p:cond delay="500"/>
                                  </p:stCondLst>
                                  <p:childTnLst>
                                    <p:set>
                                      <p:cBhvr>
                                        <p:cTn id="31" dur="1" fill="hold">
                                          <p:stCondLst>
                                            <p:cond delay="0"/>
                                          </p:stCondLst>
                                        </p:cTn>
                                        <p:tgtEl>
                                          <p:spTgt spid="121866"/>
                                        </p:tgtEl>
                                        <p:attrNameLst>
                                          <p:attrName>style.visibility</p:attrName>
                                        </p:attrNameLst>
                                      </p:cBhvr>
                                      <p:to>
                                        <p:strVal val="visible"/>
                                      </p:to>
                                    </p:set>
                                    <p:animEffect transition="in" filter="box(in)">
                                      <p:cBhvr>
                                        <p:cTn id="32" dur="500"/>
                                        <p:tgtEl>
                                          <p:spTgt spid="121866"/>
                                        </p:tgtEl>
                                      </p:cBhvr>
                                    </p:animEffect>
                                  </p:childTnLst>
                                  <p:subTnLst>
                                    <p:audio>
                                      <p:cMediaNode>
                                        <p:cTn display="0" masterRel="sameClick">
                                          <p:stCondLst>
                                            <p:cond evt="begin" delay="0">
                                              <p:tn val="30"/>
                                            </p:cond>
                                          </p:stCondLst>
                                          <p:endCondLst>
                                            <p:cond evt="onStopAudio" delay="0">
                                              <p:tgtEl>
                                                <p:sldTgt/>
                                              </p:tgtEl>
                                            </p:cond>
                                          </p:endCondLst>
                                        </p:cTn>
                                        <p:tgtEl>
                                          <p:sndTgt r:embed="rId6" name="hammer.wav"/>
                                        </p:tgtEl>
                                      </p:cMediaNode>
                                    </p:audio>
                                  </p:subTnLst>
                                </p:cTn>
                              </p:par>
                            </p:childTnLst>
                          </p:cTn>
                        </p:par>
                        <p:par>
                          <p:cTn id="33" fill="hold" nodeType="afterGroup">
                            <p:stCondLst>
                              <p:cond delay="1000"/>
                            </p:stCondLst>
                            <p:childTnLst>
                              <p:par>
                                <p:cTn id="34" presetID="4" presetClass="entr" presetSubtype="16" fill="hold" nodeType="afterEffect">
                                  <p:stCondLst>
                                    <p:cond delay="500"/>
                                  </p:stCondLst>
                                  <p:childTnLst>
                                    <p:set>
                                      <p:cBhvr>
                                        <p:cTn id="35" dur="1" fill="hold">
                                          <p:stCondLst>
                                            <p:cond delay="0"/>
                                          </p:stCondLst>
                                        </p:cTn>
                                        <p:tgtEl>
                                          <p:spTgt spid="121893"/>
                                        </p:tgtEl>
                                        <p:attrNameLst>
                                          <p:attrName>style.visibility</p:attrName>
                                        </p:attrNameLst>
                                      </p:cBhvr>
                                      <p:to>
                                        <p:strVal val="visible"/>
                                      </p:to>
                                    </p:set>
                                    <p:animEffect transition="in" filter="box(in)">
                                      <p:cBhvr>
                                        <p:cTn id="36" dur="500"/>
                                        <p:tgtEl>
                                          <p:spTgt spid="121893"/>
                                        </p:tgtEl>
                                      </p:cBhvr>
                                    </p:animEffect>
                                  </p:childTnLst>
                                  <p:subTnLst>
                                    <p:audio>
                                      <p:cMediaNode>
                                        <p:cTn display="0" masterRel="sameClick">
                                          <p:stCondLst>
                                            <p:cond evt="begin" delay="0">
                                              <p:tn val="34"/>
                                            </p:cond>
                                          </p:stCondLst>
                                          <p:endCondLst>
                                            <p:cond evt="onStopAudio" delay="0">
                                              <p:tgtEl>
                                                <p:sldTgt/>
                                              </p:tgtEl>
                                            </p:cond>
                                          </p:endCondLst>
                                        </p:cTn>
                                        <p:tgtEl>
                                          <p:sndTgt r:embed="rId6" name="hammer.wav"/>
                                        </p:tgtEl>
                                      </p:cMediaNode>
                                    </p:audio>
                                  </p:subTnLst>
                                </p:cTn>
                              </p:par>
                            </p:childTnLst>
                          </p:cTn>
                        </p:par>
                        <p:par>
                          <p:cTn id="37" fill="hold" nodeType="afterGroup">
                            <p:stCondLst>
                              <p:cond delay="2000"/>
                            </p:stCondLst>
                            <p:childTnLst>
                              <p:par>
                                <p:cTn id="38" presetID="4" presetClass="entr" presetSubtype="16" fill="hold" nodeType="afterEffect">
                                  <p:stCondLst>
                                    <p:cond delay="500"/>
                                  </p:stCondLst>
                                  <p:childTnLst>
                                    <p:set>
                                      <p:cBhvr>
                                        <p:cTn id="39" dur="1" fill="hold">
                                          <p:stCondLst>
                                            <p:cond delay="0"/>
                                          </p:stCondLst>
                                        </p:cTn>
                                        <p:tgtEl>
                                          <p:spTgt spid="121894"/>
                                        </p:tgtEl>
                                        <p:attrNameLst>
                                          <p:attrName>style.visibility</p:attrName>
                                        </p:attrNameLst>
                                      </p:cBhvr>
                                      <p:to>
                                        <p:strVal val="visible"/>
                                      </p:to>
                                    </p:set>
                                    <p:animEffect transition="in" filter="box(in)">
                                      <p:cBhvr>
                                        <p:cTn id="40" dur="500"/>
                                        <p:tgtEl>
                                          <p:spTgt spid="121894"/>
                                        </p:tgtEl>
                                      </p:cBhvr>
                                    </p:animEffect>
                                  </p:childTnLst>
                                  <p:subTnLst>
                                    <p:audio>
                                      <p:cMediaNode>
                                        <p:cTn display="0" masterRel="sameClick">
                                          <p:stCondLst>
                                            <p:cond evt="begin" delay="0">
                                              <p:tn val="38"/>
                                            </p:cond>
                                          </p:stCondLst>
                                          <p:endCondLst>
                                            <p:cond evt="onStopAudio" delay="0">
                                              <p:tgtEl>
                                                <p:sldTgt/>
                                              </p:tgtEl>
                                            </p:cond>
                                          </p:endCondLst>
                                        </p:cTn>
                                        <p:tgtEl>
                                          <p:sndTgt r:embed="rId6" name="hammer.wav"/>
                                        </p:tgtEl>
                                      </p:cMediaNode>
                                    </p:audio>
                                  </p:subTnLst>
                                </p:cTn>
                              </p:par>
                            </p:childTnLst>
                          </p:cTn>
                        </p:par>
                        <p:par>
                          <p:cTn id="41" fill="hold" nodeType="afterGroup">
                            <p:stCondLst>
                              <p:cond delay="3000"/>
                            </p:stCondLst>
                            <p:childTnLst>
                              <p:par>
                                <p:cTn id="42" presetID="4" presetClass="entr" presetSubtype="16" fill="hold" nodeType="afterEffect">
                                  <p:stCondLst>
                                    <p:cond delay="500"/>
                                  </p:stCondLst>
                                  <p:childTnLst>
                                    <p:set>
                                      <p:cBhvr>
                                        <p:cTn id="43" dur="1" fill="hold">
                                          <p:stCondLst>
                                            <p:cond delay="0"/>
                                          </p:stCondLst>
                                        </p:cTn>
                                        <p:tgtEl>
                                          <p:spTgt spid="121883"/>
                                        </p:tgtEl>
                                        <p:attrNameLst>
                                          <p:attrName>style.visibility</p:attrName>
                                        </p:attrNameLst>
                                      </p:cBhvr>
                                      <p:to>
                                        <p:strVal val="visible"/>
                                      </p:to>
                                    </p:set>
                                    <p:animEffect transition="in" filter="box(in)">
                                      <p:cBhvr>
                                        <p:cTn id="44" dur="500"/>
                                        <p:tgtEl>
                                          <p:spTgt spid="121883"/>
                                        </p:tgtEl>
                                      </p:cBhvr>
                                    </p:animEffect>
                                  </p:childTnLst>
                                  <p:subTnLst>
                                    <p:audio>
                                      <p:cMediaNode>
                                        <p:cTn display="0" masterRel="sameClick">
                                          <p:stCondLst>
                                            <p:cond evt="begin" delay="0">
                                              <p:tn val="42"/>
                                            </p:cond>
                                          </p:stCondLst>
                                          <p:endCondLst>
                                            <p:cond evt="onStopAudio" delay="0">
                                              <p:tgtEl>
                                                <p:sldTgt/>
                                              </p:tgtEl>
                                            </p:cond>
                                          </p:endCondLst>
                                        </p:cTn>
                                        <p:tgtEl>
                                          <p:sndTgt r:embed="rId6" name="hammer.wav"/>
                                        </p:tgtEl>
                                      </p:cMediaNode>
                                    </p:audio>
                                  </p:subTnLst>
                                </p:cTn>
                              </p:par>
                            </p:childTnLst>
                          </p:cTn>
                        </p:par>
                        <p:par>
                          <p:cTn id="45" fill="hold" nodeType="afterGroup">
                            <p:stCondLst>
                              <p:cond delay="4000"/>
                            </p:stCondLst>
                            <p:childTnLst>
                              <p:par>
                                <p:cTn id="46" presetID="4" presetClass="entr" presetSubtype="16" fill="hold" nodeType="afterEffect">
                                  <p:stCondLst>
                                    <p:cond delay="500"/>
                                  </p:stCondLst>
                                  <p:childTnLst>
                                    <p:set>
                                      <p:cBhvr>
                                        <p:cTn id="47" dur="1" fill="hold">
                                          <p:stCondLst>
                                            <p:cond delay="0"/>
                                          </p:stCondLst>
                                        </p:cTn>
                                        <p:tgtEl>
                                          <p:spTgt spid="121884"/>
                                        </p:tgtEl>
                                        <p:attrNameLst>
                                          <p:attrName>style.visibility</p:attrName>
                                        </p:attrNameLst>
                                      </p:cBhvr>
                                      <p:to>
                                        <p:strVal val="visible"/>
                                      </p:to>
                                    </p:set>
                                    <p:animEffect transition="in" filter="box(in)">
                                      <p:cBhvr>
                                        <p:cTn id="48" dur="500"/>
                                        <p:tgtEl>
                                          <p:spTgt spid="121884"/>
                                        </p:tgtEl>
                                      </p:cBhvr>
                                    </p:animEffect>
                                  </p:childTnLst>
                                  <p:subTnLst>
                                    <p:audio>
                                      <p:cMediaNode>
                                        <p:cTn display="0" masterRel="sameClick">
                                          <p:stCondLst>
                                            <p:cond evt="begin" delay="0">
                                              <p:tn val="46"/>
                                            </p:cond>
                                          </p:stCondLst>
                                          <p:endCondLst>
                                            <p:cond evt="onStopAudio" delay="0">
                                              <p:tgtEl>
                                                <p:sldTgt/>
                                              </p:tgtEl>
                                            </p:cond>
                                          </p:endCondLst>
                                        </p:cTn>
                                        <p:tgtEl>
                                          <p:sndTgt r:embed="rId6" name="hammer.wav"/>
                                        </p:tgtEl>
                                      </p:cMediaNode>
                                    </p:audio>
                                  </p:subTnLst>
                                </p:cTn>
                              </p:par>
                            </p:childTnLst>
                          </p:cTn>
                        </p:par>
                        <p:par>
                          <p:cTn id="49" fill="hold" nodeType="afterGroup">
                            <p:stCondLst>
                              <p:cond delay="5000"/>
                            </p:stCondLst>
                            <p:childTnLst>
                              <p:par>
                                <p:cTn id="50" presetID="4" presetClass="entr" presetSubtype="16" fill="hold" nodeType="afterEffect">
                                  <p:stCondLst>
                                    <p:cond delay="500"/>
                                  </p:stCondLst>
                                  <p:childTnLst>
                                    <p:set>
                                      <p:cBhvr>
                                        <p:cTn id="51" dur="1" fill="hold">
                                          <p:stCondLst>
                                            <p:cond delay="0"/>
                                          </p:stCondLst>
                                        </p:cTn>
                                        <p:tgtEl>
                                          <p:spTgt spid="121885"/>
                                        </p:tgtEl>
                                        <p:attrNameLst>
                                          <p:attrName>style.visibility</p:attrName>
                                        </p:attrNameLst>
                                      </p:cBhvr>
                                      <p:to>
                                        <p:strVal val="visible"/>
                                      </p:to>
                                    </p:set>
                                    <p:animEffect transition="in" filter="box(in)">
                                      <p:cBhvr>
                                        <p:cTn id="52" dur="500"/>
                                        <p:tgtEl>
                                          <p:spTgt spid="121885"/>
                                        </p:tgtEl>
                                      </p:cBhvr>
                                    </p:animEffect>
                                  </p:childTnLst>
                                  <p:subTnLst>
                                    <p:audio>
                                      <p:cMediaNode>
                                        <p:cTn display="0" masterRel="sameClick">
                                          <p:stCondLst>
                                            <p:cond evt="begin" delay="0">
                                              <p:tn val="50"/>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121892"/>
                  </p:tgtEl>
                </p:cond>
              </p:nextCondLst>
            </p:seq>
            <p:audio>
              <p:cMediaNode vol="80000" showWhenStopped="0">
                <p:cTn id="53" fill="hold" display="0">
                  <p:stCondLst>
                    <p:cond delay="indefinite"/>
                  </p:stCondLst>
                  <p:endCondLst>
                    <p:cond evt="onStopAudio" delay="0">
                      <p:tgtEl>
                        <p:sldTgt/>
                      </p:tgtEl>
                    </p:cond>
                  </p:endCondLst>
                </p:cTn>
                <p:tgtEl>
                  <p:spTgt spid="2"/>
                </p:tgtEl>
              </p:cMediaNode>
            </p:audio>
          </p:childTnLst>
        </p:cTn>
      </p:par>
    </p:tnLst>
    <p:bldLst>
      <p:bldP spid="121858" grpId="0"/>
      <p:bldP spid="121859" grpId="0"/>
      <p:bldP spid="121860" grpId="0" animBg="1"/>
      <p:bldP spid="1218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8600" y="2617788"/>
            <a:ext cx="8153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defRPr/>
            </a:pPr>
            <a:r>
              <a:rPr lang="en-US" sz="2800" b="1" i="1" u="sng" dirty="0" err="1">
                <a:solidFill>
                  <a:srgbClr val="3333FF"/>
                </a:solidFill>
                <a:latin typeface="Times New Roman" pitchFamily="18" charset="0"/>
              </a:rPr>
              <a:t>Câu</a:t>
            </a:r>
            <a:r>
              <a:rPr lang="en-US" sz="2800" b="1" i="1" u="sng" dirty="0">
                <a:solidFill>
                  <a:srgbClr val="3333FF"/>
                </a:solidFill>
                <a:latin typeface="Times New Roman" pitchFamily="18" charset="0"/>
              </a:rPr>
              <a:t> 4.</a:t>
            </a:r>
            <a:r>
              <a:rPr lang="en-US" sz="2800" b="1" i="1" dirty="0">
                <a:solidFill>
                  <a:srgbClr val="3333FF"/>
                </a:solidFill>
                <a:latin typeface="Times New Roman" pitchFamily="18" charset="0"/>
              </a:rPr>
              <a:t> </a:t>
            </a:r>
            <a:r>
              <a:rPr lang="en-US" sz="2800" b="1" i="1" dirty="0" err="1">
                <a:solidFill>
                  <a:srgbClr val="3333FF"/>
                </a:solidFill>
                <a:latin typeface="Times New Roman" pitchFamily="18" charset="0"/>
              </a:rPr>
              <a:t>Khí</a:t>
            </a:r>
            <a:r>
              <a:rPr lang="en-US" sz="2800" b="1" i="1" dirty="0">
                <a:solidFill>
                  <a:srgbClr val="3333FF"/>
                </a:solidFill>
                <a:latin typeface="Times New Roman" pitchFamily="18" charset="0"/>
              </a:rPr>
              <a:t>  </a:t>
            </a:r>
            <a:r>
              <a:rPr lang="en-US" sz="2800" b="1" i="1" dirty="0" err="1">
                <a:solidFill>
                  <a:srgbClr val="3333FF"/>
                </a:solidFill>
                <a:latin typeface="Times New Roman" pitchFamily="18" charset="0"/>
              </a:rPr>
              <a:t>nào</a:t>
            </a:r>
            <a:r>
              <a:rPr lang="en-US" sz="2800" b="1" i="1" dirty="0">
                <a:solidFill>
                  <a:srgbClr val="3333FF"/>
                </a:solidFill>
                <a:latin typeface="Times New Roman" pitchFamily="18" charset="0"/>
              </a:rPr>
              <a:t> </a:t>
            </a:r>
            <a:r>
              <a:rPr lang="en-US" sz="2800" b="1" i="1" dirty="0" err="1">
                <a:solidFill>
                  <a:srgbClr val="3333FF"/>
                </a:solidFill>
                <a:latin typeface="Times New Roman" pitchFamily="18" charset="0"/>
              </a:rPr>
              <a:t>chiếm</a:t>
            </a:r>
            <a:r>
              <a:rPr lang="en-US" sz="2800" b="1" i="1" dirty="0">
                <a:solidFill>
                  <a:srgbClr val="3333FF"/>
                </a:solidFill>
                <a:latin typeface="Times New Roman" pitchFamily="18" charset="0"/>
              </a:rPr>
              <a:t> 78% </a:t>
            </a:r>
            <a:r>
              <a:rPr lang="en-US" sz="2800" b="1" i="1" dirty="0" err="1">
                <a:solidFill>
                  <a:srgbClr val="3333FF"/>
                </a:solidFill>
                <a:latin typeface="Times New Roman" pitchFamily="18" charset="0"/>
              </a:rPr>
              <a:t>trong</a:t>
            </a:r>
            <a:r>
              <a:rPr lang="en-US" sz="2800" b="1" i="1" dirty="0">
                <a:solidFill>
                  <a:srgbClr val="3333FF"/>
                </a:solidFill>
                <a:latin typeface="Times New Roman" pitchFamily="18" charset="0"/>
              </a:rPr>
              <a:t> </a:t>
            </a:r>
            <a:r>
              <a:rPr lang="en-US" sz="2800" b="1" i="1" dirty="0" err="1">
                <a:solidFill>
                  <a:srgbClr val="3333FF"/>
                </a:solidFill>
                <a:latin typeface="Times New Roman" pitchFamily="18" charset="0"/>
              </a:rPr>
              <a:t>không</a:t>
            </a:r>
            <a:r>
              <a:rPr lang="en-US" sz="2800" b="1" i="1" dirty="0">
                <a:solidFill>
                  <a:srgbClr val="3333FF"/>
                </a:solidFill>
                <a:latin typeface="Times New Roman" pitchFamily="18" charset="0"/>
              </a:rPr>
              <a:t> </a:t>
            </a:r>
            <a:r>
              <a:rPr lang="en-US" sz="2800" b="1" i="1" dirty="0" err="1">
                <a:solidFill>
                  <a:srgbClr val="3333FF"/>
                </a:solidFill>
                <a:latin typeface="Times New Roman" pitchFamily="18" charset="0"/>
              </a:rPr>
              <a:t>khí</a:t>
            </a:r>
            <a:r>
              <a:rPr lang="en-US" sz="2800" b="1" i="1" dirty="0">
                <a:solidFill>
                  <a:srgbClr val="3333FF"/>
                </a:solidFill>
                <a:latin typeface="Times New Roman" pitchFamily="18" charset="0"/>
              </a:rPr>
              <a:t>?</a:t>
            </a:r>
          </a:p>
          <a:p>
            <a:pPr marL="514350" indent="-514350" algn="just" eaLnBrk="1" hangingPunct="1">
              <a:spcBef>
                <a:spcPct val="50000"/>
              </a:spcBef>
              <a:buFontTx/>
              <a:buAutoNum type="alphaLcPeriod"/>
              <a:defRPr/>
            </a:pPr>
            <a:r>
              <a:rPr lang="en-US" sz="2800" b="1" i="1" dirty="0" err="1">
                <a:latin typeface="Times New Roman" pitchFamily="18" charset="0"/>
              </a:rPr>
              <a:t>Các-bo-nic</a:t>
            </a:r>
            <a:r>
              <a:rPr lang="en-US" sz="2800" b="1" i="1" dirty="0">
                <a:latin typeface="Times New Roman" pitchFamily="18" charset="0"/>
              </a:rPr>
              <a:t> </a:t>
            </a:r>
          </a:p>
          <a:p>
            <a:pPr marL="0" indent="0" algn="just" eaLnBrk="1" hangingPunct="1">
              <a:spcBef>
                <a:spcPct val="50000"/>
              </a:spcBef>
              <a:defRPr/>
            </a:pPr>
            <a:r>
              <a:rPr lang="en-US" sz="2800" b="1" i="1" dirty="0">
                <a:latin typeface="Times New Roman" pitchFamily="18" charset="0"/>
              </a:rPr>
              <a:t>b .  Ô-xi</a:t>
            </a:r>
          </a:p>
          <a:p>
            <a:pPr algn="just" eaLnBrk="1" hangingPunct="1">
              <a:spcBef>
                <a:spcPct val="50000"/>
              </a:spcBef>
              <a:defRPr/>
            </a:pPr>
            <a:r>
              <a:rPr lang="en-US" sz="2800" b="1" i="1" dirty="0">
                <a:latin typeface="Times New Roman" pitchFamily="18" charset="0"/>
              </a:rPr>
              <a:t>c.    Ni-</a:t>
            </a:r>
            <a:r>
              <a:rPr lang="en-US" sz="2800" b="1" i="1" dirty="0" err="1">
                <a:latin typeface="Times New Roman" pitchFamily="18" charset="0"/>
              </a:rPr>
              <a:t>tơ</a:t>
            </a:r>
            <a:endParaRPr lang="en-US" sz="2800" b="1" i="1" dirty="0">
              <a:latin typeface="Times New Roman" pitchFamily="18" charset="0"/>
            </a:endParaRPr>
          </a:p>
        </p:txBody>
      </p:sp>
      <p:sp>
        <p:nvSpPr>
          <p:cNvPr id="121859" name="Text Box 3"/>
          <p:cNvSpPr txBox="1">
            <a:spLocks noChangeArrowheads="1"/>
          </p:cNvSpPr>
          <p:nvPr/>
        </p:nvSpPr>
        <p:spPr bwMode="auto">
          <a:xfrm>
            <a:off x="257175" y="350838"/>
            <a:ext cx="88106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u="sng">
                <a:solidFill>
                  <a:srgbClr val="3333FF"/>
                </a:solidFill>
                <a:latin typeface="Times New Roman" pitchFamily="18" charset="0"/>
              </a:rPr>
              <a:t>Câu 3:</a:t>
            </a:r>
            <a:r>
              <a:rPr lang="en-US" sz="2800" b="1" i="1">
                <a:solidFill>
                  <a:srgbClr val="3333FF"/>
                </a:solidFill>
                <a:latin typeface="Times New Roman" pitchFamily="18" charset="0"/>
              </a:rPr>
              <a:t> Oxi chiếm bao nhiêu phần trăm trong không khí ?</a:t>
            </a:r>
          </a:p>
          <a:p>
            <a:pPr algn="just" eaLnBrk="1" hangingPunct="1">
              <a:spcBef>
                <a:spcPct val="50000"/>
              </a:spcBef>
            </a:pPr>
            <a:r>
              <a:rPr lang="en-US" sz="2800" b="1" i="1">
                <a:latin typeface="Times New Roman" pitchFamily="18" charset="0"/>
              </a:rPr>
              <a:t>    a.   12%</a:t>
            </a:r>
          </a:p>
          <a:p>
            <a:pPr algn="just" eaLnBrk="1" hangingPunct="1">
              <a:spcBef>
                <a:spcPct val="50000"/>
              </a:spcBef>
            </a:pPr>
            <a:r>
              <a:rPr lang="en-US" sz="2800" b="1" i="1">
                <a:latin typeface="Times New Roman" pitchFamily="18" charset="0"/>
              </a:rPr>
              <a:t>   b.   21%</a:t>
            </a:r>
          </a:p>
          <a:p>
            <a:pPr algn="just" eaLnBrk="1" hangingPunct="1">
              <a:spcBef>
                <a:spcPct val="50000"/>
              </a:spcBef>
            </a:pPr>
            <a:r>
              <a:rPr lang="en-US" sz="2800" b="1" i="1">
                <a:latin typeface="Times New Roman" pitchFamily="18" charset="0"/>
              </a:rPr>
              <a:t>  c.   25%</a:t>
            </a:r>
          </a:p>
        </p:txBody>
      </p:sp>
      <p:sp>
        <p:nvSpPr>
          <p:cNvPr id="121860" name="Text Box 4"/>
          <p:cNvSpPr txBox="1">
            <a:spLocks noChangeArrowheads="1"/>
          </p:cNvSpPr>
          <p:nvPr/>
        </p:nvSpPr>
        <p:spPr bwMode="auto">
          <a:xfrm>
            <a:off x="533400" y="1582738"/>
            <a:ext cx="1876425" cy="523875"/>
          </a:xfrm>
          <a:prstGeom prst="rect">
            <a:avLst/>
          </a:prstGeom>
          <a:solidFill>
            <a:srgbClr val="FF0000"/>
          </a:solidFill>
          <a:ln w="9525">
            <a:solidFill>
              <a:srgbClr val="FF0000"/>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sz="2800" b="1" i="1">
                <a:latin typeface="Times New Roman" pitchFamily="18" charset="0"/>
              </a:rPr>
              <a:t>b. </a:t>
            </a:r>
            <a:r>
              <a:rPr lang="en-US" sz="2800" i="1">
                <a:latin typeface="Times New Roman" pitchFamily="18" charset="0"/>
              </a:rPr>
              <a:t> </a:t>
            </a:r>
            <a:r>
              <a:rPr lang="en-US" sz="2800" b="1" i="1">
                <a:latin typeface="Times New Roman" pitchFamily="18" charset="0"/>
              </a:rPr>
              <a:t>21%</a:t>
            </a:r>
          </a:p>
        </p:txBody>
      </p:sp>
      <p:sp>
        <p:nvSpPr>
          <p:cNvPr id="121864" name="Text Box 8"/>
          <p:cNvSpPr txBox="1">
            <a:spLocks noChangeArrowheads="1"/>
          </p:cNvSpPr>
          <p:nvPr/>
        </p:nvSpPr>
        <p:spPr bwMode="auto">
          <a:xfrm>
            <a:off x="304800" y="4476750"/>
            <a:ext cx="1600200" cy="522287"/>
          </a:xfrm>
          <a:prstGeom prst="rect">
            <a:avLst/>
          </a:prstGeom>
          <a:solidFill>
            <a:srgbClr val="FF0000"/>
          </a:solidFill>
          <a:ln w="9525">
            <a:solidFill>
              <a:srgbClr val="FF0000"/>
            </a:solidFill>
            <a:miter lim="800000"/>
            <a:headEnd/>
            <a:tailEnd/>
          </a:ln>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800" b="1" i="1" dirty="0">
                <a:latin typeface="Times New Roman" pitchFamily="18" charset="0"/>
              </a:rPr>
              <a:t>c. Ni-</a:t>
            </a:r>
            <a:r>
              <a:rPr lang="en-US" sz="2800" b="1" i="1" dirty="0" err="1">
                <a:latin typeface="Times New Roman" pitchFamily="18" charset="0"/>
              </a:rPr>
              <a:t>tơ</a:t>
            </a:r>
            <a:r>
              <a:rPr lang="en-US" sz="2800" b="1" i="1" dirty="0">
                <a:latin typeface="Times New Roman" pitchFamily="18" charset="0"/>
              </a:rPr>
              <a:t> </a:t>
            </a:r>
          </a:p>
        </p:txBody>
      </p:sp>
      <p:pic>
        <p:nvPicPr>
          <p:cNvPr id="3" name="BF89171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1859"/>
                                        </p:tgtEl>
                                        <p:attrNameLst>
                                          <p:attrName>style.visibility</p:attrName>
                                        </p:attrNameLst>
                                      </p:cBhvr>
                                      <p:to>
                                        <p:strVal val="visible"/>
                                      </p:to>
                                    </p:set>
                                    <p:animEffect transition="in" filter="box(in)">
                                      <p:cBhvr>
                                        <p:cTn id="11" dur="500"/>
                                        <p:tgtEl>
                                          <p:spTgt spid="1218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1860"/>
                                        </p:tgtEl>
                                        <p:attrNameLst>
                                          <p:attrName>style.visibility</p:attrName>
                                        </p:attrNameLst>
                                      </p:cBhvr>
                                      <p:to>
                                        <p:strVal val="visible"/>
                                      </p:to>
                                    </p:set>
                                    <p:animEffect transition="in" filter="box(in)">
                                      <p:cBhvr>
                                        <p:cTn id="16" dur="500"/>
                                        <p:tgtEl>
                                          <p:spTgt spid="121860"/>
                                        </p:tgtEl>
                                      </p:cBhvr>
                                    </p:animEffect>
                                  </p:childTnLst>
                                  <p:subTnLst>
                                    <p:audio>
                                      <p:cMediaNode>
                                        <p:cTn display="0" masterRel="sameClick">
                                          <p:stCondLst>
                                            <p:cond evt="begin" delay="0">
                                              <p:tn val="14"/>
                                            </p:cond>
                                          </p:stCondLst>
                                          <p:endCondLst>
                                            <p:cond evt="onStopAudio" delay="0">
                                              <p:tgtEl>
                                                <p:sldTgt/>
                                              </p:tgtEl>
                                            </p:cond>
                                          </p:endCondLst>
                                        </p:cTn>
                                        <p:tgtEl>
                                          <p:sndTgt r:embed="rId5" name="applaus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1858"/>
                                        </p:tgtEl>
                                        <p:attrNameLst>
                                          <p:attrName>style.visibility</p:attrName>
                                        </p:attrNameLst>
                                      </p:cBhvr>
                                      <p:to>
                                        <p:strVal val="visible"/>
                                      </p:to>
                                    </p:set>
                                    <p:animEffect transition="in" filter="box(in)">
                                      <p:cBhvr>
                                        <p:cTn id="21" dur="500"/>
                                        <p:tgtEl>
                                          <p:spTgt spid="1218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1864"/>
                                        </p:tgtEl>
                                        <p:attrNameLst>
                                          <p:attrName>style.visibility</p:attrName>
                                        </p:attrNameLst>
                                      </p:cBhvr>
                                      <p:to>
                                        <p:strVal val="visible"/>
                                      </p:to>
                                    </p:set>
                                    <p:animEffect transition="in" filter="box(in)">
                                      <p:cBhvr>
                                        <p:cTn id="26" dur="500"/>
                                        <p:tgtEl>
                                          <p:spTgt spid="121864"/>
                                        </p:tgtEl>
                                      </p:cBhvr>
                                    </p:animEffect>
                                  </p:childTnLst>
                                  <p:subTnLst>
                                    <p:audio>
                                      <p:cMediaNode>
                                        <p:cTn display="0" masterRel="sameClick">
                                          <p:stCondLst>
                                            <p:cond evt="begin" delay="0">
                                              <p:tn val="2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endCondLst>
                </p:cTn>
                <p:tgtEl>
                  <p:spTgt spid="3"/>
                </p:tgtEl>
              </p:cMediaNode>
            </p:audio>
          </p:childTnLst>
        </p:cTn>
      </p:par>
    </p:tnLst>
    <p:bldLst>
      <p:bldP spid="121858" grpId="0"/>
      <p:bldP spid="121859" grpId="0"/>
      <p:bldP spid="121860" grpId="0" animBg="1"/>
      <p:bldP spid="1218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257175" y="133350"/>
            <a:ext cx="87344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eaLnBrk="1" hangingPunct="1">
              <a:spcBef>
                <a:spcPct val="50000"/>
              </a:spcBef>
            </a:pPr>
            <a:r>
              <a:rPr lang="en-US" sz="2700" b="1" i="1" u="sng">
                <a:solidFill>
                  <a:srgbClr val="3333FF"/>
                </a:solidFill>
                <a:latin typeface="Times New Roman" pitchFamily="18" charset="0"/>
              </a:rPr>
              <a:t>Câu 5.</a:t>
            </a:r>
            <a:r>
              <a:rPr lang="en-US" sz="2700" b="1" i="1">
                <a:solidFill>
                  <a:srgbClr val="3333FF"/>
                </a:solidFill>
                <a:latin typeface="Times New Roman" pitchFamily="18" charset="0"/>
              </a:rPr>
              <a:t> Chúng ta cần làm như thế nào để giảm bớt lượng chất độc trong không khí:</a:t>
            </a:r>
          </a:p>
          <a:p>
            <a:pPr algn="just" eaLnBrk="1" hangingPunct="1">
              <a:spcBef>
                <a:spcPct val="50000"/>
              </a:spcBef>
            </a:pPr>
            <a:r>
              <a:rPr lang="en-US" sz="2700" b="1" i="1">
                <a:latin typeface="Times New Roman" pitchFamily="18" charset="0"/>
              </a:rPr>
              <a:t>a. </a:t>
            </a:r>
            <a:r>
              <a:rPr lang="en-US" sz="2700" b="1">
                <a:latin typeface="Times New Roman" pitchFamily="18" charset="0"/>
                <a:cs typeface="Times New Roman" pitchFamily="18" charset="0"/>
              </a:rPr>
              <a:t>Nên sử dụng xăng không chì hoặc nhiên liệu thiên nhiên, trồng nhiều cây xanh, vứt rác đúng nới quy định, thường xuyên vệ sinh nơi ở.</a:t>
            </a:r>
          </a:p>
          <a:p>
            <a:endParaRPr lang="en-US" sz="2700" b="1" i="1">
              <a:latin typeface="Times New Roman" pitchFamily="18" charset="0"/>
            </a:endParaRPr>
          </a:p>
          <a:p>
            <a:r>
              <a:rPr lang="en-US" sz="2700" b="1" i="1">
                <a:latin typeface="Times New Roman" pitchFamily="18" charset="0"/>
              </a:rPr>
              <a:t>b.</a:t>
            </a:r>
            <a:r>
              <a:rPr lang="en-US" sz="2700" b="1">
                <a:latin typeface="Times New Roman" pitchFamily="18" charset="0"/>
                <a:cs typeface="Times New Roman" pitchFamily="18" charset="0"/>
              </a:rPr>
              <a:t>  Nên sử dụng nhiều chất hoá học, phân bón, thuốc trừ sâu, vứt rác bừa bãi tạo chỗ ở cho vi khuẩn, …</a:t>
            </a:r>
          </a:p>
          <a:p>
            <a:endParaRPr lang="en-US" sz="2700" b="1" i="1">
              <a:latin typeface="Times New Roman" pitchFamily="18" charset="0"/>
            </a:endParaRPr>
          </a:p>
          <a:p>
            <a:r>
              <a:rPr lang="en-US" sz="2700" b="1" i="1">
                <a:latin typeface="Times New Roman" pitchFamily="18" charset="0"/>
              </a:rPr>
              <a:t> c.</a:t>
            </a:r>
            <a:r>
              <a:rPr lang="en-US" sz="2700" b="1">
                <a:latin typeface="Times New Roman" pitchFamily="18" charset="0"/>
                <a:cs typeface="Times New Roman" pitchFamily="18" charset="0"/>
              </a:rPr>
              <a:t> Nên đốt rừng  phá rừng thải ra môi trường các </a:t>
            </a:r>
            <a:r>
              <a:rPr lang="vi-VN" sz="2700" b="1">
                <a:latin typeface="Times New Roman" pitchFamily="18" charset="0"/>
                <a:cs typeface="Times New Roman" pitchFamily="18" charset="0"/>
              </a:rPr>
              <a:t>chất ô nhiễm như khói, bụi,</a:t>
            </a:r>
            <a:r>
              <a:rPr lang="en-US" sz="2700" b="1">
                <a:latin typeface="Times New Roman" pitchFamily="18" charset="0"/>
                <a:cs typeface="Times New Roman" pitchFamily="18" charset="0"/>
              </a:rPr>
              <a:t> chất  thải từ sinh hoạt. </a:t>
            </a:r>
          </a:p>
          <a:p>
            <a:br>
              <a:rPr lang="en-US" sz="2700"/>
            </a:br>
            <a:endParaRPr lang="en-US" sz="2700"/>
          </a:p>
          <a:p>
            <a:pPr algn="just" eaLnBrk="1" hangingPunct="1">
              <a:spcBef>
                <a:spcPct val="50000"/>
              </a:spcBef>
            </a:pPr>
            <a:r>
              <a:rPr lang="en-US" sz="2700" b="1" i="1">
                <a:latin typeface="Times New Roman" pitchFamily="18" charset="0"/>
              </a:rPr>
              <a:t>.</a:t>
            </a:r>
          </a:p>
        </p:txBody>
      </p:sp>
      <p:sp>
        <p:nvSpPr>
          <p:cNvPr id="121860" name="Text Box 4"/>
          <p:cNvSpPr txBox="1">
            <a:spLocks noChangeArrowheads="1"/>
          </p:cNvSpPr>
          <p:nvPr/>
        </p:nvSpPr>
        <p:spPr bwMode="auto">
          <a:xfrm>
            <a:off x="374650" y="1227138"/>
            <a:ext cx="8610600" cy="2030412"/>
          </a:xfrm>
          <a:prstGeom prst="rect">
            <a:avLst/>
          </a:prstGeom>
          <a:solidFill>
            <a:schemeClr val="accent6">
              <a:lumMod val="20000"/>
              <a:lumOff val="80000"/>
            </a:schemeClr>
          </a:solidFill>
          <a:ln w="9525">
            <a:solidFill>
              <a:srgbClr val="FF0000"/>
            </a:solidFill>
            <a:miter lim="800000"/>
            <a:headEnd/>
            <a:tailEnd/>
          </a:ln>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defRPr/>
            </a:pPr>
            <a:r>
              <a:rPr lang="en-US" sz="2800" b="1" i="1" dirty="0">
                <a:latin typeface="Times New Roman" pitchFamily="18" charset="0"/>
              </a:rPr>
              <a:t>a.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nơi</a:t>
            </a:r>
            <a:r>
              <a:rPr lang="en-US" sz="2800" b="1" dirty="0">
                <a:latin typeface="Times New Roman" pitchFamily="18" charset="0"/>
                <a:cs typeface="Times New Roman" pitchFamily="18" charset="0"/>
              </a:rPr>
              <a:t> ở.</a:t>
            </a:r>
          </a:p>
          <a:p>
            <a:pPr eaLnBrk="1" hangingPunct="1">
              <a:spcBef>
                <a:spcPct val="50000"/>
              </a:spcBef>
              <a:defRPr/>
            </a:pPr>
            <a:r>
              <a:rPr lang="en-US" sz="2800" i="1" dirty="0">
                <a:latin typeface="Times New Roman" pitchFamily="18" charset="0"/>
              </a:rPr>
              <a:t> </a:t>
            </a:r>
            <a:endParaRPr lang="en-US" sz="2800" b="1" i="1" dirty="0">
              <a:latin typeface="Times New Roman" pitchFamily="18" charset="0"/>
            </a:endParaRPr>
          </a:p>
        </p:txBody>
      </p:sp>
      <p:sp>
        <p:nvSpPr>
          <p:cNvPr id="121866" name="Text Box 10"/>
          <p:cNvSpPr txBox="1">
            <a:spLocks noChangeArrowheads="1"/>
          </p:cNvSpPr>
          <p:nvPr/>
        </p:nvSpPr>
        <p:spPr bwMode="auto">
          <a:xfrm>
            <a:off x="-1905000" y="16573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3" name="Text Box 27"/>
          <p:cNvSpPr txBox="1">
            <a:spLocks noChangeArrowheads="1"/>
          </p:cNvSpPr>
          <p:nvPr/>
        </p:nvSpPr>
        <p:spPr bwMode="auto">
          <a:xfrm>
            <a:off x="-1905000" y="19431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4" name="Text Box 28"/>
          <p:cNvSpPr txBox="1">
            <a:spLocks noChangeArrowheads="1"/>
          </p:cNvSpPr>
          <p:nvPr/>
        </p:nvSpPr>
        <p:spPr bwMode="auto">
          <a:xfrm>
            <a:off x="-1905000" y="20574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85" name="Text Box 29"/>
          <p:cNvSpPr txBox="1">
            <a:spLocks noChangeArrowheads="1"/>
          </p:cNvSpPr>
          <p:nvPr/>
        </p:nvSpPr>
        <p:spPr bwMode="auto">
          <a:xfrm>
            <a:off x="-1905000" y="22288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0" name="Text Box 30"/>
          <p:cNvSpPr txBox="1">
            <a:spLocks noChangeArrowheads="1"/>
          </p:cNvSpPr>
          <p:nvPr/>
        </p:nvSpPr>
        <p:spPr bwMode="auto">
          <a:xfrm>
            <a:off x="-1905000" y="24574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1" name="Text Box 31"/>
          <p:cNvSpPr txBox="1">
            <a:spLocks noChangeArrowheads="1"/>
          </p:cNvSpPr>
          <p:nvPr/>
        </p:nvSpPr>
        <p:spPr bwMode="auto">
          <a:xfrm>
            <a:off x="-1905000" y="26860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2" name="Text Box 32"/>
          <p:cNvSpPr txBox="1">
            <a:spLocks noChangeArrowheads="1"/>
          </p:cNvSpPr>
          <p:nvPr/>
        </p:nvSpPr>
        <p:spPr bwMode="auto">
          <a:xfrm>
            <a:off x="-1905000" y="2343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3" name="Text Box 33"/>
          <p:cNvSpPr txBox="1">
            <a:spLocks noChangeArrowheads="1"/>
          </p:cNvSpPr>
          <p:nvPr/>
        </p:nvSpPr>
        <p:spPr bwMode="auto">
          <a:xfrm>
            <a:off x="-1905000" y="2571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4" name="Text Box 34"/>
          <p:cNvSpPr txBox="1">
            <a:spLocks noChangeArrowheads="1"/>
          </p:cNvSpPr>
          <p:nvPr/>
        </p:nvSpPr>
        <p:spPr bwMode="auto">
          <a:xfrm>
            <a:off x="-1905000" y="2857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8445" name="Text Box 35"/>
          <p:cNvSpPr txBox="1">
            <a:spLocks noChangeArrowheads="1"/>
          </p:cNvSpPr>
          <p:nvPr/>
        </p:nvSpPr>
        <p:spPr bwMode="auto">
          <a:xfrm>
            <a:off x="-1905000" y="17145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3" name="Text Box 37"/>
          <p:cNvSpPr txBox="1">
            <a:spLocks noChangeArrowheads="1"/>
          </p:cNvSpPr>
          <p:nvPr/>
        </p:nvSpPr>
        <p:spPr bwMode="auto">
          <a:xfrm>
            <a:off x="-1905000" y="14287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sp>
        <p:nvSpPr>
          <p:cNvPr id="121894" name="Text Box 38"/>
          <p:cNvSpPr txBox="1">
            <a:spLocks noChangeArrowheads="1"/>
          </p:cNvSpPr>
          <p:nvPr/>
        </p:nvSpPr>
        <p:spPr bwMode="auto">
          <a:xfrm>
            <a:off x="-1981200" y="120015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atin typeface="Arial" charset="0"/>
              </a:rPr>
              <a:t>Dong ho</a:t>
            </a:r>
          </a:p>
        </p:txBody>
      </p:sp>
      <p:pic>
        <p:nvPicPr>
          <p:cNvPr id="3" name="9557178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1859"/>
                                        </p:tgtEl>
                                        <p:attrNameLst>
                                          <p:attrName>style.visibility</p:attrName>
                                        </p:attrNameLst>
                                      </p:cBhvr>
                                      <p:to>
                                        <p:strVal val="visible"/>
                                      </p:to>
                                    </p:set>
                                    <p:animEffect transition="in" filter="box(in)">
                                      <p:cBhvr>
                                        <p:cTn id="11" dur="500"/>
                                        <p:tgtEl>
                                          <p:spTgt spid="1218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1860"/>
                                        </p:tgtEl>
                                        <p:attrNameLst>
                                          <p:attrName>style.visibility</p:attrName>
                                        </p:attrNameLst>
                                      </p:cBhvr>
                                      <p:to>
                                        <p:strVal val="visible"/>
                                      </p:to>
                                    </p:set>
                                    <p:animEffect transition="in" filter="box(in)">
                                      <p:cBhvr>
                                        <p:cTn id="16" dur="500"/>
                                        <p:tgtEl>
                                          <p:spTgt spid="121860"/>
                                        </p:tgtEl>
                                      </p:cBhvr>
                                    </p:animEffect>
                                  </p:childTnLst>
                                  <p:subTnLst>
                                    <p:audio>
                                      <p:cMediaNode>
                                        <p:cTn display="0" masterRel="sameClick">
                                          <p:stCondLst>
                                            <p:cond evt="begin" delay="0">
                                              <p:tn val="14"/>
                                            </p:cond>
                                          </p:stCondLst>
                                          <p:endCondLst>
                                            <p:cond evt="onStopAudio" delay="0">
                                              <p:tgtEl>
                                                <p:sldTgt/>
                                              </p:tgtEl>
                                            </p:cond>
                                          </p:endCondLst>
                                        </p:cTn>
                                        <p:tgtEl>
                                          <p:sndTgt r:embed="rId6" name="applaus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500"/>
                                  </p:stCondLst>
                                  <p:childTnLst>
                                    <p:set>
                                      <p:cBhvr>
                                        <p:cTn id="20" dur="1" fill="hold">
                                          <p:stCondLst>
                                            <p:cond delay="0"/>
                                          </p:stCondLst>
                                        </p:cTn>
                                        <p:tgtEl>
                                          <p:spTgt spid="121866"/>
                                        </p:tgtEl>
                                        <p:attrNameLst>
                                          <p:attrName>style.visibility</p:attrName>
                                        </p:attrNameLst>
                                      </p:cBhvr>
                                      <p:to>
                                        <p:strVal val="visible"/>
                                      </p:to>
                                    </p:set>
                                    <p:animEffect transition="in" filter="box(in)">
                                      <p:cBhvr>
                                        <p:cTn id="21" dur="500"/>
                                        <p:tgtEl>
                                          <p:spTgt spid="121866"/>
                                        </p:tgtEl>
                                      </p:cBhvr>
                                    </p:animEffect>
                                  </p:childTnLst>
                                  <p:subTnLst>
                                    <p:audio>
                                      <p:cMediaNode>
                                        <p:cTn display="0" masterRel="sameClick">
                                          <p:stCondLst>
                                            <p:cond evt="begin" delay="0">
                                              <p:tn val="19"/>
                                            </p:cond>
                                          </p:stCondLst>
                                          <p:endCondLst>
                                            <p:cond evt="onStopAudio" delay="0">
                                              <p:tgtEl>
                                                <p:sldTgt/>
                                              </p:tgtEl>
                                            </p:cond>
                                          </p:endCondLst>
                                        </p:cTn>
                                        <p:tgtEl>
                                          <p:sndTgt r:embed="rId7" name="hammer.wav"/>
                                        </p:tgtEl>
                                      </p:cMediaNode>
                                    </p:audio>
                                  </p:subTnLst>
                                </p:cTn>
                              </p:par>
                            </p:childTnLst>
                          </p:cTn>
                        </p:par>
                        <p:par>
                          <p:cTn id="22" fill="hold" nodeType="afterGroup">
                            <p:stCondLst>
                              <p:cond delay="1000"/>
                            </p:stCondLst>
                            <p:childTnLst>
                              <p:par>
                                <p:cTn id="23" presetID="4" presetClass="entr" presetSubtype="16" fill="hold" nodeType="afterEffect">
                                  <p:stCondLst>
                                    <p:cond delay="500"/>
                                  </p:stCondLst>
                                  <p:childTnLst>
                                    <p:set>
                                      <p:cBhvr>
                                        <p:cTn id="24" dur="1" fill="hold">
                                          <p:stCondLst>
                                            <p:cond delay="0"/>
                                          </p:stCondLst>
                                        </p:cTn>
                                        <p:tgtEl>
                                          <p:spTgt spid="121893"/>
                                        </p:tgtEl>
                                        <p:attrNameLst>
                                          <p:attrName>style.visibility</p:attrName>
                                        </p:attrNameLst>
                                      </p:cBhvr>
                                      <p:to>
                                        <p:strVal val="visible"/>
                                      </p:to>
                                    </p:set>
                                    <p:animEffect transition="in" filter="box(in)">
                                      <p:cBhvr>
                                        <p:cTn id="25" dur="500"/>
                                        <p:tgtEl>
                                          <p:spTgt spid="121893"/>
                                        </p:tgtEl>
                                      </p:cBhvr>
                                    </p:animEffect>
                                  </p:childTnLst>
                                  <p:subTnLst>
                                    <p:audio>
                                      <p:cMediaNode>
                                        <p:cTn display="0" masterRel="sameClick">
                                          <p:stCondLst>
                                            <p:cond evt="begin" delay="0">
                                              <p:tn val="23"/>
                                            </p:cond>
                                          </p:stCondLst>
                                          <p:endCondLst>
                                            <p:cond evt="onStopAudio" delay="0">
                                              <p:tgtEl>
                                                <p:sldTgt/>
                                              </p:tgtEl>
                                            </p:cond>
                                          </p:endCondLst>
                                        </p:cTn>
                                        <p:tgtEl>
                                          <p:sndTgt r:embed="rId7" name="hammer.wav"/>
                                        </p:tgtEl>
                                      </p:cMediaNode>
                                    </p:audio>
                                  </p:subTnLst>
                                </p:cTn>
                              </p:par>
                            </p:childTnLst>
                          </p:cTn>
                        </p:par>
                        <p:par>
                          <p:cTn id="26" fill="hold" nodeType="afterGroup">
                            <p:stCondLst>
                              <p:cond delay="2000"/>
                            </p:stCondLst>
                            <p:childTnLst>
                              <p:par>
                                <p:cTn id="27" presetID="4" presetClass="entr" presetSubtype="16" fill="hold" nodeType="afterEffect">
                                  <p:stCondLst>
                                    <p:cond delay="500"/>
                                  </p:stCondLst>
                                  <p:childTnLst>
                                    <p:set>
                                      <p:cBhvr>
                                        <p:cTn id="28" dur="1" fill="hold">
                                          <p:stCondLst>
                                            <p:cond delay="0"/>
                                          </p:stCondLst>
                                        </p:cTn>
                                        <p:tgtEl>
                                          <p:spTgt spid="121894"/>
                                        </p:tgtEl>
                                        <p:attrNameLst>
                                          <p:attrName>style.visibility</p:attrName>
                                        </p:attrNameLst>
                                      </p:cBhvr>
                                      <p:to>
                                        <p:strVal val="visible"/>
                                      </p:to>
                                    </p:set>
                                    <p:animEffect transition="in" filter="box(in)">
                                      <p:cBhvr>
                                        <p:cTn id="29" dur="500"/>
                                        <p:tgtEl>
                                          <p:spTgt spid="121894"/>
                                        </p:tgtEl>
                                      </p:cBhvr>
                                    </p:animEffect>
                                  </p:childTnLst>
                                  <p:subTnLst>
                                    <p:audio>
                                      <p:cMediaNode>
                                        <p:cTn display="0" masterRel="sameClick">
                                          <p:stCondLst>
                                            <p:cond evt="begin" delay="0">
                                              <p:tn val="27"/>
                                            </p:cond>
                                          </p:stCondLst>
                                          <p:endCondLst>
                                            <p:cond evt="onStopAudio" delay="0">
                                              <p:tgtEl>
                                                <p:sldTgt/>
                                              </p:tgtEl>
                                            </p:cond>
                                          </p:endCondLst>
                                        </p:cTn>
                                        <p:tgtEl>
                                          <p:sndTgt r:embed="rId7" name="hammer.wav"/>
                                        </p:tgtEl>
                                      </p:cMediaNode>
                                    </p:audio>
                                  </p:subTnLst>
                                </p:cTn>
                              </p:par>
                            </p:childTnLst>
                          </p:cTn>
                        </p:par>
                        <p:par>
                          <p:cTn id="30" fill="hold" nodeType="afterGroup">
                            <p:stCondLst>
                              <p:cond delay="3000"/>
                            </p:stCondLst>
                            <p:childTnLst>
                              <p:par>
                                <p:cTn id="31" presetID="4" presetClass="entr" presetSubtype="16" fill="hold" nodeType="afterEffect">
                                  <p:stCondLst>
                                    <p:cond delay="500"/>
                                  </p:stCondLst>
                                  <p:childTnLst>
                                    <p:set>
                                      <p:cBhvr>
                                        <p:cTn id="32" dur="1" fill="hold">
                                          <p:stCondLst>
                                            <p:cond delay="0"/>
                                          </p:stCondLst>
                                        </p:cTn>
                                        <p:tgtEl>
                                          <p:spTgt spid="121883"/>
                                        </p:tgtEl>
                                        <p:attrNameLst>
                                          <p:attrName>style.visibility</p:attrName>
                                        </p:attrNameLst>
                                      </p:cBhvr>
                                      <p:to>
                                        <p:strVal val="visible"/>
                                      </p:to>
                                    </p:set>
                                    <p:animEffect transition="in" filter="box(in)">
                                      <p:cBhvr>
                                        <p:cTn id="33" dur="500"/>
                                        <p:tgtEl>
                                          <p:spTgt spid="121883"/>
                                        </p:tgtEl>
                                      </p:cBhvr>
                                    </p:animEffect>
                                  </p:childTnLst>
                                  <p:subTnLst>
                                    <p:audio>
                                      <p:cMediaNode>
                                        <p:cTn display="0" masterRel="sameClick">
                                          <p:stCondLst>
                                            <p:cond evt="begin" delay="0">
                                              <p:tn val="31"/>
                                            </p:cond>
                                          </p:stCondLst>
                                          <p:endCondLst>
                                            <p:cond evt="onStopAudio" delay="0">
                                              <p:tgtEl>
                                                <p:sldTgt/>
                                              </p:tgtEl>
                                            </p:cond>
                                          </p:endCondLst>
                                        </p:cTn>
                                        <p:tgtEl>
                                          <p:sndTgt r:embed="rId7" name="hammer.wav"/>
                                        </p:tgtEl>
                                      </p:cMediaNode>
                                    </p:audio>
                                  </p:subTnLst>
                                </p:cTn>
                              </p:par>
                            </p:childTnLst>
                          </p:cTn>
                        </p:par>
                        <p:par>
                          <p:cTn id="34" fill="hold" nodeType="afterGroup">
                            <p:stCondLst>
                              <p:cond delay="4000"/>
                            </p:stCondLst>
                            <p:childTnLst>
                              <p:par>
                                <p:cTn id="35" presetID="4" presetClass="entr" presetSubtype="16" fill="hold" nodeType="afterEffect">
                                  <p:stCondLst>
                                    <p:cond delay="500"/>
                                  </p:stCondLst>
                                  <p:childTnLst>
                                    <p:set>
                                      <p:cBhvr>
                                        <p:cTn id="36" dur="1" fill="hold">
                                          <p:stCondLst>
                                            <p:cond delay="0"/>
                                          </p:stCondLst>
                                        </p:cTn>
                                        <p:tgtEl>
                                          <p:spTgt spid="121884"/>
                                        </p:tgtEl>
                                        <p:attrNameLst>
                                          <p:attrName>style.visibility</p:attrName>
                                        </p:attrNameLst>
                                      </p:cBhvr>
                                      <p:to>
                                        <p:strVal val="visible"/>
                                      </p:to>
                                    </p:set>
                                    <p:animEffect transition="in" filter="box(in)">
                                      <p:cBhvr>
                                        <p:cTn id="37" dur="500"/>
                                        <p:tgtEl>
                                          <p:spTgt spid="121884"/>
                                        </p:tgtEl>
                                      </p:cBhvr>
                                    </p:animEffect>
                                  </p:childTnLst>
                                  <p:subTnLst>
                                    <p:audio>
                                      <p:cMediaNode>
                                        <p:cTn display="0" masterRel="sameClick">
                                          <p:stCondLst>
                                            <p:cond evt="begin" delay="0">
                                              <p:tn val="35"/>
                                            </p:cond>
                                          </p:stCondLst>
                                          <p:endCondLst>
                                            <p:cond evt="onStopAudio" delay="0">
                                              <p:tgtEl>
                                                <p:sldTgt/>
                                              </p:tgtEl>
                                            </p:cond>
                                          </p:endCondLst>
                                        </p:cTn>
                                        <p:tgtEl>
                                          <p:sndTgt r:embed="rId7" name="hammer.wav"/>
                                        </p:tgtEl>
                                      </p:cMediaNode>
                                    </p:audio>
                                  </p:subTnLst>
                                </p:cTn>
                              </p:par>
                            </p:childTnLst>
                          </p:cTn>
                        </p:par>
                        <p:par>
                          <p:cTn id="38" fill="hold" nodeType="afterGroup">
                            <p:stCondLst>
                              <p:cond delay="5000"/>
                            </p:stCondLst>
                            <p:childTnLst>
                              <p:par>
                                <p:cTn id="39" presetID="4" presetClass="entr" presetSubtype="16" fill="hold" nodeType="afterEffect">
                                  <p:stCondLst>
                                    <p:cond delay="500"/>
                                  </p:stCondLst>
                                  <p:childTnLst>
                                    <p:set>
                                      <p:cBhvr>
                                        <p:cTn id="40" dur="1" fill="hold">
                                          <p:stCondLst>
                                            <p:cond delay="0"/>
                                          </p:stCondLst>
                                        </p:cTn>
                                        <p:tgtEl>
                                          <p:spTgt spid="121885"/>
                                        </p:tgtEl>
                                        <p:attrNameLst>
                                          <p:attrName>style.visibility</p:attrName>
                                        </p:attrNameLst>
                                      </p:cBhvr>
                                      <p:to>
                                        <p:strVal val="visible"/>
                                      </p:to>
                                    </p:set>
                                    <p:animEffect transition="in" filter="box(in)">
                                      <p:cBhvr>
                                        <p:cTn id="41" dur="500"/>
                                        <p:tgtEl>
                                          <p:spTgt spid="121885"/>
                                        </p:tgtEl>
                                      </p:cBhvr>
                                    </p:animEffect>
                                  </p:childTnLst>
                                  <p:subTnLst>
                                    <p:audio>
                                      <p:cMediaNode>
                                        <p:cTn display="0" masterRel="sameClick">
                                          <p:stCondLst>
                                            <p:cond evt="begin" delay="0">
                                              <p:tn val="39"/>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fill="hold" display="0">
                  <p:stCondLst>
                    <p:cond delay="indefinite"/>
                  </p:stCondLst>
                  <p:endCondLst>
                    <p:cond evt="onStopAudio" delay="0">
                      <p:tgtEl>
                        <p:sldTgt/>
                      </p:tgtEl>
                    </p:cond>
                  </p:endCondLst>
                </p:cTn>
                <p:tgtEl>
                  <p:spTgt spid="3"/>
                </p:tgtEl>
              </p:cMediaNode>
            </p:audio>
          </p:childTnLst>
        </p:cTn>
      </p:par>
    </p:tnLst>
    <p:bldLst>
      <p:bldP spid="121859" grpId="0"/>
      <p:bldP spid="1218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1133518"/>
            <a:ext cx="5562600" cy="461665"/>
          </a:xfrm>
          <a:prstGeom prst="rect">
            <a:avLst/>
          </a:prstGeom>
          <a:noFill/>
        </p:spPr>
        <p:txBody>
          <a:bodyPr wrap="square">
            <a:spAutoFit/>
          </a:bodyPr>
          <a:lstStyle/>
          <a:p>
            <a:pPr algn="ctr">
              <a:defRPr/>
            </a:pP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Không khí gồm những thành phần nào?</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TextBox 14"/>
          <p:cNvSpPr txBox="1"/>
          <p:nvPr/>
        </p:nvSpPr>
        <p:spPr>
          <a:xfrm>
            <a:off x="3276600" y="590550"/>
            <a:ext cx="3276600" cy="461665"/>
          </a:xfrm>
          <a:prstGeom prst="rect">
            <a:avLst/>
          </a:prstGeom>
          <a:noFill/>
        </p:spPr>
        <p:txBody>
          <a:bodyPr wrap="square">
            <a:spAutoFit/>
          </a:bodyPr>
          <a:lstStyle/>
          <a:p>
            <a:pPr algn="ctr">
              <a:defRPr/>
            </a:pPr>
            <a:r>
              <a:rPr lang="en-US" sz="2400" b="1">
                <a:ln w="1905"/>
                <a:effectLst>
                  <a:innerShdw blurRad="69850" dist="43180" dir="5400000">
                    <a:srgbClr val="000000">
                      <a:alpha val="65000"/>
                    </a:srgbClr>
                  </a:innerShdw>
                </a:effectLst>
                <a:latin typeface="Times New Roman" pitchFamily="18" charset="0"/>
                <a:cs typeface="Times New Roman" pitchFamily="18" charset="0"/>
              </a:rPr>
              <a:t>Khoa học</a:t>
            </a:r>
            <a:endParaRPr lang="en-US" sz="24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6" name="TextBox 15"/>
          <p:cNvSpPr txBox="1"/>
          <p:nvPr/>
        </p:nvSpPr>
        <p:spPr>
          <a:xfrm>
            <a:off x="457200" y="95812"/>
            <a:ext cx="8763000" cy="523220"/>
          </a:xfrm>
          <a:prstGeom prst="rect">
            <a:avLst/>
          </a:prstGeom>
          <a:noFill/>
        </p:spPr>
        <p:txBody>
          <a:bodyPr wrap="square">
            <a:spAutoFit/>
          </a:bodyPr>
          <a:lstStyle/>
          <a:p>
            <a:pPr algn="ctr">
              <a:defRPr/>
            </a:pP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Thứ</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năm</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ngày</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23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tháng</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12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năm</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2021</a:t>
            </a:r>
          </a:p>
        </p:txBody>
      </p:sp>
      <p:sp>
        <p:nvSpPr>
          <p:cNvPr id="5" name="Text Box 6">
            <a:extLst>
              <a:ext uri="{FF2B5EF4-FFF2-40B4-BE49-F238E27FC236}">
                <a16:creationId xmlns:a16="http://schemas.microsoft.com/office/drawing/2014/main" id="{55EDC145-593F-47A3-B547-DAE3A6B073F0}"/>
              </a:ext>
            </a:extLst>
          </p:cNvPr>
          <p:cNvSpPr txBox="1">
            <a:spLocks noChangeArrowheads="1"/>
          </p:cNvSpPr>
          <p:nvPr/>
        </p:nvSpPr>
        <p:spPr bwMode="auto">
          <a:xfrm>
            <a:off x="304800" y="168952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a:latin typeface="Times New Roman" pitchFamily="18" charset="0"/>
              </a:rPr>
              <a:t>1. Xác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chính</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khí</a:t>
            </a:r>
            <a:endParaRPr lang="en-US" sz="2400" b="1" dirty="0">
              <a:latin typeface="Times New Roman" pitchFamily="18" charset="0"/>
            </a:endParaRPr>
          </a:p>
        </p:txBody>
      </p:sp>
    </p:spTree>
    <p:extLst>
      <p:ext uri="{BB962C8B-B14F-4D97-AF65-F5344CB8AC3E}">
        <p14:creationId xmlns:p14="http://schemas.microsoft.com/office/powerpoint/2010/main" val="2803882514"/>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196" descr="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34" y="-77391"/>
            <a:ext cx="9056869" cy="501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559468" y="1651399"/>
            <a:ext cx="3960291"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4950">
                <a:latin typeface="Algerian" pitchFamily="82" charset="0"/>
                <a:cs typeface="Times New Roman" pitchFamily="18" charset="0"/>
              </a:rPr>
              <a:t>TRÂN TRỌNG CẢM ƠN</a:t>
            </a:r>
          </a:p>
        </p:txBody>
      </p:sp>
    </p:spTree>
    <p:extLst>
      <p:ext uri="{BB962C8B-B14F-4D97-AF65-F5344CB8AC3E}">
        <p14:creationId xmlns:p14="http://schemas.microsoft.com/office/powerpoint/2010/main" val="214004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152400" y="1143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a:latin typeface="Times New Roman" pitchFamily="18" charset="0"/>
              </a:rPr>
              <a:t>1. Xác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chính</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khí</a:t>
            </a:r>
            <a:endParaRPr lang="en-US" sz="2400" b="1" dirty="0">
              <a:latin typeface="Times New Roman" pitchFamily="18" charset="0"/>
            </a:endParaRPr>
          </a:p>
        </p:txBody>
      </p:sp>
      <p:sp>
        <p:nvSpPr>
          <p:cNvPr id="73736" name="Text Box 8"/>
          <p:cNvSpPr txBox="1">
            <a:spLocks noChangeArrowheads="1"/>
          </p:cNvSpPr>
          <p:nvPr/>
        </p:nvSpPr>
        <p:spPr bwMode="auto">
          <a:xfrm>
            <a:off x="98425" y="566738"/>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2800">
                <a:latin typeface="Times New Roman" pitchFamily="18" charset="0"/>
              </a:rPr>
              <a:t>       Đốt cháy một cây nến, gắn vào một đĩa thủy tinh rồi rót nước vào đĩa. Lấy một lọ thủy tinh úp lên cây nến đang cháy (mô tả hiện tượng xảy ra)</a:t>
            </a:r>
          </a:p>
        </p:txBody>
      </p:sp>
      <p:pic>
        <p:nvPicPr>
          <p:cNvPr id="4100" name="Picture 8" descr="scan0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2190750"/>
            <a:ext cx="9177338"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A85D1515.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4381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3734"/>
                                        </p:tgtEl>
                                        <p:attrNameLst>
                                          <p:attrName>style.visibility</p:attrName>
                                        </p:attrNameLst>
                                      </p:cBhvr>
                                      <p:to>
                                        <p:strVal val="visible"/>
                                      </p:to>
                                    </p:set>
                                    <p:animEffect transition="in" filter="blinds(horizontal)">
                                      <p:cBhvr>
                                        <p:cTn id="11" dur="500"/>
                                        <p:tgtEl>
                                          <p:spTgt spid="737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3736"/>
                                        </p:tgtEl>
                                        <p:attrNameLst>
                                          <p:attrName>style.visibility</p:attrName>
                                        </p:attrNameLst>
                                      </p:cBhvr>
                                      <p:to>
                                        <p:strVal val="visible"/>
                                      </p:to>
                                    </p:set>
                                    <p:animEffect transition="in" filter="blinds(horizontal)">
                                      <p:cBhvr>
                                        <p:cTn id="16"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73734" grpId="0"/>
      <p:bldP spid="737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40005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buFont typeface="Wingdings" pitchFamily="2" charset="2"/>
              <a:buChar char="Ø"/>
            </a:pPr>
            <a:r>
              <a:rPr lang="en-US" sz="2000" b="1">
                <a:solidFill>
                  <a:srgbClr val="0000FF"/>
                </a:solidFill>
                <a:latin typeface="Times New Roman" pitchFamily="18" charset="0"/>
              </a:rPr>
              <a:t>Nêu các hiện tượng xảy ra trong thí nghiệm?</a:t>
            </a:r>
          </a:p>
        </p:txBody>
      </p:sp>
      <p:sp>
        <p:nvSpPr>
          <p:cNvPr id="5123" name="Rectangle 3"/>
          <p:cNvSpPr>
            <a:spLocks noChangeArrowheads="1"/>
          </p:cNvSpPr>
          <p:nvPr/>
        </p:nvSpPr>
        <p:spPr bwMode="auto">
          <a:xfrm>
            <a:off x="533400" y="137160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Char char="Ä"/>
            </a:pPr>
            <a:r>
              <a:rPr lang="en-US" sz="2000" b="1">
                <a:solidFill>
                  <a:srgbClr val="FF0066"/>
                </a:solidFill>
                <a:latin typeface="Times New Roman" pitchFamily="18" charset="0"/>
              </a:rPr>
              <a:t>Ban đầu ngọn nến cháy to, sau khi úp cốc thủy tinh lên một lúc thì ngọn nến nhỏ dần và tắt đi.</a:t>
            </a:r>
          </a:p>
          <a:p>
            <a:pPr marL="342900" indent="-342900">
              <a:spcBef>
                <a:spcPct val="20000"/>
              </a:spcBef>
              <a:buFont typeface="Wingdings" pitchFamily="2" charset="2"/>
              <a:buChar char="Ä"/>
            </a:pPr>
            <a:r>
              <a:rPr lang="en-US" sz="2000" b="1">
                <a:solidFill>
                  <a:srgbClr val="FF0066"/>
                </a:solidFill>
                <a:latin typeface="Times New Roman" pitchFamily="18" charset="0"/>
              </a:rPr>
              <a:t>Nước trong đĩa tràn vào trong cốc thủy tinh.</a:t>
            </a:r>
          </a:p>
        </p:txBody>
      </p:sp>
      <p:sp>
        <p:nvSpPr>
          <p:cNvPr id="5124" name="Text Box 4"/>
          <p:cNvSpPr txBox="1">
            <a:spLocks noChangeArrowheads="1"/>
          </p:cNvSpPr>
          <p:nvPr/>
        </p:nvSpPr>
        <p:spPr bwMode="auto">
          <a:xfrm>
            <a:off x="762000" y="1200150"/>
            <a:ext cx="7772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000" b="1" u="sng">
                <a:solidFill>
                  <a:srgbClr val="0000FF"/>
                </a:solidFill>
                <a:latin typeface="Times New Roman" pitchFamily="18" charset="0"/>
              </a:rPr>
              <a:t>Thảo luận nhóm 4</a:t>
            </a:r>
            <a:r>
              <a:rPr lang="en-US" sz="2000" b="1">
                <a:solidFill>
                  <a:srgbClr val="0000FF"/>
                </a:solidFill>
                <a:latin typeface="Times New Roman" pitchFamily="18" charset="0"/>
              </a:rPr>
              <a:t>: Trả lời các câu hỏi trong phiếu học tập để giải thích các hiện tượng xảy ra.</a:t>
            </a:r>
          </a:p>
        </p:txBody>
      </p:sp>
      <p:sp>
        <p:nvSpPr>
          <p:cNvPr id="5125" name="Text Box 19"/>
          <p:cNvSpPr txBox="1">
            <a:spLocks noChangeArrowheads="1"/>
          </p:cNvSpPr>
          <p:nvPr/>
        </p:nvSpPr>
        <p:spPr bwMode="auto">
          <a:xfrm>
            <a:off x="4022725" y="19129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sz="2000" b="1"/>
          </a:p>
        </p:txBody>
      </p:sp>
      <p:pic>
        <p:nvPicPr>
          <p:cNvPr id="5126" name="Picture 35" descr="CLOUDB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9023" name="Group 79"/>
          <p:cNvGraphicFramePr>
            <a:graphicFrameLocks noGrp="1"/>
          </p:cNvGraphicFramePr>
          <p:nvPr/>
        </p:nvGraphicFramePr>
        <p:xfrm>
          <a:off x="0" y="182563"/>
          <a:ext cx="9067800" cy="4846637"/>
        </p:xfrm>
        <a:graphic>
          <a:graphicData uri="http://schemas.openxmlformats.org/drawingml/2006/table">
            <a:tbl>
              <a:tblPr/>
              <a:tblGrid>
                <a:gridCol w="4096387">
                  <a:extLst>
                    <a:ext uri="{9D8B030D-6E8A-4147-A177-3AD203B41FA5}">
                      <a16:colId xmlns:a16="http://schemas.microsoft.com/office/drawing/2014/main" val="20000"/>
                    </a:ext>
                  </a:extLst>
                </a:gridCol>
                <a:gridCol w="4971413">
                  <a:extLst>
                    <a:ext uri="{9D8B030D-6E8A-4147-A177-3AD203B41FA5}">
                      <a16:colId xmlns:a16="http://schemas.microsoft.com/office/drawing/2014/main" val="20001"/>
                    </a:ext>
                  </a:extLst>
                </a:gridCol>
              </a:tblGrid>
              <a:tr h="877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683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A50021"/>
                          </a:solidFill>
                          <a:effectLst/>
                          <a:latin typeface="Arial" charset="0"/>
                        </a:rPr>
                        <a:t> </a:t>
                      </a: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1800" dirty="0">
                          <a:solidFill>
                            <a:srgbClr val="0070C0"/>
                          </a:solidFill>
                          <a:latin typeface="Times New Roman" pitchFamily="18" charset="0"/>
                          <a:cs typeface="Times New Roman" pitchFamily="18" charset="0"/>
                        </a:rPr>
                        <a:t>   </a:t>
                      </a:r>
                      <a:endParaRPr kumimoji="0" lang="en-US" sz="1800" b="1" i="0" u="none" strike="noStrike" cap="none" normalizeH="0" baseline="0" dirty="0">
                        <a:ln>
                          <a:noFill/>
                        </a:ln>
                        <a:solidFill>
                          <a:srgbClr val="FF0000"/>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86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800" b="1" dirty="0">
                          <a:solidFill>
                            <a:srgbClr val="FF0000"/>
                          </a:solidFill>
                          <a:latin typeface="Times New Roman" pitchFamily="18" charset="0"/>
                          <a:cs typeface="Times New Roman" pitchFamily="18" charset="0"/>
                        </a:rPr>
                        <a:t> </a:t>
                      </a:r>
                      <a:endParaRPr kumimoji="0" lang="en-US" sz="1800" b="1" i="0" u="none" strike="noStrike" cap="none" normalizeH="0" baseline="0" dirty="0">
                        <a:ln>
                          <a:noFill/>
                        </a:ln>
                        <a:solidFill>
                          <a:srgbClr val="FF0000"/>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13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1800" b="1" i="0" u="none" strike="noStrike" cap="none" normalizeH="0" baseline="0" dirty="0">
                          <a:ln>
                            <a:noFill/>
                          </a:ln>
                          <a:solidFill>
                            <a:srgbClr val="000099"/>
                          </a:solidFill>
                          <a:effectLst/>
                          <a:latin typeface="Arial" charset="0"/>
                        </a:rPr>
                        <a:t> </a:t>
                      </a:r>
                      <a:endParaRPr kumimoji="0" lang="en-US" sz="1800" b="1" i="0" u="none" strike="noStrike" cap="none" normalizeH="0" baseline="0" dirty="0">
                        <a:ln>
                          <a:noFill/>
                        </a:ln>
                        <a:solidFill>
                          <a:schemeClr val="bg1"/>
                        </a:solidFill>
                        <a:effectLst/>
                        <a:latin typeface="Arial" charset="0"/>
                      </a:endParaRPr>
                    </a:p>
                  </a:txBody>
                  <a:tcPr marL="91437" marR="9143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38998" name="Text Box 54"/>
          <p:cNvSpPr txBox="1">
            <a:spLocks noChangeArrowheads="1"/>
          </p:cNvSpPr>
          <p:nvPr/>
        </p:nvSpPr>
        <p:spPr bwMode="auto">
          <a:xfrm>
            <a:off x="0" y="182563"/>
            <a:ext cx="429895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lgn="l" eaLnBrk="0" hangingPunct="0">
              <a:defRPr sz="3200">
                <a:solidFill>
                  <a:schemeClr val="tx1"/>
                </a:solidFill>
                <a:latin typeface="Times New Roman" pitchFamily="18" charset="0"/>
              </a:defRPr>
            </a:lvl1pPr>
            <a:lvl2pPr marL="1066800" indent="-609600" algn="l" eaLnBrk="0" hangingPunct="0">
              <a:defRPr sz="3200">
                <a:solidFill>
                  <a:schemeClr val="tx1"/>
                </a:solidFill>
                <a:latin typeface="Times New Roman" pitchFamily="18" charset="0"/>
              </a:defRPr>
            </a:lvl2pPr>
            <a:lvl3pPr marL="1524000" indent="-609600" algn="l" eaLnBrk="0" hangingPunct="0">
              <a:defRPr sz="3200">
                <a:solidFill>
                  <a:schemeClr val="tx1"/>
                </a:solidFill>
                <a:latin typeface="Times New Roman" pitchFamily="18" charset="0"/>
              </a:defRPr>
            </a:lvl3pPr>
            <a:lvl4pPr marL="1981200" indent="-609600" algn="l" eaLnBrk="0" hangingPunct="0">
              <a:defRPr sz="3200">
                <a:solidFill>
                  <a:schemeClr val="tx1"/>
                </a:solidFill>
                <a:latin typeface="Times New Roman" pitchFamily="18" charset="0"/>
              </a:defRPr>
            </a:lvl4pPr>
            <a:lvl5pPr marL="2438400" indent="-609600" algn="l" eaLnBrk="0" hangingPunct="0">
              <a:defRPr sz="3200">
                <a:solidFill>
                  <a:schemeClr val="tx1"/>
                </a:solidFill>
                <a:latin typeface="Times New Roman" pitchFamily="18" charset="0"/>
              </a:defRPr>
            </a:lvl5pPr>
            <a:lvl6pPr marL="2895600" indent="-609600" eaLnBrk="0" fontAlgn="base" hangingPunct="0">
              <a:spcBef>
                <a:spcPct val="0"/>
              </a:spcBef>
              <a:spcAft>
                <a:spcPct val="0"/>
              </a:spcAft>
              <a:defRPr sz="3200">
                <a:solidFill>
                  <a:schemeClr val="tx1"/>
                </a:solidFill>
                <a:latin typeface="Times New Roman" pitchFamily="18" charset="0"/>
              </a:defRPr>
            </a:lvl6pPr>
            <a:lvl7pPr marL="3352800" indent="-609600" eaLnBrk="0" fontAlgn="base" hangingPunct="0">
              <a:spcBef>
                <a:spcPct val="0"/>
              </a:spcBef>
              <a:spcAft>
                <a:spcPct val="0"/>
              </a:spcAft>
              <a:defRPr sz="3200">
                <a:solidFill>
                  <a:schemeClr val="tx1"/>
                </a:solidFill>
                <a:latin typeface="Times New Roman" pitchFamily="18" charset="0"/>
              </a:defRPr>
            </a:lvl7pPr>
            <a:lvl8pPr marL="3810000" indent="-609600" eaLnBrk="0" fontAlgn="base" hangingPunct="0">
              <a:spcBef>
                <a:spcPct val="0"/>
              </a:spcBef>
              <a:spcAft>
                <a:spcPct val="0"/>
              </a:spcAft>
              <a:defRPr sz="3200">
                <a:solidFill>
                  <a:schemeClr val="tx1"/>
                </a:solidFill>
                <a:latin typeface="Times New Roman" pitchFamily="18" charset="0"/>
              </a:defRPr>
            </a:lvl8pPr>
            <a:lvl9pPr marL="4267200" indent="-609600" eaLnBrk="0" fontAlgn="base" hangingPunct="0">
              <a:spcBef>
                <a:spcPct val="0"/>
              </a:spcBef>
              <a:spcAft>
                <a:spcPct val="0"/>
              </a:spcAft>
              <a:defRPr sz="3200">
                <a:solidFill>
                  <a:schemeClr val="tx1"/>
                </a:solidFill>
                <a:latin typeface="Times New Roman" pitchFamily="18" charset="0"/>
              </a:defRPr>
            </a:lvl9pPr>
          </a:lstStyle>
          <a:p>
            <a:pPr marL="0" indent="0" eaLnBrk="1" hangingPunct="1">
              <a:spcBef>
                <a:spcPct val="20000"/>
              </a:spcBef>
              <a:defRPr/>
            </a:pPr>
            <a:r>
              <a:rPr lang="en-US" sz="2200" b="1" dirty="0"/>
              <a:t>1.  </a:t>
            </a:r>
            <a:r>
              <a:rPr lang="en-US" sz="2200" b="1" dirty="0" err="1"/>
              <a:t>Điều</a:t>
            </a:r>
            <a:r>
              <a:rPr lang="en-US" sz="2200" b="1" dirty="0"/>
              <a:t> </a:t>
            </a:r>
            <a:r>
              <a:rPr lang="en-US" sz="2200" b="1" dirty="0" err="1"/>
              <a:t>gì</a:t>
            </a:r>
            <a:r>
              <a:rPr lang="en-US" sz="2200" b="1" dirty="0"/>
              <a:t> </a:t>
            </a:r>
            <a:r>
              <a:rPr lang="en-US" sz="2200" b="1" dirty="0" err="1"/>
              <a:t>xảy</a:t>
            </a:r>
            <a:r>
              <a:rPr lang="en-US" sz="2200" b="1" dirty="0"/>
              <a:t> </a:t>
            </a:r>
            <a:r>
              <a:rPr lang="en-US" sz="2200" b="1" dirty="0" err="1"/>
              <a:t>ra</a:t>
            </a:r>
            <a:r>
              <a:rPr lang="en-US" sz="2200" b="1" dirty="0"/>
              <a:t> </a:t>
            </a:r>
            <a:r>
              <a:rPr lang="en-US" sz="2200" b="1" dirty="0" err="1"/>
              <a:t>khi</a:t>
            </a:r>
            <a:r>
              <a:rPr lang="en-US" sz="2200" b="1" dirty="0"/>
              <a:t> </a:t>
            </a:r>
            <a:r>
              <a:rPr lang="en-US" sz="2200" b="1" dirty="0" err="1"/>
              <a:t>úp</a:t>
            </a:r>
            <a:r>
              <a:rPr lang="en-US" sz="2200" b="1" dirty="0"/>
              <a:t> </a:t>
            </a:r>
            <a:r>
              <a:rPr lang="en-US" sz="2200" b="1" dirty="0" err="1"/>
              <a:t>cốc</a:t>
            </a:r>
            <a:r>
              <a:rPr lang="en-US" sz="2200" b="1" dirty="0"/>
              <a:t> </a:t>
            </a:r>
            <a:r>
              <a:rPr lang="en-US" sz="2200" b="1" dirty="0" err="1"/>
              <a:t>thủy</a:t>
            </a:r>
            <a:r>
              <a:rPr lang="en-US" sz="2200" b="1" dirty="0"/>
              <a:t> </a:t>
            </a:r>
            <a:r>
              <a:rPr lang="en-US" sz="2200" b="1" dirty="0" err="1"/>
              <a:t>tinh</a:t>
            </a:r>
            <a:r>
              <a:rPr lang="en-US" sz="2200" b="1" dirty="0"/>
              <a:t> </a:t>
            </a:r>
            <a:r>
              <a:rPr lang="en-US" sz="2200" b="1" dirty="0" err="1"/>
              <a:t>vào</a:t>
            </a:r>
            <a:r>
              <a:rPr lang="en-US" sz="2200" b="1" dirty="0"/>
              <a:t> </a:t>
            </a:r>
            <a:r>
              <a:rPr lang="en-US" sz="2200" b="1" dirty="0" err="1"/>
              <a:t>cây</a:t>
            </a:r>
            <a:r>
              <a:rPr lang="en-US" sz="2200" b="1" dirty="0"/>
              <a:t> </a:t>
            </a:r>
            <a:r>
              <a:rPr lang="en-US" sz="2200" b="1" dirty="0" err="1"/>
              <a:t>nến</a:t>
            </a:r>
            <a:r>
              <a:rPr lang="en-US" sz="2200" b="1" dirty="0"/>
              <a:t> </a:t>
            </a:r>
            <a:r>
              <a:rPr lang="en-US" sz="2200" b="1" dirty="0" err="1"/>
              <a:t>đang</a:t>
            </a:r>
            <a:r>
              <a:rPr lang="en-US" sz="2200" b="1" dirty="0"/>
              <a:t> </a:t>
            </a:r>
            <a:r>
              <a:rPr lang="en-US" sz="2200" b="1" dirty="0" err="1"/>
              <a:t>cháy</a:t>
            </a:r>
            <a:r>
              <a:rPr lang="en-US" sz="2200" b="1" dirty="0"/>
              <a:t>? </a:t>
            </a:r>
          </a:p>
          <a:p>
            <a:pPr eaLnBrk="1" hangingPunct="1">
              <a:spcBef>
                <a:spcPct val="20000"/>
              </a:spcBef>
              <a:buFontTx/>
              <a:buAutoNum type="arabicPeriod"/>
              <a:defRPr/>
            </a:pPr>
            <a:endParaRPr lang="en-US" sz="2200" b="1" dirty="0"/>
          </a:p>
        </p:txBody>
      </p:sp>
      <p:sp>
        <p:nvSpPr>
          <p:cNvPr id="5147" name="Text Box 57"/>
          <p:cNvSpPr txBox="1">
            <a:spLocks noChangeArrowheads="1"/>
          </p:cNvSpPr>
          <p:nvPr/>
        </p:nvSpPr>
        <p:spPr bwMode="auto">
          <a:xfrm>
            <a:off x="0" y="1257300"/>
            <a:ext cx="39624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20000"/>
              </a:spcBef>
              <a:buClr>
                <a:schemeClr val="tx2"/>
              </a:buClr>
            </a:pPr>
            <a:r>
              <a:rPr lang="en-US" sz="2400" b="1">
                <a:latin typeface="Times New Roman" pitchFamily="18" charset="0"/>
              </a:rPr>
              <a:t>2. Khi nến tắt nước trong</a:t>
            </a:r>
          </a:p>
          <a:p>
            <a:pPr eaLnBrk="1" hangingPunct="1">
              <a:spcBef>
                <a:spcPct val="20000"/>
              </a:spcBef>
              <a:buClr>
                <a:schemeClr val="tx2"/>
              </a:buClr>
            </a:pPr>
            <a:r>
              <a:rPr lang="en-US" sz="2400" b="1">
                <a:latin typeface="Times New Roman" pitchFamily="18" charset="0"/>
              </a:rPr>
              <a:t>đĩa có hiện tượng gì?</a:t>
            </a:r>
          </a:p>
          <a:p>
            <a:pPr algn="ctr" eaLnBrk="1" hangingPunct="1">
              <a:spcBef>
                <a:spcPct val="20000"/>
              </a:spcBef>
              <a:buClr>
                <a:schemeClr val="tx2"/>
              </a:buClr>
            </a:pPr>
            <a:endParaRPr lang="en-US" sz="2400" b="1">
              <a:latin typeface="Times New Roman" pitchFamily="18" charset="0"/>
            </a:endParaRPr>
          </a:p>
        </p:txBody>
      </p:sp>
      <p:sp>
        <p:nvSpPr>
          <p:cNvPr id="2" name="Rectangle 1"/>
          <p:cNvSpPr>
            <a:spLocks noChangeArrowheads="1"/>
          </p:cNvSpPr>
          <p:nvPr/>
        </p:nvSpPr>
        <p:spPr bwMode="auto">
          <a:xfrm>
            <a:off x="4575175" y="446088"/>
            <a:ext cx="3432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C00000"/>
                </a:solidFill>
                <a:latin typeface="Times New Roman" pitchFamily="18" charset="0"/>
                <a:cs typeface="Times New Roman" pitchFamily="18" charset="0"/>
              </a:rPr>
              <a:t>Nến cháy một lúc rồi tắt.</a:t>
            </a:r>
          </a:p>
        </p:txBody>
      </p:sp>
      <p:sp>
        <p:nvSpPr>
          <p:cNvPr id="3" name="Right Arrow 2"/>
          <p:cNvSpPr/>
          <p:nvPr/>
        </p:nvSpPr>
        <p:spPr>
          <a:xfrm>
            <a:off x="4022725" y="579438"/>
            <a:ext cx="368300" cy="2111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ight Arrow 15"/>
          <p:cNvSpPr/>
          <p:nvPr/>
        </p:nvSpPr>
        <p:spPr>
          <a:xfrm>
            <a:off x="3930650" y="4400550"/>
            <a:ext cx="368300" cy="211138"/>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17" name="Right Arrow 16"/>
          <p:cNvSpPr/>
          <p:nvPr/>
        </p:nvSpPr>
        <p:spPr>
          <a:xfrm>
            <a:off x="3990975" y="2857500"/>
            <a:ext cx="368300" cy="2111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ight Arrow 17"/>
          <p:cNvSpPr/>
          <p:nvPr/>
        </p:nvSpPr>
        <p:spPr>
          <a:xfrm>
            <a:off x="4019550" y="1520825"/>
            <a:ext cx="369888" cy="211138"/>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153" name="TextBox 3"/>
          <p:cNvSpPr txBox="1">
            <a:spLocks noChangeArrowheads="1"/>
          </p:cNvSpPr>
          <p:nvPr/>
        </p:nvSpPr>
        <p:spPr bwMode="auto">
          <a:xfrm>
            <a:off x="0" y="2420938"/>
            <a:ext cx="39274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latin typeface="Times New Roman" pitchFamily="18" charset="0"/>
              </a:rPr>
              <a:t>3. Vì sao sau khi nến tắt nước lại dâng vào trong cốc?</a:t>
            </a:r>
            <a:endParaRPr lang="en-US" sz="2400" b="1"/>
          </a:p>
          <a:p>
            <a:pPr eaLnBrk="1" hangingPunct="1"/>
            <a:endParaRPr lang="en-US" sz="2400"/>
          </a:p>
        </p:txBody>
      </p:sp>
      <p:sp>
        <p:nvSpPr>
          <p:cNvPr id="5154" name="TextBox 4"/>
          <p:cNvSpPr txBox="1">
            <a:spLocks noChangeArrowheads="1"/>
          </p:cNvSpPr>
          <p:nvPr/>
        </p:nvSpPr>
        <p:spPr bwMode="auto">
          <a:xfrm>
            <a:off x="0" y="3951288"/>
            <a:ext cx="3614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latin typeface="Times New Roman" pitchFamily="18" charset="0"/>
              </a:rPr>
              <a:t>4. Phần không khí còn lại có duy trì sự cháy không? Vì sao?</a:t>
            </a:r>
          </a:p>
          <a:p>
            <a:pPr eaLnBrk="1" hangingPunct="1"/>
            <a:endParaRPr lang="en-US" sz="2400"/>
          </a:p>
        </p:txBody>
      </p:sp>
      <p:sp>
        <p:nvSpPr>
          <p:cNvPr id="6" name="TextBox 5"/>
          <p:cNvSpPr txBox="1">
            <a:spLocks noChangeArrowheads="1"/>
          </p:cNvSpPr>
          <p:nvPr/>
        </p:nvSpPr>
        <p:spPr bwMode="auto">
          <a:xfrm>
            <a:off x="4537075" y="1230313"/>
            <a:ext cx="39131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solidFill>
                  <a:srgbClr val="C00000"/>
                </a:solidFill>
                <a:latin typeface="Times New Roman" pitchFamily="18" charset="0"/>
                <a:cs typeface="Times New Roman" pitchFamily="18" charset="0"/>
              </a:rPr>
              <a:t>Khi nến tắt nước trong đĩa dâng vào cốc.</a:t>
            </a:r>
          </a:p>
          <a:p>
            <a:pPr eaLnBrk="1" hangingPunct="1"/>
            <a:endParaRPr lang="en-US" sz="2400">
              <a:solidFill>
                <a:srgbClr val="C00000"/>
              </a:solidFill>
            </a:endParaRPr>
          </a:p>
        </p:txBody>
      </p:sp>
      <p:sp>
        <p:nvSpPr>
          <p:cNvPr id="7" name="TextBox 6"/>
          <p:cNvSpPr txBox="1">
            <a:spLocks noChangeArrowheads="1"/>
          </p:cNvSpPr>
          <p:nvPr/>
        </p:nvSpPr>
        <p:spPr bwMode="auto">
          <a:xfrm>
            <a:off x="4364038" y="2312988"/>
            <a:ext cx="47799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400" b="1">
                <a:solidFill>
                  <a:srgbClr val="C00000"/>
                </a:solidFill>
                <a:latin typeface="Times New Roman" pitchFamily="18" charset="0"/>
                <a:cs typeface="Times New Roman" pitchFamily="18" charset="0"/>
              </a:rPr>
              <a:t>Nến cháy đã lấy mất đi toàn bộ phần không khí ở trong cốc và nước tràn vào chiếm chỗ phần không khí bị mất đi.</a:t>
            </a:r>
          </a:p>
          <a:p>
            <a:pPr eaLnBrk="1" hangingPunct="1"/>
            <a:endParaRPr lang="en-US" sz="2400">
              <a:solidFill>
                <a:srgbClr val="C00000"/>
              </a:solidFill>
            </a:endParaRPr>
          </a:p>
        </p:txBody>
      </p:sp>
      <p:sp>
        <p:nvSpPr>
          <p:cNvPr id="9" name="TextBox 8"/>
          <p:cNvSpPr txBox="1">
            <a:spLocks noChangeArrowheads="1"/>
          </p:cNvSpPr>
          <p:nvPr/>
        </p:nvSpPr>
        <p:spPr bwMode="auto">
          <a:xfrm>
            <a:off x="4506913" y="4168775"/>
            <a:ext cx="448468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20000"/>
              </a:spcBef>
              <a:buClr>
                <a:schemeClr val="tx2"/>
              </a:buClr>
            </a:pPr>
            <a:r>
              <a:rPr lang="en-US" sz="2400" b="1">
                <a:solidFill>
                  <a:srgbClr val="C00000"/>
                </a:solidFill>
                <a:latin typeface="Times New Roman" pitchFamily="18" charset="0"/>
                <a:cs typeface="Times New Roman" pitchFamily="18" charset="0"/>
              </a:rPr>
              <a:t>Phần không khí còn lại không duy trì sự cháy vì nến đã tắt.</a:t>
            </a:r>
          </a:p>
          <a:p>
            <a:pPr eaLnBrk="1" hangingPunct="1">
              <a:spcBef>
                <a:spcPct val="20000"/>
              </a:spcBef>
              <a:buClr>
                <a:schemeClr val="tx2"/>
              </a:buClr>
            </a:pPr>
            <a:endParaRPr lang="en-US" sz="2400" b="1">
              <a:solidFill>
                <a:srgbClr val="C00000"/>
              </a:solidFill>
              <a:latin typeface="Arial" charset="0"/>
            </a:endParaRPr>
          </a:p>
          <a:p>
            <a:pPr eaLnBrk="1" hangingPunct="1"/>
            <a:endParaRPr lang="en-US" sz="2400">
              <a:solidFill>
                <a:srgbClr val="C00000"/>
              </a:solidFill>
            </a:endParaRPr>
          </a:p>
        </p:txBody>
      </p:sp>
    </p:spTree>
    <p:custDataLst>
      <p:tags r:id="rId1"/>
    </p:custData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animBg="1"/>
      <p:bldP spid="17" grpId="0" animBg="1"/>
      <p:bldP spid="18" grpId="0" animBg="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Text Box 4"/>
          <p:cNvSpPr txBox="1">
            <a:spLocks noChangeArrowheads="1"/>
          </p:cNvSpPr>
          <p:nvPr/>
        </p:nvSpPr>
        <p:spPr bwMode="auto">
          <a:xfrm>
            <a:off x="228600" y="243330"/>
            <a:ext cx="8775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3600" b="1">
                <a:latin typeface="Times New Roman" pitchFamily="18" charset="0"/>
              </a:rPr>
              <a:t>Qua thí nghiệm trên không khí gồm mấy thành phần chính. Đó là thành phần nào ?</a:t>
            </a:r>
          </a:p>
        </p:txBody>
      </p:sp>
      <p:sp>
        <p:nvSpPr>
          <p:cNvPr id="6148" name="Text Box 16"/>
          <p:cNvSpPr txBox="1">
            <a:spLocks noChangeArrowheads="1"/>
          </p:cNvSpPr>
          <p:nvPr/>
        </p:nvSpPr>
        <p:spPr bwMode="auto">
          <a:xfrm>
            <a:off x="4251325" y="288448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p>
        </p:txBody>
      </p:sp>
      <p:sp>
        <p:nvSpPr>
          <p:cNvPr id="2" name="Rectangle 1"/>
          <p:cNvSpPr>
            <a:spLocks noChangeArrowheads="1"/>
          </p:cNvSpPr>
          <p:nvPr/>
        </p:nvSpPr>
        <p:spPr bwMode="auto">
          <a:xfrm>
            <a:off x="7938" y="1652588"/>
            <a:ext cx="5257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3000" b="1" i="1">
                <a:solidFill>
                  <a:schemeClr val="hlink"/>
                </a:solidFill>
                <a:latin typeface="Times New Roman" pitchFamily="18" charset="0"/>
              </a:rPr>
              <a:t>Không khí gồm hai thành phần </a:t>
            </a:r>
          </a:p>
          <a:p>
            <a:pPr>
              <a:lnSpc>
                <a:spcPct val="150000"/>
              </a:lnSpc>
            </a:pPr>
            <a:r>
              <a:rPr lang="en-US" sz="3000" b="1" i="1">
                <a:solidFill>
                  <a:schemeClr val="hlink"/>
                </a:solidFill>
                <a:latin typeface="Times New Roman" pitchFamily="18" charset="0"/>
              </a:rPr>
              <a:t>chính là khí ô-xi duy trì sự cháy </a:t>
            </a:r>
          </a:p>
          <a:p>
            <a:pPr>
              <a:lnSpc>
                <a:spcPct val="150000"/>
              </a:lnSpc>
            </a:pPr>
            <a:r>
              <a:rPr lang="en-US" sz="3000" b="1" i="1">
                <a:solidFill>
                  <a:schemeClr val="hlink"/>
                </a:solidFill>
                <a:latin typeface="Times New Roman" pitchFamily="18" charset="0"/>
              </a:rPr>
              <a:t>và khí ni-tơ không duy trì sự cháy.</a:t>
            </a:r>
          </a:p>
        </p:txBody>
      </p:sp>
      <p:pic>
        <p:nvPicPr>
          <p:cNvPr id="615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512888"/>
            <a:ext cx="34575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p:cTn id="7" dur="500" fill="hold"/>
                                        <p:tgtEl>
                                          <p:spTgt spid="310276"/>
                                        </p:tgtEl>
                                        <p:attrNameLst>
                                          <p:attrName>ppt_w</p:attrName>
                                        </p:attrNameLst>
                                      </p:cBhvr>
                                      <p:tavLst>
                                        <p:tav tm="0">
                                          <p:val>
                                            <p:fltVal val="0"/>
                                          </p:val>
                                        </p:tav>
                                        <p:tav tm="100000">
                                          <p:val>
                                            <p:strVal val="#ppt_w"/>
                                          </p:val>
                                        </p:tav>
                                      </p:tavLst>
                                    </p:anim>
                                    <p:anim calcmode="lin" valueType="num">
                                      <p:cBhvr>
                                        <p:cTn id="8" dur="500" fill="hold"/>
                                        <p:tgtEl>
                                          <p:spTgt spid="310276"/>
                                        </p:tgtEl>
                                        <p:attrNameLst>
                                          <p:attrName>ppt_h</p:attrName>
                                        </p:attrNameLst>
                                      </p:cBhvr>
                                      <p:tavLst>
                                        <p:tav tm="0">
                                          <p:val>
                                            <p:fltVal val="0"/>
                                          </p:val>
                                        </p:tav>
                                        <p:tav tm="100000">
                                          <p:val>
                                            <p:strVal val="#ppt_h"/>
                                          </p:val>
                                        </p:tav>
                                      </p:tavLst>
                                    </p:anim>
                                    <p:animEffect transition="in" filter="fade">
                                      <p:cBhvr>
                                        <p:cTn id="9" dur="500"/>
                                        <p:tgtEl>
                                          <p:spTgt spid="3102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1027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2" nodeType="clickEffect">
                                  <p:stCondLst>
                                    <p:cond delay="0"/>
                                  </p:stCondLst>
                                  <p:childTnLst>
                                    <p:anim calcmode="lin" valueType="num">
                                      <p:cBhvr additive="base">
                                        <p:cTn id="17" dur="500"/>
                                        <p:tgtEl>
                                          <p:spTgt spid="310276"/>
                                        </p:tgtEl>
                                        <p:attrNameLst>
                                          <p:attrName>ppt_x</p:attrName>
                                        </p:attrNameLst>
                                      </p:cBhvr>
                                      <p:tavLst>
                                        <p:tav tm="0">
                                          <p:val>
                                            <p:strVal val="ppt_x"/>
                                          </p:val>
                                        </p:tav>
                                        <p:tav tm="100000">
                                          <p:val>
                                            <p:strVal val="ppt_x"/>
                                          </p:val>
                                        </p:tav>
                                      </p:tavLst>
                                    </p:anim>
                                    <p:anim calcmode="lin" valueType="num">
                                      <p:cBhvr additive="base">
                                        <p:cTn id="18" dur="500"/>
                                        <p:tgtEl>
                                          <p:spTgt spid="310276"/>
                                        </p:tgtEl>
                                        <p:attrNameLst>
                                          <p:attrName>ppt_y</p:attrName>
                                        </p:attrNameLst>
                                      </p:cBhvr>
                                      <p:tavLst>
                                        <p:tav tm="0">
                                          <p:val>
                                            <p:strVal val="ppt_y"/>
                                          </p:val>
                                        </p:tav>
                                        <p:tav tm="100000">
                                          <p:val>
                                            <p:strVal val="1+ppt_h/2"/>
                                          </p:val>
                                        </p:tav>
                                      </p:tavLst>
                                    </p:anim>
                                    <p:set>
                                      <p:cBhvr>
                                        <p:cTn id="19" dur="1" fill="hold">
                                          <p:stCondLst>
                                            <p:cond delay="499"/>
                                          </p:stCondLst>
                                        </p:cTn>
                                        <p:tgtEl>
                                          <p:spTgt spid="31027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p:bldP spid="310276" grpId="1"/>
      <p:bldP spid="310276" grpId="2"/>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1133518"/>
            <a:ext cx="5562600" cy="461665"/>
          </a:xfrm>
          <a:prstGeom prst="rect">
            <a:avLst/>
          </a:prstGeom>
          <a:noFill/>
        </p:spPr>
        <p:txBody>
          <a:bodyPr wrap="square">
            <a:spAutoFit/>
          </a:bodyPr>
          <a:lstStyle/>
          <a:p>
            <a:pPr algn="ctr">
              <a:defRPr/>
            </a:pP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Không khí gồm những thành phần nào?</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TextBox 14"/>
          <p:cNvSpPr txBox="1"/>
          <p:nvPr/>
        </p:nvSpPr>
        <p:spPr>
          <a:xfrm>
            <a:off x="3276600" y="590550"/>
            <a:ext cx="3276600" cy="461665"/>
          </a:xfrm>
          <a:prstGeom prst="rect">
            <a:avLst/>
          </a:prstGeom>
          <a:noFill/>
        </p:spPr>
        <p:txBody>
          <a:bodyPr wrap="square">
            <a:spAutoFit/>
          </a:bodyPr>
          <a:lstStyle/>
          <a:p>
            <a:pPr algn="ctr">
              <a:defRPr/>
            </a:pPr>
            <a:r>
              <a:rPr lang="en-US" sz="2400" b="1">
                <a:ln w="1905"/>
                <a:effectLst>
                  <a:innerShdw blurRad="69850" dist="43180" dir="5400000">
                    <a:srgbClr val="000000">
                      <a:alpha val="65000"/>
                    </a:srgbClr>
                  </a:innerShdw>
                </a:effectLst>
                <a:latin typeface="Times New Roman" pitchFamily="18" charset="0"/>
                <a:cs typeface="Times New Roman" pitchFamily="18" charset="0"/>
              </a:rPr>
              <a:t>Khoa học</a:t>
            </a:r>
            <a:endParaRPr lang="en-US" sz="2400" b="1" dirty="0">
              <a:ln w="1905"/>
              <a:effectLst>
                <a:innerShdw blurRad="69850" dist="43180" dir="5400000">
                  <a:srgbClr val="000000">
                    <a:alpha val="65000"/>
                  </a:srgbClr>
                </a:innerShdw>
              </a:effectLst>
              <a:latin typeface="Times New Roman" pitchFamily="18" charset="0"/>
              <a:cs typeface="Times New Roman" pitchFamily="18" charset="0"/>
            </a:endParaRPr>
          </a:p>
        </p:txBody>
      </p:sp>
      <p:sp>
        <p:nvSpPr>
          <p:cNvPr id="16" name="TextBox 15"/>
          <p:cNvSpPr txBox="1"/>
          <p:nvPr/>
        </p:nvSpPr>
        <p:spPr>
          <a:xfrm>
            <a:off x="457200" y="95812"/>
            <a:ext cx="8763000" cy="523220"/>
          </a:xfrm>
          <a:prstGeom prst="rect">
            <a:avLst/>
          </a:prstGeom>
          <a:noFill/>
        </p:spPr>
        <p:txBody>
          <a:bodyPr wrap="square">
            <a:spAutoFit/>
          </a:bodyPr>
          <a:lstStyle/>
          <a:p>
            <a:pPr algn="ctr">
              <a:defRPr/>
            </a:pP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Thứ</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năm</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ngày</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23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tháng</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12 </a:t>
            </a:r>
            <a:r>
              <a:rPr lang="en-US" sz="2800" dirty="0" err="1">
                <a:ln w="1905"/>
                <a:effectLst>
                  <a:innerShdw blurRad="69850" dist="43180" dir="5400000">
                    <a:srgbClr val="000000">
                      <a:alpha val="65000"/>
                    </a:srgbClr>
                  </a:innerShdw>
                </a:effectLst>
                <a:latin typeface="Times New Roman" pitchFamily="18" charset="0"/>
                <a:cs typeface="Times New Roman" pitchFamily="18" charset="0"/>
              </a:rPr>
              <a:t>năm</a:t>
            </a:r>
            <a:r>
              <a:rPr lang="en-US" sz="2800" dirty="0">
                <a:ln w="1905"/>
                <a:effectLst>
                  <a:innerShdw blurRad="69850" dist="43180" dir="5400000">
                    <a:srgbClr val="000000">
                      <a:alpha val="65000"/>
                    </a:srgbClr>
                  </a:innerShdw>
                </a:effectLst>
                <a:latin typeface="Times New Roman" pitchFamily="18" charset="0"/>
                <a:cs typeface="Times New Roman" pitchFamily="18" charset="0"/>
              </a:rPr>
              <a:t> 2021</a:t>
            </a:r>
          </a:p>
        </p:txBody>
      </p:sp>
      <p:sp>
        <p:nvSpPr>
          <p:cNvPr id="5" name="Text Box 6">
            <a:extLst>
              <a:ext uri="{FF2B5EF4-FFF2-40B4-BE49-F238E27FC236}">
                <a16:creationId xmlns:a16="http://schemas.microsoft.com/office/drawing/2014/main" id="{55EDC145-593F-47A3-B547-DAE3A6B073F0}"/>
              </a:ext>
            </a:extLst>
          </p:cNvPr>
          <p:cNvSpPr txBox="1">
            <a:spLocks noChangeArrowheads="1"/>
          </p:cNvSpPr>
          <p:nvPr/>
        </p:nvSpPr>
        <p:spPr bwMode="auto">
          <a:xfrm>
            <a:off x="304800" y="168952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pPr>
            <a:r>
              <a:rPr lang="en-US" sz="2400" b="1">
                <a:latin typeface="Times New Roman" pitchFamily="18" charset="0"/>
              </a:rPr>
              <a:t>1. Xác </a:t>
            </a:r>
            <a:r>
              <a:rPr lang="en-US" sz="2400" b="1" dirty="0" err="1">
                <a:latin typeface="Times New Roman" pitchFamily="18" charset="0"/>
              </a:rPr>
              <a:t>định</a:t>
            </a:r>
            <a:r>
              <a:rPr lang="en-US" sz="2400" b="1" dirty="0">
                <a:latin typeface="Times New Roman" pitchFamily="18" charset="0"/>
              </a:rPr>
              <a:t> </a:t>
            </a:r>
            <a:r>
              <a:rPr lang="en-US" sz="2400" b="1" dirty="0" err="1">
                <a:latin typeface="Times New Roman" pitchFamily="18" charset="0"/>
              </a:rPr>
              <a:t>thành</a:t>
            </a:r>
            <a:r>
              <a:rPr lang="en-US" sz="2400" b="1" dirty="0">
                <a:latin typeface="Times New Roman" pitchFamily="18" charset="0"/>
              </a:rPr>
              <a:t> </a:t>
            </a: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chính</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khí</a:t>
            </a:r>
            <a:endParaRPr lang="en-US" sz="2400" b="1" dirty="0">
              <a:latin typeface="Times New Roman" pitchFamily="18" charset="0"/>
            </a:endParaRPr>
          </a:p>
        </p:txBody>
      </p:sp>
      <p:sp>
        <p:nvSpPr>
          <p:cNvPr id="6" name="Rectangle 5">
            <a:extLst>
              <a:ext uri="{FF2B5EF4-FFF2-40B4-BE49-F238E27FC236}">
                <a16:creationId xmlns:a16="http://schemas.microsoft.com/office/drawing/2014/main" id="{E71BBD25-6FDA-47F7-9DDD-8FC7745942C9}"/>
              </a:ext>
            </a:extLst>
          </p:cNvPr>
          <p:cNvSpPr>
            <a:spLocks noChangeArrowheads="1"/>
          </p:cNvSpPr>
          <p:nvPr/>
        </p:nvSpPr>
        <p:spPr bwMode="auto">
          <a:xfrm>
            <a:off x="257736" y="2107234"/>
            <a:ext cx="8907462"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400" b="1">
                <a:solidFill>
                  <a:schemeClr val="hlink"/>
                </a:solidFill>
                <a:latin typeface="Times New Roman" pitchFamily="18" charset="0"/>
              </a:rPr>
              <a:t>Không khí gồm hai thành phần chính là khí ô-xi duy trì sự cháy và khí ni-tơ không duy trì sự cháy.</a:t>
            </a:r>
          </a:p>
        </p:txBody>
      </p:sp>
      <p:sp>
        <p:nvSpPr>
          <p:cNvPr id="7" name="Text Box 2">
            <a:extLst>
              <a:ext uri="{FF2B5EF4-FFF2-40B4-BE49-F238E27FC236}">
                <a16:creationId xmlns:a16="http://schemas.microsoft.com/office/drawing/2014/main" id="{077D12EF-F956-46B3-92C8-4D618CD178E2}"/>
              </a:ext>
            </a:extLst>
          </p:cNvPr>
          <p:cNvSpPr txBox="1">
            <a:spLocks noChangeArrowheads="1"/>
          </p:cNvSpPr>
          <p:nvPr/>
        </p:nvSpPr>
        <p:spPr bwMode="auto">
          <a:xfrm>
            <a:off x="227371" y="3210534"/>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2400" b="1">
                <a:latin typeface="Times New Roman" pitchFamily="18" charset="0"/>
              </a:rPr>
              <a:t>2. Tìm hiểu một số thành phần khác của không khí</a:t>
            </a:r>
          </a:p>
        </p:txBody>
      </p:sp>
    </p:spTree>
    <p:extLst>
      <p:ext uri="{BB962C8B-B14F-4D97-AF65-F5344CB8AC3E}">
        <p14:creationId xmlns:p14="http://schemas.microsoft.com/office/powerpoint/2010/main" val="3214076878"/>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scan0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1935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2"/>
          <p:cNvSpPr txBox="1">
            <a:spLocks noChangeArrowheads="1"/>
          </p:cNvSpPr>
          <p:nvPr/>
        </p:nvSpPr>
        <p:spPr bwMode="auto">
          <a:xfrm>
            <a:off x="152400" y="319983"/>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spcBef>
                <a:spcPct val="50000"/>
              </a:spcBef>
            </a:pPr>
            <a:r>
              <a:rPr lang="en-US" sz="2800" b="1">
                <a:latin typeface="Times New Roman" pitchFamily="18" charset="0"/>
              </a:rPr>
              <a:t>2. Tìm hiểu một số thành phần khác của không khí</a:t>
            </a:r>
          </a:p>
        </p:txBody>
      </p:sp>
      <p:sp>
        <p:nvSpPr>
          <p:cNvPr id="7172" name="Text Box 7"/>
          <p:cNvSpPr txBox="1">
            <a:spLocks noChangeArrowheads="1"/>
          </p:cNvSpPr>
          <p:nvPr/>
        </p:nvSpPr>
        <p:spPr bwMode="auto">
          <a:xfrm>
            <a:off x="228600" y="108585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r>
              <a:rPr lang="en-US" sz="3200">
                <a:latin typeface="Times New Roman" pitchFamily="18" charset="0"/>
              </a:rPr>
              <a:t>Quan sát và cho biết sau vài ngày ly nước vôi còn trong nữa không? Giải thích hiện tượng xảy ra qua thí nghiệm trên.</a:t>
            </a:r>
          </a:p>
        </p:txBody>
      </p:sp>
      <p:pic>
        <p:nvPicPr>
          <p:cNvPr id="7173" name="Picture 21" descr="scan0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2335213"/>
            <a:ext cx="213836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10" name="AutoShape 6"/>
          <p:cNvSpPr>
            <a:spLocks noChangeArrowheads="1"/>
          </p:cNvSpPr>
          <p:nvPr/>
        </p:nvSpPr>
        <p:spPr bwMode="auto">
          <a:xfrm>
            <a:off x="685800" y="276225"/>
            <a:ext cx="7543800" cy="857250"/>
          </a:xfrm>
          <a:prstGeom prst="octagon">
            <a:avLst>
              <a:gd name="adj" fmla="val 29287"/>
            </a:avLst>
          </a:prstGeom>
          <a:solidFill>
            <a:schemeClr val="bg1"/>
          </a:solidFill>
          <a:ln w="57150" cmpd="thinThick">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4800" b="1">
                <a:solidFill>
                  <a:srgbClr val="003366"/>
                </a:solidFill>
                <a:latin typeface="Times New Roman" pitchFamily="18" charset="0"/>
              </a:rPr>
              <a:t>Vì sao lại có hiện tượng đó?</a:t>
            </a:r>
          </a:p>
        </p:txBody>
      </p:sp>
      <p:sp>
        <p:nvSpPr>
          <p:cNvPr id="251933" name="Rectangle 29"/>
          <p:cNvSpPr>
            <a:spLocks noChangeArrowheads="1"/>
          </p:cNvSpPr>
          <p:nvPr/>
        </p:nvSpPr>
        <p:spPr bwMode="auto">
          <a:xfrm>
            <a:off x="-152400" y="1352550"/>
            <a:ext cx="8816975" cy="3108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066800" lvl="1" indent="-609600">
              <a:buFont typeface="Wingdings" pitchFamily="2" charset="2"/>
              <a:buChar char="F"/>
            </a:pPr>
            <a:r>
              <a:rPr lang="en-US" sz="2800" b="1" i="1">
                <a:latin typeface="Times New Roman" pitchFamily="18" charset="0"/>
                <a:cs typeface="Times New Roman" pitchFamily="18" charset="0"/>
              </a:rPr>
              <a:t>Vì sau khi ta để trên mặt bàn (thổi) vào lọ nước vôi trong nhiều lần, nước vôi không còn trong nữa mà bị vẩn đục. Hiện tượng đó là do trong không khí ( hơi thở) của chúng ta có khí các bô-níc.</a:t>
            </a:r>
          </a:p>
          <a:p>
            <a:pPr marL="1066800" lvl="1" indent="-609600">
              <a:buFont typeface="Wingdings" pitchFamily="2" charset="2"/>
              <a:buChar char="F"/>
            </a:pPr>
            <a:r>
              <a:rPr lang="en-US" sz="2800" b="1" i="1">
                <a:latin typeface="Times New Roman" pitchFamily="18" charset="0"/>
                <a:cs typeface="Times New Roman" pitchFamily="18" charset="0"/>
              </a:rPr>
              <a:t>Trong không khí có chứa khí các-bô-níc, khí này gặp nước vôi trong sẽ tạo ra các hạt đá vôi rất nhỏ lơ lửng trong nước làm nước vôi vẩn đục.</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1910"/>
                                        </p:tgtEl>
                                        <p:attrNameLst>
                                          <p:attrName>style.visibility</p:attrName>
                                        </p:attrNameLst>
                                      </p:cBhvr>
                                      <p:to>
                                        <p:strVal val="visible"/>
                                      </p:to>
                                    </p:set>
                                    <p:animEffect transition="in" filter="randombar(horizontal)">
                                      <p:cBhvr>
                                        <p:cTn id="7" dur="500"/>
                                        <p:tgtEl>
                                          <p:spTgt spid="251910"/>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51933">
                                            <p:txEl>
                                              <p:pRg st="0" end="0"/>
                                            </p:txEl>
                                          </p:spTgt>
                                        </p:tgtEl>
                                        <p:attrNameLst>
                                          <p:attrName>style.visibility</p:attrName>
                                        </p:attrNameLst>
                                      </p:cBhvr>
                                      <p:to>
                                        <p:strVal val="visible"/>
                                      </p:to>
                                    </p:set>
                                    <p:anim calcmode="lin" valueType="num">
                                      <p:cBhvr additive="base">
                                        <p:cTn id="11" dur="500" fill="hold"/>
                                        <p:tgtEl>
                                          <p:spTgt spid="2519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1933">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0"/>
                                  </p:stCondLst>
                                  <p:childTnLst>
                                    <p:set>
                                      <p:cBhvr>
                                        <p:cTn id="15" dur="1" fill="hold">
                                          <p:stCondLst>
                                            <p:cond delay="0"/>
                                          </p:stCondLst>
                                        </p:cTn>
                                        <p:tgtEl>
                                          <p:spTgt spid="251933">
                                            <p:txEl>
                                              <p:pRg st="1" end="1"/>
                                            </p:txEl>
                                          </p:spTgt>
                                        </p:tgtEl>
                                        <p:attrNameLst>
                                          <p:attrName>style.visibility</p:attrName>
                                        </p:attrNameLst>
                                      </p:cBhvr>
                                      <p:to>
                                        <p:strVal val="visible"/>
                                      </p:to>
                                    </p:set>
                                    <p:anim calcmode="lin" valueType="num">
                                      <p:cBhvr additive="base">
                                        <p:cTn id="16" dur="500" fill="hold"/>
                                        <p:tgtEl>
                                          <p:spTgt spid="25193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51933">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1" presetClass="emph" presetSubtype="0" fill="hold" nodeType="afterEffect">
                                  <p:stCondLst>
                                    <p:cond delay="0"/>
                                  </p:stCondLst>
                                  <p:childTnLst>
                                    <p:animClr clrSpc="hsl" dir="cw">
                                      <p:cBhvr override="childStyle">
                                        <p:cTn id="20" dur="500" fill="hold"/>
                                        <p:tgtEl>
                                          <p:spTgt spid="251933">
                                            <p:txEl>
                                              <p:pRg st="0" end="0"/>
                                            </p:txEl>
                                          </p:spTgt>
                                        </p:tgtEl>
                                        <p:attrNameLst>
                                          <p:attrName>style.color</p:attrName>
                                        </p:attrNameLst>
                                      </p:cBhvr>
                                      <p:by>
                                        <p:hsl h="7200000" s="0" l="0"/>
                                      </p:by>
                                    </p:animClr>
                                    <p:animClr clrSpc="hsl" dir="cw">
                                      <p:cBhvr>
                                        <p:cTn id="21" dur="500" fill="hold"/>
                                        <p:tgtEl>
                                          <p:spTgt spid="251933">
                                            <p:txEl>
                                              <p:pRg st="0" end="0"/>
                                            </p:txEl>
                                          </p:spTgt>
                                        </p:tgtEl>
                                        <p:attrNameLst>
                                          <p:attrName>fillcolor</p:attrName>
                                        </p:attrNameLst>
                                      </p:cBhvr>
                                      <p:by>
                                        <p:hsl h="7200000" s="0" l="0"/>
                                      </p:by>
                                    </p:animClr>
                                    <p:animClr clrSpc="hsl" dir="cw">
                                      <p:cBhvr>
                                        <p:cTn id="22" dur="500" fill="hold"/>
                                        <p:tgtEl>
                                          <p:spTgt spid="251933">
                                            <p:txEl>
                                              <p:pRg st="0" end="0"/>
                                            </p:txEl>
                                          </p:spTgt>
                                        </p:tgtEl>
                                        <p:attrNameLst>
                                          <p:attrName>stroke.color</p:attrName>
                                        </p:attrNameLst>
                                      </p:cBhvr>
                                      <p:by>
                                        <p:hsl h="7200000" s="0" l="0"/>
                                      </p:by>
                                    </p:animClr>
                                    <p:set>
                                      <p:cBhvr>
                                        <p:cTn id="23" dur="500" fill="hold"/>
                                        <p:tgtEl>
                                          <p:spTgt spid="251933">
                                            <p:txEl>
                                              <p:pRg st="0" end="0"/>
                                            </p:txEl>
                                          </p:spTgt>
                                        </p:tgtEl>
                                        <p:attrNameLst>
                                          <p:attrName>fill.type</p:attrName>
                                        </p:attrNameLst>
                                      </p:cBhvr>
                                      <p:to>
                                        <p:strVal val="solid"/>
                                      </p:to>
                                    </p:set>
                                  </p:childTnLst>
                                </p:cTn>
                              </p:par>
                            </p:childTnLst>
                          </p:cTn>
                        </p:par>
                        <p:par>
                          <p:cTn id="24" fill="hold" nodeType="afterGroup">
                            <p:stCondLst>
                              <p:cond delay="2000"/>
                            </p:stCondLst>
                            <p:childTnLst>
                              <p:par>
                                <p:cTn id="25" presetID="21" presetClass="emph" presetSubtype="0" fill="hold" nodeType="afterEffect">
                                  <p:stCondLst>
                                    <p:cond delay="0"/>
                                  </p:stCondLst>
                                  <p:childTnLst>
                                    <p:animClr clrSpc="hsl" dir="cw">
                                      <p:cBhvr override="childStyle">
                                        <p:cTn id="26" dur="500" fill="hold"/>
                                        <p:tgtEl>
                                          <p:spTgt spid="251933">
                                            <p:txEl>
                                              <p:pRg st="1" end="1"/>
                                            </p:txEl>
                                          </p:spTgt>
                                        </p:tgtEl>
                                        <p:attrNameLst>
                                          <p:attrName>style.color</p:attrName>
                                        </p:attrNameLst>
                                      </p:cBhvr>
                                      <p:by>
                                        <p:hsl h="7200000" s="0" l="0"/>
                                      </p:by>
                                    </p:animClr>
                                    <p:animClr clrSpc="hsl" dir="cw">
                                      <p:cBhvr>
                                        <p:cTn id="27" dur="500" fill="hold"/>
                                        <p:tgtEl>
                                          <p:spTgt spid="251933">
                                            <p:txEl>
                                              <p:pRg st="1" end="1"/>
                                            </p:txEl>
                                          </p:spTgt>
                                        </p:tgtEl>
                                        <p:attrNameLst>
                                          <p:attrName>fillcolor</p:attrName>
                                        </p:attrNameLst>
                                      </p:cBhvr>
                                      <p:by>
                                        <p:hsl h="7200000" s="0" l="0"/>
                                      </p:by>
                                    </p:animClr>
                                    <p:animClr clrSpc="hsl" dir="cw">
                                      <p:cBhvr>
                                        <p:cTn id="28" dur="500" fill="hold"/>
                                        <p:tgtEl>
                                          <p:spTgt spid="251933">
                                            <p:txEl>
                                              <p:pRg st="1" end="1"/>
                                            </p:txEl>
                                          </p:spTgt>
                                        </p:tgtEl>
                                        <p:attrNameLst>
                                          <p:attrName>stroke.color</p:attrName>
                                        </p:attrNameLst>
                                      </p:cBhvr>
                                      <p:by>
                                        <p:hsl h="7200000" s="0" l="0"/>
                                      </p:by>
                                    </p:animClr>
                                    <p:set>
                                      <p:cBhvr>
                                        <p:cTn id="29" dur="500" fill="hold"/>
                                        <p:tgtEl>
                                          <p:spTgt spid="25193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9218" name="Text Box 15"/>
          <p:cNvSpPr txBox="1">
            <a:spLocks noChangeArrowheads="1"/>
          </p:cNvSpPr>
          <p:nvPr/>
        </p:nvSpPr>
        <p:spPr bwMode="auto">
          <a:xfrm>
            <a:off x="4251325" y="2884488"/>
            <a:ext cx="18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p>
        </p:txBody>
      </p:sp>
      <p:sp>
        <p:nvSpPr>
          <p:cNvPr id="2" name="TextBox 1"/>
          <p:cNvSpPr txBox="1">
            <a:spLocks noChangeArrowheads="1"/>
          </p:cNvSpPr>
          <p:nvPr/>
        </p:nvSpPr>
        <p:spPr bwMode="auto">
          <a:xfrm>
            <a:off x="2705100" y="5715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4000" b="1">
                <a:solidFill>
                  <a:srgbClr val="0070C0"/>
                </a:solidFill>
                <a:latin typeface="Times New Roman" pitchFamily="18" charset="0"/>
                <a:cs typeface="Times New Roman" pitchFamily="18" charset="0"/>
              </a:rPr>
              <a:t>KẾT LUẬN</a:t>
            </a:r>
          </a:p>
        </p:txBody>
      </p:sp>
      <p:sp>
        <p:nvSpPr>
          <p:cNvPr id="3" name="Rectangle 2"/>
          <p:cNvSpPr>
            <a:spLocks noChangeArrowheads="1"/>
          </p:cNvSpPr>
          <p:nvPr/>
        </p:nvSpPr>
        <p:spPr bwMode="auto">
          <a:xfrm>
            <a:off x="533400" y="1257300"/>
            <a:ext cx="8431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4000" b="1">
                <a:latin typeface="Times New Roman" pitchFamily="18" charset="0"/>
              </a:rPr>
              <a:t>Ngoài hai thành phần chính là ô-xi </a:t>
            </a:r>
          </a:p>
          <a:p>
            <a:pPr algn="just"/>
            <a:r>
              <a:rPr lang="en-US" sz="4000" b="1">
                <a:latin typeface="Times New Roman" pitchFamily="18" charset="0"/>
              </a:rPr>
              <a:t>và ni-tơ không khí còn chứa khí </a:t>
            </a:r>
          </a:p>
          <a:p>
            <a:pPr algn="just"/>
            <a:r>
              <a:rPr lang="en-US" sz="4000" b="1">
                <a:latin typeface="Times New Roman" pitchFamily="18" charset="0"/>
              </a:rPr>
              <a:t>các-bô-níc,…</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
</p:tagLst>
</file>

<file path=ppt/tags/tag10.xml><?xml version="1.0" encoding="utf-8"?>
<p:tagLst xmlns:a="http://schemas.openxmlformats.org/drawingml/2006/main" xmlns:r="http://schemas.openxmlformats.org/officeDocument/2006/relationships" xmlns:p="http://schemas.openxmlformats.org/presentationml/2006/main">
  <p:tag name="TIMING" val="|0.4|15.5|6.5|9.4"/>
</p:tagLst>
</file>

<file path=ppt/tags/tag11.xml><?xml version="1.0" encoding="utf-8"?>
<p:tagLst xmlns:a="http://schemas.openxmlformats.org/drawingml/2006/main" xmlns:r="http://schemas.openxmlformats.org/officeDocument/2006/relationships" xmlns:p="http://schemas.openxmlformats.org/presentationml/2006/main">
  <p:tag name="TIMING" val="|0.6|7.3|3.5|7.3"/>
</p:tagLst>
</file>

<file path=ppt/tags/tag12.xml><?xml version="1.0" encoding="utf-8"?>
<p:tagLst xmlns:a="http://schemas.openxmlformats.org/drawingml/2006/main" xmlns:r="http://schemas.openxmlformats.org/officeDocument/2006/relationships" xmlns:p="http://schemas.openxmlformats.org/presentationml/2006/main">
  <p:tag name="TIMING" val="|0.8|25.7|12.2"/>
</p:tagLst>
</file>

<file path=ppt/tags/tag2.xml><?xml version="1.0" encoding="utf-8"?>
<p:tagLst xmlns:a="http://schemas.openxmlformats.org/drawingml/2006/main" xmlns:r="http://schemas.openxmlformats.org/officeDocument/2006/relationships" xmlns:p="http://schemas.openxmlformats.org/presentationml/2006/main">
  <p:tag name="TIMING" val="|7.7|6.4|7.8|13.7"/>
</p:tagLst>
</file>

<file path=ppt/tags/tag3.xml><?xml version="1.0" encoding="utf-8"?>
<p:tagLst xmlns:a="http://schemas.openxmlformats.org/drawingml/2006/main" xmlns:r="http://schemas.openxmlformats.org/officeDocument/2006/relationships" xmlns:p="http://schemas.openxmlformats.org/presentationml/2006/main">
  <p:tag name="TIMING" val="|6.4|1.3|0.6"/>
</p:tagLst>
</file>

<file path=ppt/tags/tag4.xml><?xml version="1.0" encoding="utf-8"?>
<p:tagLst xmlns:a="http://schemas.openxmlformats.org/drawingml/2006/main" xmlns:r="http://schemas.openxmlformats.org/officeDocument/2006/relationships" xmlns:p="http://schemas.openxmlformats.org/presentationml/2006/main">
  <p:tag name="TIMING" val="|3.9|1.4"/>
</p:tagLst>
</file>

<file path=ppt/tags/tag5.xml><?xml version="1.0" encoding="utf-8"?>
<p:tagLst xmlns:a="http://schemas.openxmlformats.org/drawingml/2006/main" xmlns:r="http://schemas.openxmlformats.org/officeDocument/2006/relationships" xmlns:p="http://schemas.openxmlformats.org/presentationml/2006/main">
  <p:tag name="TIMING" val="|0.6|1.8"/>
</p:tagLst>
</file>

<file path=ppt/tags/tag6.xml><?xml version="1.0" encoding="utf-8"?>
<p:tagLst xmlns:a="http://schemas.openxmlformats.org/drawingml/2006/main" xmlns:r="http://schemas.openxmlformats.org/officeDocument/2006/relationships" xmlns:p="http://schemas.openxmlformats.org/presentationml/2006/main">
  <p:tag name="TIMING" val="|0.7|2.7|0.8|1.6"/>
</p:tagLst>
</file>

<file path=ppt/tags/tag7.xml><?xml version="1.0" encoding="utf-8"?>
<p:tagLst xmlns:a="http://schemas.openxmlformats.org/drawingml/2006/main" xmlns:r="http://schemas.openxmlformats.org/officeDocument/2006/relationships" xmlns:p="http://schemas.openxmlformats.org/presentationml/2006/main">
  <p:tag name="TIMING" val="|0.8|3.4|0.6"/>
</p:tagLst>
</file>

<file path=ppt/tags/tag8.xml><?xml version="1.0" encoding="utf-8"?>
<p:tagLst xmlns:a="http://schemas.openxmlformats.org/drawingml/2006/main" xmlns:r="http://schemas.openxmlformats.org/officeDocument/2006/relationships" xmlns:p="http://schemas.openxmlformats.org/presentationml/2006/main">
  <p:tag name="TIMING" val="|5.1|1.1"/>
</p:tagLst>
</file>

<file path=ppt/tags/tag9.xml><?xml version="1.0" encoding="utf-8"?>
<p:tagLst xmlns:a="http://schemas.openxmlformats.org/drawingml/2006/main" xmlns:r="http://schemas.openxmlformats.org/officeDocument/2006/relationships" xmlns:p="http://schemas.openxmlformats.org/presentationml/2006/main">
  <p:tag name="TIMING" val="|0.7|7.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TotalTime>
  <Words>1060</Words>
  <Application>Microsoft Office PowerPoint</Application>
  <PresentationFormat>On-screen Show (16:9)</PresentationFormat>
  <Paragraphs>119</Paragraphs>
  <Slides>20</Slides>
  <Notes>3</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Algerian</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0982789145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Bui Xuan Dong</dc:creator>
  <cp:lastModifiedBy>Thom</cp:lastModifiedBy>
  <cp:revision>130</cp:revision>
  <dcterms:created xsi:type="dcterms:W3CDTF">2010-12-02T07:03:13Z</dcterms:created>
  <dcterms:modified xsi:type="dcterms:W3CDTF">2021-12-22T08:24:50Z</dcterms:modified>
</cp:coreProperties>
</file>