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9" r:id="rId2"/>
    <p:sldId id="260" r:id="rId3"/>
    <p:sldId id="274" r:id="rId4"/>
    <p:sldId id="290" r:id="rId5"/>
    <p:sldId id="291" r:id="rId6"/>
    <p:sldId id="273" r:id="rId7"/>
    <p:sldId id="275" r:id="rId8"/>
    <p:sldId id="276" r:id="rId9"/>
    <p:sldId id="277" r:id="rId10"/>
    <p:sldId id="278" r:id="rId11"/>
    <p:sldId id="284" r:id="rId12"/>
    <p:sldId id="265" r:id="rId13"/>
    <p:sldId id="285" r:id="rId14"/>
    <p:sldId id="286" r:id="rId15"/>
    <p:sldId id="287" r:id="rId16"/>
    <p:sldId id="288" r:id="rId17"/>
    <p:sldId id="266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3" autoAdjust="0"/>
    <p:restoredTop sz="94660"/>
  </p:normalViewPr>
  <p:slideViewPr>
    <p:cSldViewPr>
      <p:cViewPr>
        <p:scale>
          <a:sx n="69" d="100"/>
          <a:sy n="69" d="100"/>
        </p:scale>
        <p:origin x="-181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CF84-BA05-4BEF-BC02-2EF98523CA2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258A-4B4C-439B-B4A9-20A4F898D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72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258A-4B4C-439B-B4A9-20A4F898D4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5A0F-DF62-4A45-A633-8C4F0199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C27F-3B7E-4560-9B39-C28B1A2C958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7129-C559-4963-A2B8-1519A7EA9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Download/tap%20doc%201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/>
          <a:srcRect l="42110" r="15971" b="11481"/>
          <a:stretch>
            <a:fillRect/>
          </a:stretch>
        </p:blipFill>
        <p:spPr bwMode="auto">
          <a:xfrm>
            <a:off x="-1219200" y="0"/>
            <a:ext cx="5029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4114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905000"/>
            <a:ext cx="746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rộn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gì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</a:rPr>
              <a:t>Em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thấy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tuy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vui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9938" name="AutoShape 2" descr="Kết quả hình ảnh cho hoc b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Kết quả hình ảnh cho hoc b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Kết quả hình ảnh cho hoc bai ca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Kết quả hình ảnh cho hoc bai ca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8" name="Picture 12" descr="Kết quả hình ảnh cho hoc sinh cap 1 ngo thoi nhi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800600"/>
            <a:ext cx="2895600" cy="2057400"/>
          </a:xfrm>
          <a:prstGeom prst="rect">
            <a:avLst/>
          </a:prstGeom>
          <a:noFill/>
        </p:spPr>
      </p:pic>
      <p:pic>
        <p:nvPicPr>
          <p:cNvPr id="39950" name="Picture 14" descr="Kết quả hình ảnh cho hoc sinh cap 1 ngo thoi nhi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2857500" cy="2057400"/>
          </a:xfrm>
          <a:prstGeom prst="rect">
            <a:avLst/>
          </a:prstGeom>
          <a:noFill/>
        </p:spPr>
      </p:pic>
      <p:sp>
        <p:nvSpPr>
          <p:cNvPr id="39952" name="AutoShape 16" descr="Kết quả hình ảnh cho hoc sinh cap 1 ngo thoi nhi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AutoShape 18" descr="Kết quả hình ảnh cho hoc sinh cap 1 ngo thoi nhi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6" name="AutoShape 20" descr="Kết quả hình ảnh cho hoc sinh cap 1 ngo thoi nhi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8" name="Picture 22" descr="Kết quả hình ảnh cho tieu hoc ngo thoi nh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800600"/>
            <a:ext cx="3429000" cy="205740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459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 smtClean="0">
                <a:latin typeface="Times New Roman" pitchFamily="18" charset="0"/>
              </a:rPr>
              <a:t>NỘI DUNG </a:t>
            </a:r>
            <a:r>
              <a:rPr lang="en-US" sz="4000" dirty="0" smtClean="0">
                <a:latin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</a:rPr>
              <a:t>        </a:t>
            </a:r>
            <a:r>
              <a:rPr lang="en-US" sz="4000" dirty="0" err="1" smtClean="0">
                <a:latin typeface="Times New Roman" pitchFamily="18" charset="0"/>
              </a:rPr>
              <a:t>Mọi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</a:rPr>
              <a:t>mọi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bé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đều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bận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rộn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công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</a:rPr>
              <a:t> , </a:t>
            </a:r>
            <a:r>
              <a:rPr lang="en-US" sz="4000" dirty="0" err="1" smtClean="0">
                <a:latin typeface="Times New Roman" pitchFamily="18" charset="0"/>
              </a:rPr>
              <a:t>đem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niềm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góp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cuộc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đời</a:t>
            </a:r>
            <a:r>
              <a:rPr lang="en-US" sz="4000" dirty="0" smtClean="0">
                <a:latin typeface="Times New Roman" pitchFamily="18" charset="0"/>
              </a:rPr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28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762000"/>
            <a:ext cx="8534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Bận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71628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3200" b="1" u="sng" dirty="0" err="1" smtClean="0">
                <a:latin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</a:rPr>
              <a:t>  </a:t>
            </a:r>
            <a:r>
              <a:rPr lang="en-US" sz="3200" b="1" u="sng" dirty="0" err="1">
                <a:latin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62475" y="1828800"/>
            <a:ext cx="2971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latin typeface="Times New Roman" pitchFamily="18" charset="0"/>
              </a:rPr>
              <a:t>Tìm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hiểu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bài</a:t>
            </a: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343400" y="2514600"/>
            <a:ext cx="0" cy="3657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371600" y="2776538"/>
            <a:ext cx="6400800" cy="2409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Vẫy gió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Làm lửa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Hát ru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Thổi nấu</a:t>
            </a:r>
          </a:p>
          <a:p>
            <a:pPr eaLnBrk="0" hangingPunct="0">
              <a:spcBef>
                <a:spcPct val="50000"/>
              </a:spcBef>
            </a:pPr>
            <a:endParaRPr lang="en-US" sz="2800" b="1" u="sng">
              <a:latin typeface="Times New Roman" pitchFamily="18" charset="0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648200" y="2667000"/>
            <a:ext cx="3048000" cy="2730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Sông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Hồng</a:t>
            </a:r>
            <a:endParaRPr lang="en-US" sz="20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mùa</a:t>
            </a:r>
            <a:endParaRPr lang="en-US" sz="20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thù</a:t>
            </a:r>
            <a:endParaRPr lang="en-US" sz="20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2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200" dirty="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343400" y="4038600"/>
            <a:ext cx="480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A50021"/>
                </a:solidFill>
                <a:latin typeface="Times New Roman" pitchFamily="18" charset="0"/>
              </a:rPr>
              <a:t>Nội</a:t>
            </a:r>
            <a:r>
              <a:rPr lang="en-US" sz="2800" b="1" i="1" u="sng" dirty="0">
                <a:solidFill>
                  <a:srgbClr val="A50021"/>
                </a:solidFill>
                <a:latin typeface="Times New Roman" pitchFamily="18" charset="0"/>
              </a:rPr>
              <a:t> dung</a:t>
            </a:r>
            <a:r>
              <a:rPr lang="en-US" i="1" dirty="0">
                <a:solidFill>
                  <a:srgbClr val="A50021"/>
                </a:solidFill>
              </a:rPr>
              <a:t>:</a:t>
            </a:r>
            <a:r>
              <a:rPr lang="en-US" i="1" dirty="0"/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Mọi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mọi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cả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bận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rộn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ích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niềm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vui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nhỏ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góp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cuộc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đời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1219200" y="2971800"/>
            <a:ext cx="67056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7200" b="1" kern="10" spc="-32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Học</a:t>
            </a:r>
            <a:r>
              <a:rPr lang="en-US" sz="7200" b="1" kern="10" spc="-3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7200" b="1" kern="10" spc="-32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thuộc</a:t>
            </a:r>
            <a:r>
              <a:rPr lang="en-US" sz="7200" b="1" kern="10" spc="-3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 </a:t>
            </a:r>
            <a:r>
              <a:rPr lang="en-US" sz="7200" b="1" kern="10" spc="-32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lòng</a:t>
            </a:r>
            <a:endParaRPr lang="en-US" sz="7200" b="1" kern="10" spc="-3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H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11269" name="Picture 3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3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3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3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 txBox="1">
            <a:spLocks noChangeArrowheads="1"/>
          </p:cNvSpPr>
          <p:nvPr/>
        </p:nvSpPr>
        <p:spPr bwMode="auto">
          <a:xfrm>
            <a:off x="3717925" y="4008438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……..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Con …………….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 …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…………..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228600" y="1524000"/>
            <a:ext cx="281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…………....</a:t>
            </a:r>
          </a:p>
          <a:p>
            <a:pPr eaLnBrk="1" hangingPunct="1"/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 ………....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………….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…………………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 …………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……..………….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…………….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3621088" y="357188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………….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 ……………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con………….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….. …………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………..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1450975" y="119063"/>
            <a:ext cx="3962400" cy="838200"/>
          </a:xfrm>
          <a:prstGeom prst="rect">
            <a:avLst/>
          </a:prstGeom>
          <a:noFill/>
        </p:spPr>
        <p:txBody>
          <a:bodyPr anchor="b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500" b="1" i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Bận</a:t>
            </a:r>
            <a:endParaRPr lang="en-US" sz="4500" b="1" i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100" i="0" dirty="0">
                <a:latin typeface=".VnTime" pitchFamily="34" charset="0"/>
              </a:rPr>
              <a:t>          </a:t>
            </a:r>
            <a:endParaRPr lang="en-US" sz="2400" i="0" dirty="0">
              <a:latin typeface=".VnTime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12295" name="Picture 3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3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3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35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 txBox="1">
            <a:spLocks noChangeArrowheads="1"/>
          </p:cNvSpPr>
          <p:nvPr/>
        </p:nvSpPr>
        <p:spPr bwMode="auto">
          <a:xfrm>
            <a:off x="5870575" y="3376613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………….. ………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Con ……..……….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 ……….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…………..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88900" y="881063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………....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…………. …..….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………...… 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……………….…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……..…     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………………….  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……..…….…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 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2879725" y="2103438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………....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 ………..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con…………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……………...…..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….. …………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………..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2286000" y="152400"/>
            <a:ext cx="3962400" cy="1371600"/>
          </a:xfrm>
          <a:prstGeom prst="rect">
            <a:avLst/>
          </a:prstGeom>
          <a:noFill/>
        </p:spPr>
        <p:txBody>
          <a:bodyPr anchor="b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i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Bận</a:t>
            </a:r>
            <a:endParaRPr lang="en-US" sz="3800" b="1" i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100" i="0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13319" name="Picture 3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3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3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35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 txBox="1">
            <a:spLocks noChangeArrowheads="1"/>
          </p:cNvSpPr>
          <p:nvPr/>
        </p:nvSpPr>
        <p:spPr bwMode="auto">
          <a:xfrm>
            <a:off x="6188075" y="34290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………….. ………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…………….…….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 ……….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…………….……..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………..……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128588" y="814388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……….…..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…………………....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…………………… 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…………….………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…………................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……….…..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………………. 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………..……… 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……………….. 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2971800" y="220980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……….….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 ……..…..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…………………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……………….…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 con………... 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…………......…..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….. …………….</a:t>
            </a:r>
            <a:br>
              <a:rPr lang="en-US" sz="2400" i="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en-US" sz="2400" i="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2273300" y="0"/>
            <a:ext cx="3962400" cy="1371600"/>
          </a:xfrm>
          <a:prstGeom prst="rect">
            <a:avLst/>
          </a:prstGeom>
          <a:noFill/>
        </p:spPr>
        <p:txBody>
          <a:bodyPr anchor="b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i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Bận</a:t>
            </a:r>
            <a:endParaRPr lang="en-US" sz="3800" b="1" i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100" i="0" dirty="0">
                <a:latin typeface=".VnTime" pitchFamily="34" charset="0"/>
              </a:rPr>
              <a:t>          </a:t>
            </a:r>
            <a:endParaRPr lang="en-US" sz="2400" i="0" dirty="0">
              <a:latin typeface=".VnTime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14343" name="Picture 3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3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3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35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1"/>
          <p:cNvSpPr txBox="1">
            <a:spLocks noChangeArrowheads="1"/>
          </p:cNvSpPr>
          <p:nvPr/>
        </p:nvSpPr>
        <p:spPr bwMode="auto">
          <a:xfrm>
            <a:off x="1143000" y="1600200"/>
            <a:ext cx="1101725" cy="427038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Trời thu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53251" name="TextBox 12"/>
          <p:cNvSpPr txBox="1">
            <a:spLocks noChangeArrowheads="1"/>
          </p:cNvSpPr>
          <p:nvPr/>
        </p:nvSpPr>
        <p:spPr bwMode="auto">
          <a:xfrm>
            <a:off x="2146300" y="1606550"/>
            <a:ext cx="1200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bận xanh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143000" y="1933575"/>
            <a:ext cx="25193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Sông Hồng bận chảy</a:t>
            </a:r>
          </a:p>
        </p:txBody>
      </p:sp>
      <p:sp>
        <p:nvSpPr>
          <p:cNvPr id="53253" name="TextBox 15"/>
          <p:cNvSpPr txBox="1">
            <a:spLocks noChangeArrowheads="1"/>
          </p:cNvSpPr>
          <p:nvPr/>
        </p:nvSpPr>
        <p:spPr bwMode="auto">
          <a:xfrm>
            <a:off x="1143000" y="22860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Cái xe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53254" name="TextBox 16"/>
          <p:cNvSpPr txBox="1">
            <a:spLocks noChangeArrowheads="1"/>
          </p:cNvSpPr>
          <p:nvPr/>
        </p:nvSpPr>
        <p:spPr bwMode="auto">
          <a:xfrm>
            <a:off x="1985963" y="2286000"/>
            <a:ext cx="12747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bận chạy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43000" y="2590800"/>
            <a:ext cx="2287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</a:rPr>
              <a:t>Lịch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bận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ngày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53256" name="TextBox 42"/>
          <p:cNvSpPr txBox="1">
            <a:spLocks noChangeArrowheads="1"/>
          </p:cNvSpPr>
          <p:nvPr/>
        </p:nvSpPr>
        <p:spPr bwMode="auto">
          <a:xfrm>
            <a:off x="1146175" y="2933700"/>
            <a:ext cx="1277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Con chim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53257" name="TextBox 41"/>
          <p:cNvSpPr txBox="1">
            <a:spLocks noChangeArrowheads="1"/>
          </p:cNvSpPr>
          <p:nvPr/>
        </p:nvSpPr>
        <p:spPr bwMode="auto">
          <a:xfrm>
            <a:off x="2286000" y="2938463"/>
            <a:ext cx="1384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bận bay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143000" y="3276600"/>
            <a:ext cx="1866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Cái hoa bận đỏ</a:t>
            </a:r>
          </a:p>
        </p:txBody>
      </p:sp>
      <p:sp>
        <p:nvSpPr>
          <p:cNvPr id="53259" name="TextBox 23"/>
          <p:cNvSpPr txBox="1">
            <a:spLocks noChangeArrowheads="1"/>
          </p:cNvSpPr>
          <p:nvPr/>
        </p:nvSpPr>
        <p:spPr bwMode="auto">
          <a:xfrm>
            <a:off x="1562100" y="3619500"/>
            <a:ext cx="14874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bận vẫy gió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53260" name="TextBox 22"/>
          <p:cNvSpPr txBox="1">
            <a:spLocks noChangeArrowheads="1"/>
          </p:cNvSpPr>
          <p:nvPr/>
        </p:nvSpPr>
        <p:spPr bwMode="auto">
          <a:xfrm>
            <a:off x="1146175" y="3619500"/>
            <a:ext cx="587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Cờ 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3914775"/>
            <a:ext cx="2259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Chữ bận thành thơ</a:t>
            </a:r>
          </a:p>
        </p:txBody>
      </p:sp>
      <p:sp>
        <p:nvSpPr>
          <p:cNvPr id="53262" name="TextBox 26"/>
          <p:cNvSpPr txBox="1">
            <a:spLocks noChangeArrowheads="1"/>
          </p:cNvSpPr>
          <p:nvPr/>
        </p:nvSpPr>
        <p:spPr bwMode="auto">
          <a:xfrm>
            <a:off x="1146175" y="4219575"/>
            <a:ext cx="587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20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3263" name="TextBox 27"/>
          <p:cNvSpPr txBox="1">
            <a:spLocks noChangeArrowheads="1"/>
          </p:cNvSpPr>
          <p:nvPr/>
        </p:nvSpPr>
        <p:spPr bwMode="auto">
          <a:xfrm>
            <a:off x="1676400" y="4191000"/>
            <a:ext cx="16113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bận vào mùa</a:t>
            </a:r>
            <a:endParaRPr lang="en-US" sz="2200">
              <a:latin typeface="Calibri" pitchFamily="34" charset="0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119188" y="4524375"/>
            <a:ext cx="2212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Than bận làm lửa.</a:t>
            </a:r>
          </a:p>
        </p:txBody>
      </p:sp>
      <p:sp>
        <p:nvSpPr>
          <p:cNvPr id="2066" name="Rectangle 17"/>
          <p:cNvSpPr>
            <a:spLocks noChangeArrowheads="1"/>
          </p:cNvSpPr>
          <p:nvPr/>
        </p:nvSpPr>
        <p:spPr bwMode="auto">
          <a:xfrm>
            <a:off x="304800" y="85725"/>
            <a:ext cx="8534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2800" b="1" u="sng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28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067" name="Rectangle 18"/>
          <p:cNvSpPr>
            <a:spLocks noChangeArrowheads="1"/>
          </p:cNvSpPr>
          <p:nvPr/>
        </p:nvSpPr>
        <p:spPr bwMode="auto">
          <a:xfrm>
            <a:off x="738188" y="571500"/>
            <a:ext cx="853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  <a:endParaRPr lang="en-US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68" name="Rectangle 19"/>
          <p:cNvSpPr>
            <a:spLocks noChangeArrowheads="1"/>
          </p:cNvSpPr>
          <p:nvPr/>
        </p:nvSpPr>
        <p:spPr bwMode="auto">
          <a:xfrm>
            <a:off x="3352800" y="633413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00"/>
                </a:solidFill>
                <a:latin typeface="Times New Roman" pitchFamily="18" charset="0"/>
              </a:rPr>
              <a:t>Bận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3269" name="TextBox 30"/>
          <p:cNvSpPr txBox="1">
            <a:spLocks noChangeArrowheads="1"/>
          </p:cNvSpPr>
          <p:nvPr/>
        </p:nvSpPr>
        <p:spPr bwMode="auto">
          <a:xfrm>
            <a:off x="4724400" y="1295400"/>
            <a:ext cx="509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Cô</a:t>
            </a:r>
          </a:p>
        </p:txBody>
      </p:sp>
      <p:sp>
        <p:nvSpPr>
          <p:cNvPr id="53270" name="TextBox 31"/>
          <p:cNvSpPr txBox="1">
            <a:spLocks noChangeArrowheads="1"/>
          </p:cNvSpPr>
          <p:nvPr/>
        </p:nvSpPr>
        <p:spPr bwMode="auto">
          <a:xfrm>
            <a:off x="5105400" y="1295400"/>
            <a:ext cx="14557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bận cấy lúa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4724400" y="1600200"/>
            <a:ext cx="21621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Chú bận đánh thù</a:t>
            </a:r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>
            <a:off x="4419600" y="1524000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3" name="TextBox 34"/>
          <p:cNvSpPr txBox="1">
            <a:spLocks noChangeArrowheads="1"/>
          </p:cNvSpPr>
          <p:nvPr/>
        </p:nvSpPr>
        <p:spPr bwMode="auto">
          <a:xfrm>
            <a:off x="4724400" y="1905000"/>
            <a:ext cx="55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sp>
        <p:nvSpPr>
          <p:cNvPr id="53274" name="TextBox 35"/>
          <p:cNvSpPr txBox="1">
            <a:spLocks noChangeArrowheads="1"/>
          </p:cNvSpPr>
          <p:nvPr/>
        </p:nvSpPr>
        <p:spPr bwMode="auto">
          <a:xfrm>
            <a:off x="5181600" y="1905000"/>
            <a:ext cx="134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hát ru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4724400" y="2209800"/>
            <a:ext cx="19446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Bà bận thổi nấu</a:t>
            </a:r>
          </a:p>
        </p:txBody>
      </p:sp>
      <p:sp>
        <p:nvSpPr>
          <p:cNvPr id="53276" name="TextBox 56"/>
          <p:cNvSpPr txBox="1">
            <a:spLocks noChangeArrowheads="1"/>
          </p:cNvSpPr>
          <p:nvPr/>
        </p:nvSpPr>
        <p:spPr bwMode="auto">
          <a:xfrm>
            <a:off x="4757738" y="2543175"/>
            <a:ext cx="11223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Còn con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53277" name="TextBox 38"/>
          <p:cNvSpPr txBox="1">
            <a:spLocks noChangeArrowheads="1"/>
          </p:cNvSpPr>
          <p:nvPr/>
        </p:nvSpPr>
        <p:spPr bwMode="auto">
          <a:xfrm>
            <a:off x="5791200" y="2514600"/>
            <a:ext cx="936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bận bú</a:t>
            </a: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4772025" y="2819400"/>
            <a:ext cx="2154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Bận ngủ,bận chơi</a:t>
            </a:r>
          </a:p>
        </p:txBody>
      </p:sp>
      <p:sp>
        <p:nvSpPr>
          <p:cNvPr id="53279" name="TextBox 58"/>
          <p:cNvSpPr txBox="1">
            <a:spLocks noChangeArrowheads="1"/>
          </p:cNvSpPr>
          <p:nvPr/>
        </p:nvSpPr>
        <p:spPr bwMode="auto">
          <a:xfrm>
            <a:off x="4800600" y="3200400"/>
            <a:ext cx="633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53280" name="TextBox 40"/>
          <p:cNvSpPr txBox="1">
            <a:spLocks noChangeArrowheads="1"/>
          </p:cNvSpPr>
          <p:nvPr/>
        </p:nvSpPr>
        <p:spPr bwMode="auto">
          <a:xfrm>
            <a:off x="5291138" y="3195638"/>
            <a:ext cx="1708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tập khóc cười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4800600" y="3509963"/>
            <a:ext cx="2317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Bận nhìn ánh sáng</a:t>
            </a:r>
            <a:r>
              <a:rPr lang="en-US"/>
              <a:t>.</a:t>
            </a:r>
          </a:p>
        </p:txBody>
      </p:sp>
      <p:sp>
        <p:nvSpPr>
          <p:cNvPr id="53282" name="TextBox 43"/>
          <p:cNvSpPr txBox="1">
            <a:spLocks noChangeArrowheads="1"/>
          </p:cNvSpPr>
          <p:nvPr/>
        </p:nvSpPr>
        <p:spPr bwMode="auto">
          <a:xfrm>
            <a:off x="4833938" y="4171950"/>
            <a:ext cx="17303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Mọi người </a:t>
            </a:r>
          </a:p>
        </p:txBody>
      </p:sp>
      <p:sp>
        <p:nvSpPr>
          <p:cNvPr id="53283" name="TextBox 44"/>
          <p:cNvSpPr txBox="1">
            <a:spLocks noChangeArrowheads="1"/>
          </p:cNvSpPr>
          <p:nvPr/>
        </p:nvSpPr>
        <p:spPr bwMode="auto">
          <a:xfrm>
            <a:off x="6119813" y="4171950"/>
            <a:ext cx="1676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>
                <a:latin typeface="Times New Roman" pitchFamily="18" charset="0"/>
                <a:cs typeface="Times New Roman" pitchFamily="18" charset="0"/>
              </a:rPr>
              <a:t>đều bận</a:t>
            </a:r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4876800" y="4495800"/>
            <a:ext cx="19542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Nên đời rộn vui</a:t>
            </a:r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5400675" y="4800600"/>
            <a:ext cx="1320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vừa ra đời</a:t>
            </a:r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4876800" y="4800600"/>
            <a:ext cx="649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Con</a:t>
            </a:r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4876800" y="5105400"/>
            <a:ext cx="228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Biết chăng điều đó</a:t>
            </a:r>
          </a:p>
        </p:txBody>
      </p:sp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4914900" y="5443538"/>
            <a:ext cx="11064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Mà đem</a:t>
            </a:r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5915025" y="5438775"/>
            <a:ext cx="1030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vui nhỏ</a:t>
            </a:r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5972175" y="5715000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đời chung.</a:t>
            </a: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4953000" y="5715000"/>
            <a:ext cx="11382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Góp vào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/>
          </p:nvPr>
        </p:nvGraphicFramePr>
        <p:xfrm>
          <a:off x="90488" y="5943600"/>
          <a:ext cx="657225" cy="914400"/>
        </p:xfrm>
        <a:graphic>
          <a:graphicData uri="http://schemas.openxmlformats.org/presentationml/2006/ole">
            <p:oleObj spid="_x0000_s2051" name="Clip" r:id="rId3" imgW="1820863" imgH="253047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7" dur="500"/>
                                        <p:tgtEl>
                                          <p:spTgt spid="53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7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2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7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2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  <p:bldP spid="53252" grpId="0"/>
      <p:bldP spid="53253" grpId="0"/>
      <p:bldP spid="53254" grpId="0"/>
      <p:bldP spid="53255" grpId="0"/>
      <p:bldP spid="53256" grpId="0"/>
      <p:bldP spid="53257" grpId="0"/>
      <p:bldP spid="53259" grpId="0"/>
      <p:bldP spid="53260" grpId="0"/>
      <p:bldP spid="53261" grpId="0"/>
      <p:bldP spid="53262" grpId="0"/>
      <p:bldP spid="53263" grpId="0"/>
      <p:bldP spid="53264" grpId="0"/>
      <p:bldP spid="53269" grpId="0"/>
      <p:bldP spid="53270" grpId="0"/>
      <p:bldP spid="53271" grpId="0"/>
      <p:bldP spid="53273" grpId="0"/>
      <p:bldP spid="53274" grpId="0"/>
      <p:bldP spid="53275" grpId="0"/>
      <p:bldP spid="53277" grpId="0"/>
      <p:bldP spid="53278" grpId="0" build="allAtOnce"/>
      <p:bldP spid="53279" grpId="0"/>
      <p:bldP spid="53280" grpId="0"/>
      <p:bldP spid="53281" grpId="0"/>
      <p:bldP spid="53282" grpId="0"/>
      <p:bldP spid="53284" grpId="0"/>
      <p:bldP spid="53285" grpId="0"/>
      <p:bldP spid="53286" grpId="0"/>
      <p:bldP spid="53287" grpId="0"/>
      <p:bldP spid="53288" grpId="0"/>
      <p:bldP spid="53289" grpId="0"/>
      <p:bldP spid="53290" grpId="0"/>
      <p:bldP spid="532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81000" y="1066800"/>
            <a:ext cx="8534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Bận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62000" y="2124075"/>
            <a:ext cx="7162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  </a:t>
            </a:r>
            <a:r>
              <a:rPr lang="en-US" sz="3200" b="1" u="sng">
                <a:solidFill>
                  <a:srgbClr val="660033"/>
                </a:solidFill>
                <a:latin typeface="Times New Roman" pitchFamily="18" charset="0"/>
              </a:rPr>
              <a:t>Luyện  đọc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62475" y="2114550"/>
            <a:ext cx="2971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en-US" sz="3200" b="1" u="sng">
                <a:solidFill>
                  <a:srgbClr val="660033"/>
                </a:solidFill>
                <a:latin typeface="Times New Roman" pitchFamily="18" charset="0"/>
              </a:rPr>
              <a:t>Tìm hiểu bài</a:t>
            </a: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4343400" y="2514600"/>
            <a:ext cx="0" cy="3048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371600" y="2776538"/>
            <a:ext cx="6400800" cy="2409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Vẫy gió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Làm lửa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Hát ru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Thổi nấu</a:t>
            </a:r>
          </a:p>
          <a:p>
            <a:pPr eaLnBrk="0" hangingPunct="0">
              <a:spcBef>
                <a:spcPct val="50000"/>
              </a:spcBef>
            </a:pPr>
            <a:endParaRPr lang="en-US" sz="2800" b="1" u="sng">
              <a:latin typeface="Times New Roman" pitchFamily="18" charset="0"/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648200" y="2667000"/>
            <a:ext cx="3048000" cy="2227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Sông Hồng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Vào mùa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Đánh thù</a:t>
            </a:r>
          </a:p>
          <a:p>
            <a:pPr eaLnBrk="0" hangingPunct="0">
              <a:spcBef>
                <a:spcPct val="50000"/>
              </a:spcBef>
            </a:pPr>
            <a:endParaRPr lang="en-US" sz="22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343400" y="426720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A50021"/>
                </a:solidFill>
                <a:latin typeface="Times New Roman" pitchFamily="18" charset="0"/>
              </a:rPr>
              <a:t>Nội</a:t>
            </a:r>
            <a:r>
              <a:rPr lang="en-US" sz="2800" b="1" i="1" u="sng" dirty="0">
                <a:solidFill>
                  <a:srgbClr val="A50021"/>
                </a:solidFill>
                <a:latin typeface="Times New Roman" pitchFamily="18" charset="0"/>
              </a:rPr>
              <a:t> dung</a:t>
            </a:r>
            <a:r>
              <a:rPr lang="en-US" sz="2800" i="1" dirty="0">
                <a:solidFill>
                  <a:srgbClr val="A50021"/>
                </a:solidFill>
              </a:rPr>
              <a:t>:</a:t>
            </a:r>
            <a:r>
              <a:rPr lang="en-US" sz="2800" i="1" dirty="0"/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Mọi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mọi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vật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cả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bé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đều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bận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rộn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công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việc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ích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đem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niềm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vui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góp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cuộc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</a:rPr>
              <a:t>đời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 descr="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11"/>
          <p:cNvSpPr txBox="1">
            <a:spLocks noChangeArrowheads="1"/>
          </p:cNvSpPr>
          <p:nvPr/>
        </p:nvSpPr>
        <p:spPr bwMode="auto">
          <a:xfrm>
            <a:off x="1908175" y="1676400"/>
            <a:ext cx="1182688" cy="46196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Trời thu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03" name="TextBox 12"/>
          <p:cNvSpPr txBox="1">
            <a:spLocks noChangeArrowheads="1"/>
          </p:cNvSpPr>
          <p:nvPr/>
        </p:nvSpPr>
        <p:spPr bwMode="auto">
          <a:xfrm>
            <a:off x="3106737" y="1676400"/>
            <a:ext cx="1356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04" name="TextBox 13"/>
          <p:cNvSpPr txBox="1">
            <a:spLocks noChangeArrowheads="1"/>
          </p:cNvSpPr>
          <p:nvPr/>
        </p:nvSpPr>
        <p:spPr bwMode="auto">
          <a:xfrm>
            <a:off x="1908175" y="2052638"/>
            <a:ext cx="1878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Sông Hồng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05" name="TextBox 14"/>
          <p:cNvSpPr txBox="1">
            <a:spLocks noChangeArrowheads="1"/>
          </p:cNvSpPr>
          <p:nvPr/>
        </p:nvSpPr>
        <p:spPr bwMode="auto">
          <a:xfrm>
            <a:off x="3505200" y="2052638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06" name="TextBox 15"/>
          <p:cNvSpPr txBox="1">
            <a:spLocks noChangeArrowheads="1"/>
          </p:cNvSpPr>
          <p:nvPr/>
        </p:nvSpPr>
        <p:spPr bwMode="auto">
          <a:xfrm>
            <a:off x="1908175" y="2438400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Cái xe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07" name="TextBox 16"/>
          <p:cNvSpPr txBox="1">
            <a:spLocks noChangeArrowheads="1"/>
          </p:cNvSpPr>
          <p:nvPr/>
        </p:nvSpPr>
        <p:spPr bwMode="auto">
          <a:xfrm>
            <a:off x="2840038" y="2438400"/>
            <a:ext cx="1274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08" name="TextBox 17"/>
          <p:cNvSpPr txBox="1">
            <a:spLocks noChangeArrowheads="1"/>
          </p:cNvSpPr>
          <p:nvPr/>
        </p:nvSpPr>
        <p:spPr bwMode="auto">
          <a:xfrm>
            <a:off x="1908175" y="2814638"/>
            <a:ext cx="747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09" name="TextBox 18"/>
          <p:cNvSpPr txBox="1">
            <a:spLocks noChangeArrowheads="1"/>
          </p:cNvSpPr>
          <p:nvPr/>
        </p:nvSpPr>
        <p:spPr bwMode="auto">
          <a:xfrm>
            <a:off x="2590800" y="2819400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10" name="TextBox 19"/>
          <p:cNvSpPr txBox="1">
            <a:spLocks noChangeArrowheads="1"/>
          </p:cNvSpPr>
          <p:nvPr/>
        </p:nvSpPr>
        <p:spPr bwMode="auto">
          <a:xfrm>
            <a:off x="2563813" y="4953000"/>
            <a:ext cx="1760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11" name="TextBox 21"/>
          <p:cNvSpPr txBox="1">
            <a:spLocks noChangeArrowheads="1"/>
          </p:cNvSpPr>
          <p:nvPr/>
        </p:nvSpPr>
        <p:spPr bwMode="auto">
          <a:xfrm>
            <a:off x="3048000" y="3505200"/>
            <a:ext cx="106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12" name="TextBox 22"/>
          <p:cNvSpPr txBox="1">
            <a:spLocks noChangeArrowheads="1"/>
          </p:cNvSpPr>
          <p:nvPr/>
        </p:nvSpPr>
        <p:spPr bwMode="auto">
          <a:xfrm>
            <a:off x="1908175" y="3886200"/>
            <a:ext cx="630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Cờ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13" name="TextBox 23"/>
          <p:cNvSpPr txBox="1">
            <a:spLocks noChangeArrowheads="1"/>
          </p:cNvSpPr>
          <p:nvPr/>
        </p:nvSpPr>
        <p:spPr bwMode="auto">
          <a:xfrm>
            <a:off x="2365375" y="3886200"/>
            <a:ext cx="16722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14" name="TextBox 24"/>
          <p:cNvSpPr txBox="1">
            <a:spLocks noChangeArrowheads="1"/>
          </p:cNvSpPr>
          <p:nvPr/>
        </p:nvSpPr>
        <p:spPr bwMode="auto">
          <a:xfrm>
            <a:off x="1908175" y="4191000"/>
            <a:ext cx="71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15" name="TextBox 27"/>
          <p:cNvSpPr txBox="1">
            <a:spLocks noChangeArrowheads="1"/>
          </p:cNvSpPr>
          <p:nvPr/>
        </p:nvSpPr>
        <p:spPr bwMode="auto">
          <a:xfrm>
            <a:off x="2890838" y="4567238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vào mùa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16" name="TextBox 28"/>
          <p:cNvSpPr txBox="1">
            <a:spLocks noChangeArrowheads="1"/>
          </p:cNvSpPr>
          <p:nvPr/>
        </p:nvSpPr>
        <p:spPr bwMode="auto">
          <a:xfrm>
            <a:off x="1828800" y="4953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17" name="TextBox 29"/>
          <p:cNvSpPr txBox="1">
            <a:spLocks noChangeArrowheads="1"/>
          </p:cNvSpPr>
          <p:nvPr/>
        </p:nvSpPr>
        <p:spPr bwMode="auto">
          <a:xfrm>
            <a:off x="5410200" y="259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318" name="TextBox 30"/>
          <p:cNvSpPr txBox="1">
            <a:spLocks noChangeArrowheads="1"/>
          </p:cNvSpPr>
          <p:nvPr/>
        </p:nvSpPr>
        <p:spPr bwMode="auto">
          <a:xfrm>
            <a:off x="5029200" y="1676400"/>
            <a:ext cx="544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Cô</a:t>
            </a:r>
          </a:p>
        </p:txBody>
      </p:sp>
      <p:sp>
        <p:nvSpPr>
          <p:cNvPr id="12319" name="TextBox 31"/>
          <p:cNvSpPr txBox="1">
            <a:spLocks noChangeArrowheads="1"/>
          </p:cNvSpPr>
          <p:nvPr/>
        </p:nvSpPr>
        <p:spPr bwMode="auto">
          <a:xfrm>
            <a:off x="5426075" y="1676400"/>
            <a:ext cx="1636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20" name="TextBox 32"/>
          <p:cNvSpPr txBox="1">
            <a:spLocks noChangeArrowheads="1"/>
          </p:cNvSpPr>
          <p:nvPr/>
        </p:nvSpPr>
        <p:spPr bwMode="auto">
          <a:xfrm>
            <a:off x="5029200" y="1981200"/>
            <a:ext cx="1271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21" name="TextBox 33"/>
          <p:cNvSpPr txBox="1">
            <a:spLocks noChangeArrowheads="1"/>
          </p:cNvSpPr>
          <p:nvPr/>
        </p:nvSpPr>
        <p:spPr bwMode="auto">
          <a:xfrm>
            <a:off x="6019800" y="198120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22" name="TextBox 35"/>
          <p:cNvSpPr txBox="1">
            <a:spLocks noChangeArrowheads="1"/>
          </p:cNvSpPr>
          <p:nvPr/>
        </p:nvSpPr>
        <p:spPr bwMode="auto">
          <a:xfrm>
            <a:off x="5486400" y="2286000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23" name="TextBox 36"/>
          <p:cNvSpPr txBox="1">
            <a:spLocks noChangeArrowheads="1"/>
          </p:cNvSpPr>
          <p:nvPr/>
        </p:nvSpPr>
        <p:spPr bwMode="auto">
          <a:xfrm>
            <a:off x="5029200" y="2586038"/>
            <a:ext cx="60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24" name="TextBox 37"/>
          <p:cNvSpPr txBox="1">
            <a:spLocks noChangeArrowheads="1"/>
          </p:cNvSpPr>
          <p:nvPr/>
        </p:nvSpPr>
        <p:spPr bwMode="auto">
          <a:xfrm>
            <a:off x="5715000" y="381476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nhìn ánh sáng.</a:t>
            </a:r>
          </a:p>
        </p:txBody>
      </p:sp>
      <p:sp>
        <p:nvSpPr>
          <p:cNvPr id="12325" name="TextBox 38"/>
          <p:cNvSpPr txBox="1">
            <a:spLocks noChangeArrowheads="1"/>
          </p:cNvSpPr>
          <p:nvPr/>
        </p:nvSpPr>
        <p:spPr bwMode="auto">
          <a:xfrm>
            <a:off x="6234113" y="2895600"/>
            <a:ext cx="106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26" name="TextBox 40"/>
          <p:cNvSpPr txBox="1">
            <a:spLocks noChangeArrowheads="1"/>
          </p:cNvSpPr>
          <p:nvPr/>
        </p:nvSpPr>
        <p:spPr bwMode="auto">
          <a:xfrm>
            <a:off x="5715000" y="3505200"/>
            <a:ext cx="184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tập khóc cười</a:t>
            </a:r>
          </a:p>
        </p:txBody>
      </p:sp>
      <p:sp>
        <p:nvSpPr>
          <p:cNvPr id="12327" name="TextBox 42"/>
          <p:cNvSpPr txBox="1">
            <a:spLocks noChangeArrowheads="1"/>
          </p:cNvSpPr>
          <p:nvPr/>
        </p:nvSpPr>
        <p:spPr bwMode="auto">
          <a:xfrm>
            <a:off x="1908175" y="3195638"/>
            <a:ext cx="138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Con chim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28" name="TextBox 43"/>
          <p:cNvSpPr txBox="1">
            <a:spLocks noChangeArrowheads="1"/>
          </p:cNvSpPr>
          <p:nvPr/>
        </p:nvSpPr>
        <p:spPr bwMode="auto">
          <a:xfrm>
            <a:off x="5029200" y="4343400"/>
            <a:ext cx="173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Mọi người </a:t>
            </a:r>
          </a:p>
        </p:txBody>
      </p:sp>
      <p:sp>
        <p:nvSpPr>
          <p:cNvPr id="12329" name="TextBox 44"/>
          <p:cNvSpPr txBox="1">
            <a:spLocks noChangeArrowheads="1"/>
          </p:cNvSpPr>
          <p:nvPr/>
        </p:nvSpPr>
        <p:spPr bwMode="auto">
          <a:xfrm>
            <a:off x="6553200" y="434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30" name="TextBox 45"/>
          <p:cNvSpPr txBox="1">
            <a:spLocks noChangeArrowheads="1"/>
          </p:cNvSpPr>
          <p:nvPr/>
        </p:nvSpPr>
        <p:spPr bwMode="auto">
          <a:xfrm>
            <a:off x="5029200" y="465296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Nên đời </a:t>
            </a:r>
          </a:p>
        </p:txBody>
      </p:sp>
      <p:sp>
        <p:nvSpPr>
          <p:cNvPr id="12331" name="TextBox 46"/>
          <p:cNvSpPr txBox="1">
            <a:spLocks noChangeArrowheads="1"/>
          </p:cNvSpPr>
          <p:nvPr/>
        </p:nvSpPr>
        <p:spPr bwMode="auto">
          <a:xfrm>
            <a:off x="6019800" y="4640263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rộn vui</a:t>
            </a:r>
          </a:p>
        </p:txBody>
      </p:sp>
      <p:sp>
        <p:nvSpPr>
          <p:cNvPr id="12332" name="TextBox 49"/>
          <p:cNvSpPr txBox="1">
            <a:spLocks noChangeArrowheads="1"/>
          </p:cNvSpPr>
          <p:nvPr/>
        </p:nvSpPr>
        <p:spPr bwMode="auto">
          <a:xfrm>
            <a:off x="5029200" y="525780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Biết chăng  </a:t>
            </a:r>
          </a:p>
        </p:txBody>
      </p:sp>
      <p:sp>
        <p:nvSpPr>
          <p:cNvPr id="12333" name="TextBox 50"/>
          <p:cNvSpPr txBox="1">
            <a:spLocks noChangeArrowheads="1"/>
          </p:cNvSpPr>
          <p:nvPr/>
        </p:nvSpPr>
        <p:spPr bwMode="auto">
          <a:xfrm>
            <a:off x="6400800" y="5257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điều đó</a:t>
            </a:r>
          </a:p>
        </p:txBody>
      </p:sp>
      <p:sp>
        <p:nvSpPr>
          <p:cNvPr id="12334" name="TextBox 52"/>
          <p:cNvSpPr txBox="1">
            <a:spLocks noChangeArrowheads="1"/>
          </p:cNvSpPr>
          <p:nvPr/>
        </p:nvSpPr>
        <p:spPr bwMode="auto">
          <a:xfrm>
            <a:off x="60960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vui nhỏ</a:t>
            </a:r>
          </a:p>
        </p:txBody>
      </p:sp>
      <p:sp>
        <p:nvSpPr>
          <p:cNvPr id="12335" name="TextBox 53"/>
          <p:cNvSpPr txBox="1">
            <a:spLocks noChangeArrowheads="1"/>
          </p:cNvSpPr>
          <p:nvPr/>
        </p:nvSpPr>
        <p:spPr bwMode="auto">
          <a:xfrm>
            <a:off x="5607050" y="5872163"/>
            <a:ext cx="2012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vào đời chung.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36" name="TextBox 54"/>
          <p:cNvSpPr txBox="1">
            <a:spLocks noChangeArrowheads="1"/>
          </p:cNvSpPr>
          <p:nvPr/>
        </p:nvSpPr>
        <p:spPr bwMode="auto">
          <a:xfrm>
            <a:off x="5029200" y="587216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Góp 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38" name="TextBox 57"/>
          <p:cNvSpPr txBox="1">
            <a:spLocks noChangeArrowheads="1"/>
          </p:cNvSpPr>
          <p:nvPr/>
        </p:nvSpPr>
        <p:spPr bwMode="auto">
          <a:xfrm>
            <a:off x="5029200" y="3200400"/>
            <a:ext cx="1330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39" name="TextBox 59"/>
          <p:cNvSpPr txBox="1">
            <a:spLocks noChangeArrowheads="1"/>
          </p:cNvSpPr>
          <p:nvPr/>
        </p:nvSpPr>
        <p:spPr bwMode="auto">
          <a:xfrm>
            <a:off x="5029200" y="3814763"/>
            <a:ext cx="715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340" name="TextBox 20"/>
          <p:cNvSpPr txBox="1">
            <a:spLocks noChangeArrowheads="1"/>
          </p:cNvSpPr>
          <p:nvPr/>
        </p:nvSpPr>
        <p:spPr bwMode="auto">
          <a:xfrm>
            <a:off x="1914525" y="3505200"/>
            <a:ext cx="113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Cái hoa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2341" name="TextBox 26"/>
          <p:cNvSpPr txBox="1">
            <a:spLocks noChangeArrowheads="1"/>
          </p:cNvSpPr>
          <p:nvPr/>
        </p:nvSpPr>
        <p:spPr bwMode="auto">
          <a:xfrm>
            <a:off x="1908175" y="4567238"/>
            <a:ext cx="1202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42" name="TextBox 41"/>
          <p:cNvSpPr txBox="1">
            <a:spLocks noChangeArrowheads="1"/>
          </p:cNvSpPr>
          <p:nvPr/>
        </p:nvSpPr>
        <p:spPr bwMode="auto">
          <a:xfrm>
            <a:off x="3276600" y="3200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12343" name="TextBox 25"/>
          <p:cNvSpPr txBox="1">
            <a:spLocks noChangeArrowheads="1"/>
          </p:cNvSpPr>
          <p:nvPr/>
        </p:nvSpPr>
        <p:spPr bwMode="auto">
          <a:xfrm>
            <a:off x="2492375" y="4195763"/>
            <a:ext cx="1920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44" name="TextBox 34"/>
          <p:cNvSpPr txBox="1">
            <a:spLocks noChangeArrowheads="1"/>
          </p:cNvSpPr>
          <p:nvPr/>
        </p:nvSpPr>
        <p:spPr bwMode="auto">
          <a:xfrm>
            <a:off x="5045075" y="2286000"/>
            <a:ext cx="59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sp>
        <p:nvSpPr>
          <p:cNvPr id="12345" name="TextBox 56"/>
          <p:cNvSpPr txBox="1">
            <a:spLocks noChangeArrowheads="1"/>
          </p:cNvSpPr>
          <p:nvPr/>
        </p:nvSpPr>
        <p:spPr bwMode="auto">
          <a:xfrm>
            <a:off x="5029200" y="2895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346" name="TextBox 39"/>
          <p:cNvSpPr txBox="1">
            <a:spLocks noChangeArrowheads="1"/>
          </p:cNvSpPr>
          <p:nvPr/>
        </p:nvSpPr>
        <p:spPr bwMode="auto">
          <a:xfrm>
            <a:off x="6234113" y="3200400"/>
            <a:ext cx="1374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7" name="TextBox 58"/>
          <p:cNvSpPr txBox="1">
            <a:spLocks noChangeArrowheads="1"/>
          </p:cNvSpPr>
          <p:nvPr/>
        </p:nvSpPr>
        <p:spPr bwMode="auto">
          <a:xfrm>
            <a:off x="5035550" y="3505200"/>
            <a:ext cx="715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348" name="TextBox 47"/>
          <p:cNvSpPr txBox="1">
            <a:spLocks noChangeArrowheads="1"/>
          </p:cNvSpPr>
          <p:nvPr/>
        </p:nvSpPr>
        <p:spPr bwMode="auto">
          <a:xfrm>
            <a:off x="5029200" y="495776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Con  </a:t>
            </a:r>
          </a:p>
        </p:txBody>
      </p:sp>
      <p:sp>
        <p:nvSpPr>
          <p:cNvPr id="12349" name="TextBox 48"/>
          <p:cNvSpPr txBox="1">
            <a:spLocks noChangeArrowheads="1"/>
          </p:cNvSpPr>
          <p:nvPr/>
        </p:nvSpPr>
        <p:spPr bwMode="auto">
          <a:xfrm>
            <a:off x="5638800" y="4957763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vừa ra đời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029200" y="55626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Mà đem  </a:t>
            </a:r>
          </a:p>
        </p:txBody>
      </p:sp>
      <p:sp>
        <p:nvSpPr>
          <p:cNvPr id="12351" name="Line 63"/>
          <p:cNvSpPr>
            <a:spLocks noChangeShapeType="1"/>
          </p:cNvSpPr>
          <p:nvPr/>
        </p:nvSpPr>
        <p:spPr bwMode="auto">
          <a:xfrm flipH="1">
            <a:off x="3048000" y="1752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 flipH="1">
            <a:off x="4267200" y="1752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3" name="Line 65"/>
          <p:cNvSpPr>
            <a:spLocks noChangeShapeType="1"/>
          </p:cNvSpPr>
          <p:nvPr/>
        </p:nvSpPr>
        <p:spPr bwMode="auto">
          <a:xfrm flipH="1">
            <a:off x="3429000" y="2133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 flipH="1">
            <a:off x="4648200" y="2133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5" name="Line 67"/>
          <p:cNvSpPr>
            <a:spLocks noChangeShapeType="1"/>
          </p:cNvSpPr>
          <p:nvPr/>
        </p:nvSpPr>
        <p:spPr bwMode="auto">
          <a:xfrm flipH="1">
            <a:off x="2819400" y="2514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H="1">
            <a:off x="4038600" y="2514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7" name="Line 69"/>
          <p:cNvSpPr>
            <a:spLocks noChangeShapeType="1"/>
          </p:cNvSpPr>
          <p:nvPr/>
        </p:nvSpPr>
        <p:spPr bwMode="auto">
          <a:xfrm flipH="1">
            <a:off x="2590800" y="2895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H="1">
            <a:off x="3200400" y="3276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59" name="Line 71"/>
          <p:cNvSpPr>
            <a:spLocks noChangeShapeType="1"/>
          </p:cNvSpPr>
          <p:nvPr/>
        </p:nvSpPr>
        <p:spPr bwMode="auto">
          <a:xfrm flipH="1">
            <a:off x="4343400" y="3276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0" name="Line 72"/>
          <p:cNvSpPr>
            <a:spLocks noChangeShapeType="1"/>
          </p:cNvSpPr>
          <p:nvPr/>
        </p:nvSpPr>
        <p:spPr bwMode="auto">
          <a:xfrm flipH="1">
            <a:off x="2971800" y="35814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1" name="Line 73"/>
          <p:cNvSpPr>
            <a:spLocks noChangeShapeType="1"/>
          </p:cNvSpPr>
          <p:nvPr/>
        </p:nvSpPr>
        <p:spPr bwMode="auto">
          <a:xfrm flipH="1">
            <a:off x="3962400" y="35814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 flipH="1">
            <a:off x="3886200" y="39624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3" name="Line 75"/>
          <p:cNvSpPr>
            <a:spLocks noChangeShapeType="1"/>
          </p:cNvSpPr>
          <p:nvPr/>
        </p:nvSpPr>
        <p:spPr bwMode="auto">
          <a:xfrm flipH="1">
            <a:off x="4267200" y="4267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4" name="Line 76"/>
          <p:cNvSpPr>
            <a:spLocks noChangeShapeType="1"/>
          </p:cNvSpPr>
          <p:nvPr/>
        </p:nvSpPr>
        <p:spPr bwMode="auto">
          <a:xfrm flipH="1">
            <a:off x="4114800" y="4648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5" name="Line 77"/>
          <p:cNvSpPr>
            <a:spLocks noChangeShapeType="1"/>
          </p:cNvSpPr>
          <p:nvPr/>
        </p:nvSpPr>
        <p:spPr bwMode="auto">
          <a:xfrm flipH="1">
            <a:off x="4191000" y="5029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 flipH="1">
            <a:off x="4267200" y="5029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7" name="Line 79"/>
          <p:cNvSpPr>
            <a:spLocks noChangeShapeType="1"/>
          </p:cNvSpPr>
          <p:nvPr/>
        </p:nvSpPr>
        <p:spPr bwMode="auto">
          <a:xfrm flipH="1">
            <a:off x="6934200" y="1752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8" name="Line 80"/>
          <p:cNvSpPr>
            <a:spLocks noChangeShapeType="1"/>
          </p:cNvSpPr>
          <p:nvPr/>
        </p:nvSpPr>
        <p:spPr bwMode="auto">
          <a:xfrm flipH="1">
            <a:off x="7315200" y="20574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69" name="Line 81"/>
          <p:cNvSpPr>
            <a:spLocks noChangeShapeType="1"/>
          </p:cNvSpPr>
          <p:nvPr/>
        </p:nvSpPr>
        <p:spPr bwMode="auto">
          <a:xfrm flipH="1">
            <a:off x="6858000" y="2362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7086600" y="26670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1" name="Line 83"/>
          <p:cNvSpPr>
            <a:spLocks noChangeShapeType="1"/>
          </p:cNvSpPr>
          <p:nvPr/>
        </p:nvSpPr>
        <p:spPr bwMode="auto">
          <a:xfrm flipH="1">
            <a:off x="7162800" y="26670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2" name="Line 84"/>
          <p:cNvSpPr>
            <a:spLocks noChangeShapeType="1"/>
          </p:cNvSpPr>
          <p:nvPr/>
        </p:nvSpPr>
        <p:spPr bwMode="auto">
          <a:xfrm flipH="1">
            <a:off x="6172200" y="29718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3" name="Line 85"/>
          <p:cNvSpPr>
            <a:spLocks noChangeShapeType="1"/>
          </p:cNvSpPr>
          <p:nvPr/>
        </p:nvSpPr>
        <p:spPr bwMode="auto">
          <a:xfrm flipH="1">
            <a:off x="7162800" y="29718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4" name="Line 86"/>
          <p:cNvSpPr>
            <a:spLocks noChangeShapeType="1"/>
          </p:cNvSpPr>
          <p:nvPr/>
        </p:nvSpPr>
        <p:spPr bwMode="auto">
          <a:xfrm flipH="1">
            <a:off x="6248400" y="3276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5" name="Line 87"/>
          <p:cNvSpPr>
            <a:spLocks noChangeShapeType="1"/>
          </p:cNvSpPr>
          <p:nvPr/>
        </p:nvSpPr>
        <p:spPr bwMode="auto">
          <a:xfrm flipH="1">
            <a:off x="7467600" y="3276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6" name="Line 88"/>
          <p:cNvSpPr>
            <a:spLocks noChangeShapeType="1"/>
          </p:cNvSpPr>
          <p:nvPr/>
        </p:nvSpPr>
        <p:spPr bwMode="auto">
          <a:xfrm flipH="1">
            <a:off x="5638800" y="35814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7" name="Line 89"/>
          <p:cNvSpPr>
            <a:spLocks noChangeShapeType="1"/>
          </p:cNvSpPr>
          <p:nvPr/>
        </p:nvSpPr>
        <p:spPr bwMode="auto">
          <a:xfrm flipH="1">
            <a:off x="7543800" y="35814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8" name="Line 90"/>
          <p:cNvSpPr>
            <a:spLocks noChangeShapeType="1"/>
          </p:cNvSpPr>
          <p:nvPr/>
        </p:nvSpPr>
        <p:spPr bwMode="auto">
          <a:xfrm flipH="1">
            <a:off x="5638800" y="3886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79" name="Line 91"/>
          <p:cNvSpPr>
            <a:spLocks noChangeShapeType="1"/>
          </p:cNvSpPr>
          <p:nvPr/>
        </p:nvSpPr>
        <p:spPr bwMode="auto">
          <a:xfrm flipH="1">
            <a:off x="7543800" y="3886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0" name="Line 92"/>
          <p:cNvSpPr>
            <a:spLocks noChangeShapeType="1"/>
          </p:cNvSpPr>
          <p:nvPr/>
        </p:nvSpPr>
        <p:spPr bwMode="auto">
          <a:xfrm flipH="1">
            <a:off x="7620000" y="3886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1" name="Line 93"/>
          <p:cNvSpPr>
            <a:spLocks noChangeShapeType="1"/>
          </p:cNvSpPr>
          <p:nvPr/>
        </p:nvSpPr>
        <p:spPr bwMode="auto">
          <a:xfrm flipH="1">
            <a:off x="6477000" y="4419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2" name="Line 94"/>
          <p:cNvSpPr>
            <a:spLocks noChangeShapeType="1"/>
          </p:cNvSpPr>
          <p:nvPr/>
        </p:nvSpPr>
        <p:spPr bwMode="auto">
          <a:xfrm flipH="1">
            <a:off x="7620000" y="4419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3" name="Line 95"/>
          <p:cNvSpPr>
            <a:spLocks noChangeShapeType="1"/>
          </p:cNvSpPr>
          <p:nvPr/>
        </p:nvSpPr>
        <p:spPr bwMode="auto">
          <a:xfrm flipH="1">
            <a:off x="7162800" y="47244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4" name="Line 96"/>
          <p:cNvSpPr>
            <a:spLocks noChangeShapeType="1"/>
          </p:cNvSpPr>
          <p:nvPr/>
        </p:nvSpPr>
        <p:spPr bwMode="auto">
          <a:xfrm flipH="1">
            <a:off x="7010400" y="50292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5" name="Line 97"/>
          <p:cNvSpPr>
            <a:spLocks noChangeShapeType="1"/>
          </p:cNvSpPr>
          <p:nvPr/>
        </p:nvSpPr>
        <p:spPr bwMode="auto">
          <a:xfrm flipH="1">
            <a:off x="7467600" y="53340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6" name="Line 98"/>
          <p:cNvSpPr>
            <a:spLocks noChangeShapeType="1"/>
          </p:cNvSpPr>
          <p:nvPr/>
        </p:nvSpPr>
        <p:spPr bwMode="auto">
          <a:xfrm flipH="1">
            <a:off x="7162800" y="56388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7" name="Line 99"/>
          <p:cNvSpPr>
            <a:spLocks noChangeShapeType="1"/>
          </p:cNvSpPr>
          <p:nvPr/>
        </p:nvSpPr>
        <p:spPr bwMode="auto">
          <a:xfrm flipH="1">
            <a:off x="7467600" y="5943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388" name="Line 100"/>
          <p:cNvSpPr>
            <a:spLocks noChangeShapeType="1"/>
          </p:cNvSpPr>
          <p:nvPr/>
        </p:nvSpPr>
        <p:spPr bwMode="auto">
          <a:xfrm flipH="1">
            <a:off x="7543800" y="5943600"/>
            <a:ext cx="76200" cy="304800"/>
          </a:xfrm>
          <a:prstGeom prst="line">
            <a:avLst/>
          </a:prstGeom>
          <a:noFill/>
          <a:ln w="28575" cap="sq" cmpd="sng">
            <a:solidFill>
              <a:schemeClr val="tx1">
                <a:lumMod val="95000"/>
                <a:lumOff val="5000"/>
              </a:schemeClr>
            </a:solidFill>
            <a:bevel/>
            <a:headEnd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ongh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999" y="34925"/>
            <a:ext cx="83820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24200" y="62484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i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600" b="1" i="0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8198" name="Picture 3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3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3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3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700" y="0"/>
            <a:ext cx="9131300" cy="5791200"/>
            <a:chOff x="0" y="0"/>
            <a:chExt cx="9159412" cy="6248400"/>
          </a:xfrm>
        </p:grpSpPr>
        <p:pic>
          <p:nvPicPr>
            <p:cNvPr id="9225" name="Picture 2" descr="C:\Users\Admin\Desktop\UYÊN - HỘI GIẢNG '04 - '05\GẶ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048000"/>
              <a:ext cx="4599214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3" descr="C:\Users\Admin\Desktop\UYÊN - HỘI GIẢNG '04 - '05\khoai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7412" y="3044060"/>
              <a:ext cx="4572000" cy="3187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4" descr="C:\Users\Admin\Desktop\trâu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572000" cy="312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228" name="Picture 5" descr="C:\Users\Admin\Desktop\cấy lú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5316" y="0"/>
              <a:ext cx="4568684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700338" y="5949950"/>
            <a:ext cx="3886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4400" i="0" dirty="0" err="1">
                <a:solidFill>
                  <a:srgbClr val="0000FF"/>
                </a:solidFill>
                <a:latin typeface="Verdana" pitchFamily="34" charset="0"/>
              </a:rPr>
              <a:t>Vào</a:t>
            </a:r>
            <a:r>
              <a:rPr lang="en-US" sz="4400" i="0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4400" i="0" dirty="0" err="1">
                <a:solidFill>
                  <a:srgbClr val="0000FF"/>
                </a:solidFill>
                <a:latin typeface="Verdana" pitchFamily="34" charset="0"/>
              </a:rPr>
              <a:t>mùa</a:t>
            </a:r>
            <a:endParaRPr lang="en-US" sz="4400" i="0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0"/>
            <a:ext cx="9164638" cy="6916738"/>
            <a:chOff x="0" y="-24"/>
            <a:chExt cx="5773" cy="4357"/>
          </a:xfrm>
        </p:grpSpPr>
        <p:pic>
          <p:nvPicPr>
            <p:cNvPr id="9221" name="Picture 3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3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34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5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3" name="Content Placeholder 3" descr="12-chot">
            <a:hlinkClick r:id="rId2" action="ppaction://hlinkpres?slideindex=5&amp;slidetitle=Slide 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-228600"/>
            <a:ext cx="8153400" cy="59436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967507" y="5943600"/>
            <a:ext cx="2095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Verdana" pitchFamily="34" charset="0"/>
              </a:rPr>
              <a:t>Đánh</a:t>
            </a:r>
            <a:r>
              <a:rPr lang="en-US" sz="3200" dirty="0" smtClean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Verdana" pitchFamily="34" charset="0"/>
              </a:rPr>
              <a:t>thù</a:t>
            </a:r>
            <a:endParaRPr lang="en-US" sz="3200" dirty="0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42913" y="609600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49500" y="4038600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bay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33800" y="5724525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thổi nấu.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37288" y="4124325"/>
            <a:ext cx="196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làm lửa.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400" y="2514600"/>
            <a:ext cx="134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Trời thu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68525" y="2524125"/>
            <a:ext cx="148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xanh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4400" y="2895600"/>
            <a:ext cx="1878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Sông Hồng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70163" y="2895600"/>
            <a:ext cx="1468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chảy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4400" y="3286125"/>
            <a:ext cx="120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Cái xe 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05000" y="3276600"/>
            <a:ext cx="1468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28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4400" y="3657600"/>
            <a:ext cx="841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00200" y="3657600"/>
            <a:ext cx="213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tính ngày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14400" y="4048125"/>
            <a:ext cx="1589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Con chim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6550" y="2601913"/>
            <a:ext cx="128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Cái hoa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621463" y="2601913"/>
            <a:ext cx="115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đỏ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10200" y="2971800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Cờ 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13438" y="2982913"/>
            <a:ext cx="185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vẫy gió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440363" y="3352800"/>
            <a:ext cx="79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59500" y="3352800"/>
            <a:ext cx="214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thành thơ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86400" y="3733800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61075" y="3743325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vào mùa</a:t>
            </a:r>
            <a:endParaRPr lang="en-US" sz="2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86400" y="4124325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352800" y="4572000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Cô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22700" y="4572000"/>
            <a:ext cx="181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cấy lúa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60738" y="4962525"/>
            <a:ext cx="75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Chú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027488" y="4962525"/>
            <a:ext cx="214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đánh thù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368675" y="5343525"/>
            <a:ext cx="669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Mẹ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49700" y="5334000"/>
            <a:ext cx="168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hát ru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52800" y="5715000"/>
            <a:ext cx="633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Bà </a:t>
            </a: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/>
          <a:srcRect l="42110" r="15971" b="11481"/>
          <a:stretch>
            <a:fillRect/>
          </a:stretch>
        </p:blipFill>
        <p:spPr bwMode="auto">
          <a:xfrm>
            <a:off x="0" y="46482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Content Placeholder 7"/>
          <p:cNvSpPr>
            <a:spLocks noGrp="1"/>
          </p:cNvSpPr>
          <p:nvPr>
            <p:ph idx="1"/>
          </p:nvPr>
        </p:nvSpPr>
        <p:spPr>
          <a:xfrm>
            <a:off x="304800" y="1533525"/>
            <a:ext cx="8382000" cy="523875"/>
          </a:xfr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9600" y="3895725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nhìn ánh sáng.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57488" y="3124200"/>
            <a:ext cx="671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Bé </a:t>
            </a:r>
            <a:endParaRPr lang="en-US" sz="2800"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stCxn id="11" idx="3"/>
            <a:endCxn id="28" idx="1"/>
          </p:cNvCxnSpPr>
          <p:nvPr/>
        </p:nvCxnSpPr>
        <p:spPr>
          <a:xfrm flipV="1">
            <a:off x="3429000" y="2700338"/>
            <a:ext cx="990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3"/>
            <a:endCxn id="29" idx="1"/>
          </p:cNvCxnSpPr>
          <p:nvPr/>
        </p:nvCxnSpPr>
        <p:spPr>
          <a:xfrm flipV="1">
            <a:off x="3429000" y="3081338"/>
            <a:ext cx="99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3"/>
            <a:endCxn id="30" idx="1"/>
          </p:cNvCxnSpPr>
          <p:nvPr/>
        </p:nvCxnSpPr>
        <p:spPr>
          <a:xfrm>
            <a:off x="3429000" y="3386138"/>
            <a:ext cx="990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10" idx="1"/>
          </p:cNvCxnSpPr>
          <p:nvPr/>
        </p:nvCxnSpPr>
        <p:spPr>
          <a:xfrm>
            <a:off x="3429000" y="3386138"/>
            <a:ext cx="990600" cy="77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19600" y="2438400"/>
            <a:ext cx="119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bú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9600" y="2819400"/>
            <a:ext cx="1363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ngủ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419600" y="3505200"/>
            <a:ext cx="280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Calibri" pitchFamily="34" charset="0"/>
              </a:rPr>
              <a:t>bận tập khóc cười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19600" y="3133725"/>
            <a:ext cx="141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 chơi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stCxn id="11" idx="3"/>
            <a:endCxn id="2" idx="1"/>
          </p:cNvCxnSpPr>
          <p:nvPr/>
        </p:nvCxnSpPr>
        <p:spPr>
          <a:xfrm>
            <a:off x="3429000" y="3386138"/>
            <a:ext cx="99060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04800" y="228600"/>
            <a:ext cx="8534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itchFamily="18" charset="0"/>
              </a:rPr>
              <a:t>đọc</a:t>
            </a:r>
            <a:endParaRPr lang="en-US" sz="3200" b="1" u="sng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algn="ctr" eaLnBrk="0" hangingPunct="0"/>
            <a:endParaRPr lang="en-US" sz="3200" b="1" u="sng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6055"/>
            <a:ext cx="2667000" cy="2128345"/>
          </a:xfrm>
          <a:prstGeom prst="rect">
            <a:avLst/>
          </a:prstGeom>
          <a:noFill/>
        </p:spPr>
      </p:pic>
      <p:pic>
        <p:nvPicPr>
          <p:cNvPr id="5124" name="Picture 4" descr="Kết quả hình ảnh cho em be b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0975"/>
            <a:ext cx="2667000" cy="2217026"/>
          </a:xfrm>
          <a:prstGeom prst="rect">
            <a:avLst/>
          </a:prstGeom>
          <a:noFill/>
        </p:spPr>
      </p:pic>
      <p:pic>
        <p:nvPicPr>
          <p:cNvPr id="5126" name="Picture 6" descr="Kết quả hình ảnh cho em be cu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330262"/>
            <a:ext cx="2209800" cy="2680138"/>
          </a:xfrm>
          <a:prstGeom prst="rect">
            <a:avLst/>
          </a:prstGeom>
          <a:noFill/>
        </p:spPr>
      </p:pic>
      <p:pic>
        <p:nvPicPr>
          <p:cNvPr id="5128" name="Picture 8" descr="Kết quả hình ảnh cho em be c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362200"/>
            <a:ext cx="1905000" cy="2286000"/>
          </a:xfrm>
          <a:prstGeom prst="rect">
            <a:avLst/>
          </a:prstGeom>
          <a:noFill/>
        </p:spPr>
      </p:pic>
      <p:sp>
        <p:nvSpPr>
          <p:cNvPr id="5130" name="AutoShape 10" descr="Kết quả hình ảnh cho em be k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AutoShape 12" descr="Kết quả hình ảnh cho em be k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 descr="Kết quả hình ảnh cho em be kho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648200"/>
            <a:ext cx="2133600" cy="2209800"/>
          </a:xfrm>
          <a:prstGeom prst="rect">
            <a:avLst/>
          </a:prstGeom>
          <a:noFill/>
        </p:spPr>
      </p:pic>
      <p:pic>
        <p:nvPicPr>
          <p:cNvPr id="5138" name="Picture 18" descr="Kết quả hình ảnh cho em be ch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4650828"/>
            <a:ext cx="2438400" cy="22071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29" grpId="0"/>
      <p:bldP spid="3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Content Placeholder 7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523875"/>
          </a:xfrm>
        </p:spPr>
        <p:txBody>
          <a:bodyPr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2289175"/>
            <a:ext cx="78486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niềmvui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652</Words>
  <Application>Microsoft Office PowerPoint</Application>
  <PresentationFormat>On-screen Show (4:3)</PresentationFormat>
  <Paragraphs>197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Win7SP1-64</dc:creator>
  <cp:lastModifiedBy>quangpt03@yahoo.com</cp:lastModifiedBy>
  <cp:revision>28</cp:revision>
  <dcterms:created xsi:type="dcterms:W3CDTF">2016-09-27T02:35:50Z</dcterms:created>
  <dcterms:modified xsi:type="dcterms:W3CDTF">2020-10-18T04:19:45Z</dcterms:modified>
</cp:coreProperties>
</file>