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344" r:id="rId3"/>
    <p:sldId id="282" r:id="rId4"/>
    <p:sldId id="283" r:id="rId5"/>
    <p:sldId id="284" r:id="rId6"/>
    <p:sldId id="345" r:id="rId7"/>
    <p:sldId id="301" r:id="rId8"/>
    <p:sldId id="302" r:id="rId9"/>
    <p:sldId id="303" r:id="rId10"/>
    <p:sldId id="304" r:id="rId11"/>
    <p:sldId id="346" r:id="rId12"/>
    <p:sldId id="306" r:id="rId13"/>
    <p:sldId id="314" r:id="rId14"/>
    <p:sldId id="315" r:id="rId15"/>
    <p:sldId id="316" r:id="rId16"/>
    <p:sldId id="342" r:id="rId17"/>
    <p:sldId id="317" r:id="rId18"/>
    <p:sldId id="34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Banque" panose="02040603050506020204" pitchFamily="18" charset="0"/>
      <p:regular r:id="rId25"/>
      <p:bold r:id="rId26"/>
    </p:embeddedFont>
    <p:embeddedFont>
      <p:font typeface="UTM Gradoo" panose="02040603050506020204" pitchFamily="18" charset="0"/>
      <p:regular r:id="rId27"/>
    </p:embeddedFont>
    <p:embeddedFont>
      <p:font typeface="UTM Neutra" panose="02040603050506020204" pitchFamily="18" charset="0"/>
      <p:regular r:id="rId28"/>
    </p:embeddedFont>
    <p:embeddedFont>
      <p:font typeface="UTM Showcard" panose="02040603050506020204" pitchFamily="18" charset="0"/>
      <p:regular r:id="rId29"/>
    </p:embeddedFont>
    <p:embeddedFont>
      <p:font typeface="UTM Soraya" panose="02040603050506020204" pitchFamily="18" charset="0"/>
      <p:regular r:id="rId30"/>
    </p:embeddedFont>
    <p:embeddedFont>
      <p:font typeface="UTM ViceroyJF" panose="02040603050506020204" pitchFamily="18"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1D"/>
    <a:srgbClr val="9BB15C"/>
    <a:srgbClr val="EF701A"/>
    <a:srgbClr val="FC3E49"/>
    <a:srgbClr val="FFCF40"/>
    <a:srgbClr val="FA444D"/>
    <a:srgbClr val="F9212C"/>
    <a:srgbClr val="2E9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69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8574C-86B4-4471-9FB8-4EA45A20A8DC}"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FC652-5CF7-4AAD-8F5E-88249319994A}" type="slidenum">
              <a:rPr lang="en-US" smtClean="0"/>
              <a:t>‹#›</a:t>
            </a:fld>
            <a:endParaRPr lang="en-US"/>
          </a:p>
        </p:txBody>
      </p:sp>
    </p:spTree>
    <p:extLst>
      <p:ext uri="{BB962C8B-B14F-4D97-AF65-F5344CB8AC3E}">
        <p14:creationId xmlns:p14="http://schemas.microsoft.com/office/powerpoint/2010/main" val="268349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ECAB75A-DE21-48AA-A803-588DBD4CD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25417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8E837-7C5A-42B1-926A-25396B6714B2}"/>
              </a:ext>
            </a:extLst>
          </p:cNvPr>
          <p:cNvSpPr txBox="1"/>
          <p:nvPr userDrawn="1"/>
        </p:nvSpPr>
        <p:spPr>
          <a:xfrm>
            <a:off x="11251097" y="5261114"/>
            <a:ext cx="824265" cy="338554"/>
          </a:xfrm>
          <a:prstGeom prst="rect">
            <a:avLst/>
          </a:prstGeom>
          <a:noFill/>
        </p:spPr>
        <p:txBody>
          <a:bodyPr wrap="none" rtlCol="0">
            <a:spAutoFit/>
          </a:bodyPr>
          <a:lstStyle/>
          <a:p>
            <a:r>
              <a:rPr lang="en-US" sz="1600">
                <a:solidFill>
                  <a:schemeClr val="bg1"/>
                </a:solidFill>
                <a:latin typeface="UTM Neutra" panose="02040603050506020204" pitchFamily="18" charset="0"/>
              </a:rPr>
              <a:t>KTUTS</a:t>
            </a:r>
          </a:p>
        </p:txBody>
      </p:sp>
    </p:spTree>
    <p:extLst>
      <p:ext uri="{BB962C8B-B14F-4D97-AF65-F5344CB8AC3E}">
        <p14:creationId xmlns:p14="http://schemas.microsoft.com/office/powerpoint/2010/main" val="159390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F0275B-31CF-44D1-BEB1-E2DF8CB4BB6B}"/>
              </a:ext>
            </a:extLst>
          </p:cNvPr>
          <p:cNvSpPr txBox="1"/>
          <p:nvPr userDrawn="1"/>
        </p:nvSpPr>
        <p:spPr>
          <a:xfrm>
            <a:off x="0" y="6519446"/>
            <a:ext cx="824265" cy="338554"/>
          </a:xfrm>
          <a:prstGeom prst="rect">
            <a:avLst/>
          </a:prstGeom>
          <a:noFill/>
        </p:spPr>
        <p:txBody>
          <a:bodyPr wrap="none" rtlCol="0">
            <a:spAutoFit/>
          </a:bodyPr>
          <a:lstStyle/>
          <a:p>
            <a:r>
              <a:rPr lang="en-US" sz="1600">
                <a:solidFill>
                  <a:schemeClr val="accent6">
                    <a:lumMod val="50000"/>
                  </a:schemeClr>
                </a:solidFill>
                <a:latin typeface="UTM Neutr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81F0C8E1-308B-4C35-BA26-FAA0538318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250640" y="2784136"/>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65744EB-104C-4AA7-B906-6BDEEC9BD25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634160" y="3088787"/>
            <a:ext cx="1881378" cy="1625303"/>
          </a:xfrm>
          <a:prstGeom prst="rect">
            <a:avLst/>
          </a:prstGeom>
        </p:spPr>
      </p:pic>
      <p:sp>
        <p:nvSpPr>
          <p:cNvPr id="6" name="TextBox 5">
            <a:extLst>
              <a:ext uri="{FF2B5EF4-FFF2-40B4-BE49-F238E27FC236}">
                <a16:creationId xmlns:a16="http://schemas.microsoft.com/office/drawing/2014/main" id="{3B5E6C3F-33F4-4122-92A4-3B0FC11DC4FE}"/>
              </a:ext>
            </a:extLst>
          </p:cNvPr>
          <p:cNvSpPr txBox="1"/>
          <p:nvPr userDrawn="1"/>
        </p:nvSpPr>
        <p:spPr>
          <a:xfrm>
            <a:off x="2547686" y="11172932"/>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0"/>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1" name="Picture 10">
            <a:extLst>
              <a:ext uri="{FF2B5EF4-FFF2-40B4-BE49-F238E27FC236}">
                <a16:creationId xmlns:a16="http://schemas.microsoft.com/office/drawing/2014/main" id="{75B04F3F-0D05-4EF1-BA8D-F8EFC93723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pic>
        <p:nvPicPr>
          <p:cNvPr id="12" name="Picture 11">
            <a:extLst>
              <a:ext uri="{FF2B5EF4-FFF2-40B4-BE49-F238E27FC236}">
                <a16:creationId xmlns:a16="http://schemas.microsoft.com/office/drawing/2014/main" id="{050654E0-2BEB-4CB5-92AF-00BDC1D37B5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67472" y="-6441671"/>
            <a:ext cx="1714706" cy="1371699"/>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0" r:id="rId3"/>
    <p:sldLayoutId id="2147483656" r:id="rId4"/>
    <p:sldLayoutId id="2147483657" r:id="rId5"/>
    <p:sldLayoutId id="2147483658"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a:stretch/>
        </p:blipFill>
        <p:spPr>
          <a:xfrm>
            <a:off x="1165868" y="-467591"/>
            <a:ext cx="5270356" cy="7325591"/>
          </a:xfrm>
          <a:prstGeom prst="rect">
            <a:avLst/>
          </a:prstGeom>
        </p:spPr>
      </p:pic>
      <p:grpSp>
        <p:nvGrpSpPr>
          <p:cNvPr id="3" name="Group 2">
            <a:extLst>
              <a:ext uri="{FF2B5EF4-FFF2-40B4-BE49-F238E27FC236}">
                <a16:creationId xmlns:a16="http://schemas.microsoft.com/office/drawing/2014/main" id="{E431D4FF-D630-49E8-8773-1F6B2F9BCEB8}"/>
              </a:ext>
            </a:extLst>
          </p:cNvPr>
          <p:cNvGrpSpPr/>
          <p:nvPr/>
        </p:nvGrpSpPr>
        <p:grpSpPr>
          <a:xfrm>
            <a:off x="3801046" y="1537853"/>
            <a:ext cx="8188037" cy="1787237"/>
            <a:chOff x="3439391" y="1808017"/>
            <a:chExt cx="8188037" cy="1787237"/>
          </a:xfrm>
        </p:grpSpPr>
        <p:sp>
          <p:nvSpPr>
            <p:cNvPr id="2" name="Rectangle 1">
              <a:extLst>
                <a:ext uri="{FF2B5EF4-FFF2-40B4-BE49-F238E27FC236}">
                  <a16:creationId xmlns:a16="http://schemas.microsoft.com/office/drawing/2014/main" id="{EF29BC20-D0DA-4E94-BE8B-F8718EBD8315}"/>
                </a:ext>
              </a:extLst>
            </p:cNvPr>
            <p:cNvSpPr/>
            <p:nvPr/>
          </p:nvSpPr>
          <p:spPr>
            <a:xfrm>
              <a:off x="3439391" y="1808017"/>
              <a:ext cx="8115300" cy="1787237"/>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A67BEE-958C-4FEB-808A-4BB45279B5FF}"/>
                </a:ext>
              </a:extLst>
            </p:cNvPr>
            <p:cNvSpPr txBox="1"/>
            <p:nvPr/>
          </p:nvSpPr>
          <p:spPr>
            <a:xfrm>
              <a:off x="3626693" y="2025594"/>
              <a:ext cx="8000735" cy="1569660"/>
            </a:xfrm>
            <a:prstGeom prst="rect">
              <a:avLst/>
            </a:prstGeom>
            <a:noFill/>
          </p:spPr>
          <p:txBody>
            <a:bodyPr wrap="square" rtlCol="0">
              <a:spAutoFit/>
            </a:bodyPr>
            <a:lstStyle/>
            <a:p>
              <a:r>
                <a:rPr lang="en-US" sz="9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reflection blurRad="6350" stA="50000" endA="300" endPos="50000" dist="60007" dir="5400000" sy="-100000" algn="bl" rotWithShape="0"/>
                  </a:effectLst>
                  <a:latin typeface="UTM Showcard" panose="02040603050506020204" pitchFamily="18" charset="0"/>
                  <a:cs typeface="Times New Roman" panose="02020603050405020304" pitchFamily="18" charset="0"/>
                </a:rPr>
                <a:t>Tiếng việt 4</a:t>
              </a:r>
              <a:endParaRPr lang="en-US" sz="9600" b="1">
                <a:effectLst>
                  <a:outerShdw blurRad="12700" dist="50800" dir="600000" algn="tl">
                    <a:srgbClr val="000000">
                      <a:alpha val="75000"/>
                    </a:srgbClr>
                  </a:outerShdw>
                  <a:reflection blurRad="6350" stA="50000" endA="300" endPos="50000" dist="60007" dir="5400000" sy="-100000" algn="bl" rotWithShape="0"/>
                </a:effectLst>
                <a:latin typeface="UTM Showcard" panose="02040603050506020204" pitchFamily="18" charset="0"/>
              </a:endParaRPr>
            </a:p>
          </p:txBody>
        </p:sp>
      </p:grpSp>
    </p:spTree>
    <p:custDataLst>
      <p:tags r:id="rId1"/>
    </p:custDataLst>
    <p:extLst>
      <p:ext uri="{BB962C8B-B14F-4D97-AF65-F5344CB8AC3E}">
        <p14:creationId xmlns:p14="http://schemas.microsoft.com/office/powerpoint/2010/main" val="3231797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575" decel="100000" fill="hold"/>
                                        <p:tgtEl>
                                          <p:spTgt spid="3"/>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83"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F1A894-85C1-4B14-AA5E-89D5980DC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614" y="467190"/>
            <a:ext cx="7860997" cy="530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Diagonal Corners Rounded 2">
            <a:extLst>
              <a:ext uri="{FF2B5EF4-FFF2-40B4-BE49-F238E27FC236}">
                <a16:creationId xmlns:a16="http://schemas.microsoft.com/office/drawing/2014/main" id="{3C70B45A-B188-4056-84D3-536B041E371B}"/>
              </a:ext>
            </a:extLst>
          </p:cNvPr>
          <p:cNvSpPr/>
          <p:nvPr/>
        </p:nvSpPr>
        <p:spPr>
          <a:xfrm>
            <a:off x="145389" y="398835"/>
            <a:ext cx="3793788" cy="5568375"/>
          </a:xfrm>
          <a:custGeom>
            <a:avLst/>
            <a:gdLst>
              <a:gd name="connsiteX0" fmla="*/ 603136 w 3793788"/>
              <a:gd name="connsiteY0" fmla="*/ 0 h 5568375"/>
              <a:gd name="connsiteX1" fmla="*/ 3793788 w 3793788"/>
              <a:gd name="connsiteY1" fmla="*/ 0 h 5568375"/>
              <a:gd name="connsiteX2" fmla="*/ 3793788 w 3793788"/>
              <a:gd name="connsiteY2" fmla="*/ 0 h 5568375"/>
              <a:gd name="connsiteX3" fmla="*/ 3793788 w 3793788"/>
              <a:gd name="connsiteY3" fmla="*/ 4965239 h 5568375"/>
              <a:gd name="connsiteX4" fmla="*/ 3190652 w 3793788"/>
              <a:gd name="connsiteY4" fmla="*/ 5568375 h 5568375"/>
              <a:gd name="connsiteX5" fmla="*/ 0 w 3793788"/>
              <a:gd name="connsiteY5" fmla="*/ 5568375 h 5568375"/>
              <a:gd name="connsiteX6" fmla="*/ 0 w 3793788"/>
              <a:gd name="connsiteY6" fmla="*/ 5568375 h 5568375"/>
              <a:gd name="connsiteX7" fmla="*/ 0 w 3793788"/>
              <a:gd name="connsiteY7" fmla="*/ 603136 h 5568375"/>
              <a:gd name="connsiteX8" fmla="*/ 603136 w 3793788"/>
              <a:gd name="connsiteY8" fmla="*/ 0 h 55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788" h="5568375" fill="none" extrusionOk="0">
                <a:moveTo>
                  <a:pt x="603136" y="0"/>
                </a:moveTo>
                <a:cubicBezTo>
                  <a:pt x="1103026" y="28237"/>
                  <a:pt x="2478257" y="91306"/>
                  <a:pt x="3793788" y="0"/>
                </a:cubicBezTo>
                <a:lnTo>
                  <a:pt x="3793788" y="0"/>
                </a:lnTo>
                <a:cubicBezTo>
                  <a:pt x="3826957" y="1487187"/>
                  <a:pt x="3846770" y="3059775"/>
                  <a:pt x="3793788" y="4965239"/>
                </a:cubicBezTo>
                <a:cubicBezTo>
                  <a:pt x="3773715" y="5296656"/>
                  <a:pt x="3556783" y="5609114"/>
                  <a:pt x="3190652" y="5568375"/>
                </a:cubicBezTo>
                <a:cubicBezTo>
                  <a:pt x="2008604" y="5709035"/>
                  <a:pt x="583124" y="5723725"/>
                  <a:pt x="0" y="5568375"/>
                </a:cubicBezTo>
                <a:lnTo>
                  <a:pt x="0" y="5568375"/>
                </a:lnTo>
                <a:cubicBezTo>
                  <a:pt x="146699" y="5008659"/>
                  <a:pt x="44771" y="2156799"/>
                  <a:pt x="0" y="603136"/>
                </a:cubicBezTo>
                <a:cubicBezTo>
                  <a:pt x="-18871" y="280218"/>
                  <a:pt x="264647" y="19068"/>
                  <a:pt x="603136" y="0"/>
                </a:cubicBezTo>
                <a:close/>
              </a:path>
              <a:path w="3793788" h="5568375" stroke="0" extrusionOk="0">
                <a:moveTo>
                  <a:pt x="603136" y="0"/>
                </a:moveTo>
                <a:cubicBezTo>
                  <a:pt x="1117959" y="-61080"/>
                  <a:pt x="2603129" y="-47335"/>
                  <a:pt x="3793788" y="0"/>
                </a:cubicBezTo>
                <a:lnTo>
                  <a:pt x="3793788" y="0"/>
                </a:lnTo>
                <a:cubicBezTo>
                  <a:pt x="3781189" y="2334324"/>
                  <a:pt x="3891127" y="2973571"/>
                  <a:pt x="3793788" y="4965239"/>
                </a:cubicBezTo>
                <a:cubicBezTo>
                  <a:pt x="3733940" y="5284325"/>
                  <a:pt x="3471269" y="5540513"/>
                  <a:pt x="3190652" y="5568375"/>
                </a:cubicBezTo>
                <a:cubicBezTo>
                  <a:pt x="1863190" y="5520596"/>
                  <a:pt x="1506895" y="5447725"/>
                  <a:pt x="0" y="5568375"/>
                </a:cubicBezTo>
                <a:lnTo>
                  <a:pt x="0" y="5568375"/>
                </a:lnTo>
                <a:cubicBezTo>
                  <a:pt x="110841" y="3719797"/>
                  <a:pt x="106654" y="1671632"/>
                  <a:pt x="0" y="603136"/>
                </a:cubicBezTo>
                <a:cubicBezTo>
                  <a:pt x="-20009" y="301099"/>
                  <a:pt x="212321" y="-25262"/>
                  <a:pt x="603136" y="0"/>
                </a:cubicBezTo>
                <a:close/>
              </a:path>
            </a:pathLst>
          </a:custGeom>
          <a:solidFill>
            <a:schemeClr val="bg1"/>
          </a:solidFill>
          <a:ln>
            <a:solidFill>
              <a:schemeClr val="tx1"/>
            </a:solidFill>
            <a:extLst>
              <a:ext uri="{C807C97D-BFC1-408E-A445-0C87EB9F89A2}">
                <ask:lineSketchStyleProps xmlns:ask="http://schemas.microsoft.com/office/drawing/2018/sketchyshapes" sd="449585698">
                  <a:prstGeom prst="round2DiagRect">
                    <a:avLst>
                      <a:gd name="adj1" fmla="val 15898"/>
                      <a:gd name="adj2" fmla="val 0"/>
                    </a:avLst>
                  </a:prstGeom>
                  <ask:type>
                    <ask:lineSketchCurved/>
                  </ask:type>
                </ask:lineSketchStyleProps>
              </a:ext>
            </a:extLst>
          </a:ln>
        </p:spPr>
        <p:txBody>
          <a:bodyPr wrap="square">
            <a:spAutoFit/>
          </a:bodyPr>
          <a:lstStyle/>
          <a:p>
            <a:pPr algn="just"/>
            <a:r>
              <a:rPr lang="en-US" sz="2800" b="1" i="0">
                <a:solidFill>
                  <a:schemeClr val="accent6">
                    <a:lumMod val="50000"/>
                  </a:schemeClr>
                </a:solidFill>
                <a:effectLst/>
                <a:latin typeface="+mj-lt"/>
              </a:rPr>
              <a:t>  </a:t>
            </a:r>
            <a:r>
              <a:rPr lang="vi-VN" sz="2800" b="1" i="0">
                <a:solidFill>
                  <a:srgbClr val="C00000"/>
                </a:solidFill>
                <a:effectLst/>
                <a:latin typeface="+mj-lt"/>
              </a:rPr>
              <a:t>Dải </a:t>
            </a:r>
            <a:r>
              <a:rPr lang="vi-VN" sz="2800" b="1" i="0" dirty="0">
                <a:solidFill>
                  <a:srgbClr val="C00000"/>
                </a:solidFill>
                <a:effectLst/>
                <a:latin typeface="+mj-lt"/>
              </a:rPr>
              <a:t>Ngân hà</a:t>
            </a:r>
            <a:r>
              <a:rPr lang="vi-VN" sz="2800" b="1" i="0" dirty="0">
                <a:solidFill>
                  <a:schemeClr val="accent6">
                    <a:lumMod val="50000"/>
                  </a:schemeClr>
                </a:solidFill>
                <a:effectLst/>
                <a:latin typeface="+mj-lt"/>
              </a:rPr>
              <a:t> (Milky Way) là tên riêng của một thiên hà có chứa Hệ Mặt Trời</a:t>
            </a:r>
            <a:r>
              <a:rPr lang="en-US" sz="2800" b="1" i="0" dirty="0">
                <a:solidFill>
                  <a:schemeClr val="accent6">
                    <a:lumMod val="50000"/>
                  </a:schemeClr>
                </a:solidFill>
                <a:effectLst/>
                <a:latin typeface="+mj-lt"/>
              </a:rPr>
              <a:t> </a:t>
            </a:r>
            <a:r>
              <a:rPr lang="vi-VN" sz="2800" b="1" i="0" dirty="0">
                <a:solidFill>
                  <a:schemeClr val="accent6">
                    <a:lumMod val="50000"/>
                  </a:schemeClr>
                </a:solidFill>
                <a:effectLst/>
                <a:latin typeface="+mj-lt"/>
              </a:rPr>
              <a:t>của chúng ta. Nó xuất hiện trên bầu trời như một dải sáng mờ nối từ chòm sao </a:t>
            </a:r>
            <a:r>
              <a:rPr lang="vi-VN" sz="2800" b="1" i="0">
                <a:solidFill>
                  <a:schemeClr val="accent6">
                    <a:lumMod val="50000"/>
                  </a:schemeClr>
                </a:solidFill>
                <a:effectLst/>
                <a:latin typeface="+mj-lt"/>
              </a:rPr>
              <a:t>Tiên Hậu (</a:t>
            </a:r>
            <a:r>
              <a:rPr lang="vi-VN" sz="2800" b="1" i="0" dirty="0">
                <a:solidFill>
                  <a:schemeClr val="accent6">
                    <a:lumMod val="50000"/>
                  </a:schemeClr>
                </a:solidFill>
                <a:effectLst/>
                <a:latin typeface="+mj-lt"/>
              </a:rPr>
              <a:t>Cassiopeia) ở phía bắc đến chòm sao Nam Thập Tự (Crux) ở phía nam.</a:t>
            </a:r>
            <a:endParaRPr lang="en-US" sz="2800" b="1" dirty="0">
              <a:solidFill>
                <a:schemeClr val="accent6">
                  <a:lumMod val="50000"/>
                </a:schemeClr>
              </a:solidFill>
              <a:latin typeface="+mj-lt"/>
            </a:endParaRPr>
          </a:p>
        </p:txBody>
      </p:sp>
    </p:spTree>
    <p:extLst>
      <p:ext uri="{BB962C8B-B14F-4D97-AF65-F5344CB8AC3E}">
        <p14:creationId xmlns:p14="http://schemas.microsoft.com/office/powerpoint/2010/main" val="12657075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5378-D46A-4236-80ED-09AF51476419}"/>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EEBB8A92-65B4-4413-8CAD-A82C09AC206B}"/>
              </a:ext>
            </a:extLst>
          </p:cNvPr>
          <p:cNvGrpSpPr/>
          <p:nvPr/>
        </p:nvGrpSpPr>
        <p:grpSpPr>
          <a:xfrm>
            <a:off x="218209" y="654627"/>
            <a:ext cx="6047511" cy="6276109"/>
            <a:chOff x="218209" y="654627"/>
            <a:chExt cx="6047511" cy="6276109"/>
          </a:xfrm>
        </p:grpSpPr>
        <p:pic>
          <p:nvPicPr>
            <p:cNvPr id="5" name="Picture 4" descr="A picture containing text, wooden, wood, file&#10;&#10;Description automatically generated">
              <a:extLst>
                <a:ext uri="{FF2B5EF4-FFF2-40B4-BE49-F238E27FC236}">
                  <a16:creationId xmlns:a16="http://schemas.microsoft.com/office/drawing/2014/main" id="{2A2BAB3A-5409-4DCD-B143-08DFC69981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0" b="95700" l="0" r="98016">
                          <a14:foregroundMark x1="50529" y1="1500" x2="50529" y2="9600"/>
                          <a14:foregroundMark x1="4762" y1="9600" x2="4762" y2="38200"/>
                          <a14:foregroundMark x1="93254" y1="13100" x2="94974" y2="37900"/>
                          <a14:foregroundMark x1="55159" y1="2500" x2="56217" y2="6000"/>
                          <a14:foregroundMark x1="80820" y1="6800" x2="88095" y2="3600"/>
                          <a14:foregroundMark x1="88095" y1="3600" x2="87963" y2="3000"/>
                          <a14:foregroundMark x1="50529" y1="10800" x2="49339" y2="13900"/>
                          <a14:foregroundMark x1="98148" y1="37900" x2="97619" y2="40600"/>
                          <a14:foregroundMark x1="48810" y1="46700" x2="48810" y2="51700"/>
                          <a14:foregroundMark x1="132" y1="7900" x2="794" y2="13200"/>
                          <a14:foregroundMark x1="57011" y1="68500" x2="58598" y2="71700"/>
                          <a14:foregroundMark x1="41931" y1="60600" x2="43122" y2="60600"/>
                          <a14:foregroundMark x1="71164" y1="72700" x2="69577" y2="74000"/>
                          <a14:foregroundMark x1="32540" y1="74500" x2="30423" y2="74000"/>
                          <a14:foregroundMark x1="41799" y1="74000" x2="39286" y2="72500"/>
                          <a14:foregroundMark x1="41534" y1="85100" x2="38889" y2="82000"/>
                          <a14:foregroundMark x1="53968" y1="88100" x2="52513" y2="93400"/>
                          <a14:backgroundMark x1="39550" y1="88200" x2="42460" y2="88200"/>
                          <a14:backgroundMark x1="42063" y1="88400" x2="42460" y2="96900"/>
                          <a14:backgroundMark x1="64418" y1="87900" x2="64153" y2="92900"/>
                          <a14:backgroundMark x1="42593" y1="94500" x2="52778" y2="96100"/>
                          <a14:backgroundMark x1="52778" y1="96100" x2="58069" y2="95500"/>
                          <a14:backgroundMark x1="64947" y1="82100" x2="63624" y2="85600"/>
                          <a14:backgroundMark x1="60847" y1="84800" x2="60847" y2="85900"/>
                          <a14:backgroundMark x1="57937" y1="88400" x2="58069" y2="90700"/>
                          <a14:backgroundMark x1="63889" y1="86400" x2="72884" y2="86400"/>
                          <a14:backgroundMark x1="67196" y1="83400" x2="66138" y2="89700"/>
                        </a14:backgroundRemoval>
                      </a14:imgEffect>
                    </a14:imgLayer>
                  </a14:imgProps>
                </a:ext>
                <a:ext uri="{28A0092B-C50C-407E-A947-70E740481C1C}">
                  <a14:useLocalDpi xmlns:a14="http://schemas.microsoft.com/office/drawing/2010/main" val="0"/>
                </a:ext>
              </a:extLst>
            </a:blip>
            <a:stretch>
              <a:fillRect/>
            </a:stretch>
          </p:blipFill>
          <p:spPr>
            <a:xfrm>
              <a:off x="218209" y="654627"/>
              <a:ext cx="6047511" cy="6276109"/>
            </a:xfrm>
            <a:prstGeom prst="rect">
              <a:avLst/>
            </a:prstGeom>
          </p:spPr>
        </p:pic>
        <p:sp>
          <p:nvSpPr>
            <p:cNvPr id="6" name="TextBox 5">
              <a:extLst>
                <a:ext uri="{FF2B5EF4-FFF2-40B4-BE49-F238E27FC236}">
                  <a16:creationId xmlns:a16="http://schemas.microsoft.com/office/drawing/2014/main" id="{A2795EDE-7D82-4F81-A075-8C62BDAC3103}"/>
                </a:ext>
              </a:extLst>
            </p:cNvPr>
            <p:cNvSpPr txBox="1"/>
            <p:nvPr/>
          </p:nvSpPr>
          <p:spPr>
            <a:xfrm>
              <a:off x="500063" y="1943100"/>
              <a:ext cx="5421456" cy="1231106"/>
            </a:xfrm>
            <a:prstGeom prst="rect">
              <a:avLst/>
            </a:prstGeom>
            <a:noFill/>
          </p:spPr>
          <p:txBody>
            <a:bodyPr wrap="square">
              <a:spAutoFit/>
            </a:bodyPr>
            <a:lstStyle/>
            <a:p>
              <a:r>
                <a:rPr lang="en-US" sz="7400" b="1">
                  <a:solidFill>
                    <a:srgbClr val="FFFF0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TÌM HIỂU BÀI</a:t>
              </a:r>
            </a:p>
          </p:txBody>
        </p:sp>
      </p:grpSp>
      <p:pic>
        <p:nvPicPr>
          <p:cNvPr id="7" name="Picture 6">
            <a:extLst>
              <a:ext uri="{FF2B5EF4-FFF2-40B4-BE49-F238E27FC236}">
                <a16:creationId xmlns:a16="http://schemas.microsoft.com/office/drawing/2014/main" id="{4BC296FE-57A2-47B7-AC27-931172CDF5F2}"/>
              </a:ext>
            </a:extLst>
          </p:cNvPr>
          <p:cNvPicPr>
            <a:picLocks noChangeAspect="1"/>
          </p:cNvPicPr>
          <p:nvPr/>
        </p:nvPicPr>
        <p:blipFill rotWithShape="1">
          <a:blip r:embed="rId5">
            <a:extLst>
              <a:ext uri="{28A0092B-C50C-407E-A947-70E740481C1C}">
                <a14:useLocalDpi xmlns:a14="http://schemas.microsoft.com/office/drawing/2010/main" val="0"/>
              </a:ext>
            </a:extLst>
          </a:blip>
          <a:srcRect l="51058" t="4172" b="69451"/>
          <a:stretch/>
        </p:blipFill>
        <p:spPr>
          <a:xfrm>
            <a:off x="5705475" y="1600200"/>
            <a:ext cx="6486525" cy="5645771"/>
          </a:xfrm>
          <a:prstGeom prst="rect">
            <a:avLst/>
          </a:prstGeom>
        </p:spPr>
      </p:pic>
    </p:spTree>
    <p:extLst>
      <p:ext uri="{BB962C8B-B14F-4D97-AF65-F5344CB8AC3E}">
        <p14:creationId xmlns:p14="http://schemas.microsoft.com/office/powerpoint/2010/main" val="728103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
            <a:extLst>
              <a:ext uri="{FF2B5EF4-FFF2-40B4-BE49-F238E27FC236}">
                <a16:creationId xmlns:a16="http://schemas.microsoft.com/office/drawing/2014/main" id="{4F390235-AF5E-43AC-A9D2-8E2586DCEA20}"/>
              </a:ext>
            </a:extLst>
          </p:cNvPr>
          <p:cNvGrpSpPr/>
          <p:nvPr/>
        </p:nvGrpSpPr>
        <p:grpSpPr>
          <a:xfrm>
            <a:off x="4679004" y="2762651"/>
            <a:ext cx="7459494" cy="3871608"/>
            <a:chOff x="4084320" y="1026124"/>
            <a:chExt cx="6624320" cy="3338310"/>
          </a:xfrm>
          <a:solidFill>
            <a:srgbClr val="98B54E"/>
          </a:solidFill>
        </p:grpSpPr>
        <p:sp>
          <p:nvSpPr>
            <p:cNvPr id="17" name="矩形: 圆角 17">
              <a:extLst>
                <a:ext uri="{FF2B5EF4-FFF2-40B4-BE49-F238E27FC236}">
                  <a16:creationId xmlns:a16="http://schemas.microsoft.com/office/drawing/2014/main" id="{C000D2DB-41CE-4F83-834F-7304130888AC}"/>
                </a:ext>
              </a:extLst>
            </p:cNvPr>
            <p:cNvSpPr/>
            <p:nvPr/>
          </p:nvSpPr>
          <p:spPr>
            <a:xfrm>
              <a:off x="4084320" y="1026124"/>
              <a:ext cx="6624320" cy="3338310"/>
            </a:xfrm>
            <a:prstGeom prst="roundRect">
              <a:avLst/>
            </a:prstGeom>
            <a:solidFill>
              <a:schemeClr val="accent4">
                <a:lumMod val="20000"/>
                <a:lumOff val="8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18" name="矩形: 圆角 18">
              <a:extLst>
                <a:ext uri="{FF2B5EF4-FFF2-40B4-BE49-F238E27FC236}">
                  <a16:creationId xmlns:a16="http://schemas.microsoft.com/office/drawing/2014/main" id="{99B6C026-37F1-442B-9518-3B82D227C613}"/>
                </a:ext>
              </a:extLst>
            </p:cNvPr>
            <p:cNvSpPr/>
            <p:nvPr/>
          </p:nvSpPr>
          <p:spPr>
            <a:xfrm>
              <a:off x="4328160" y="1249680"/>
              <a:ext cx="6156960" cy="2872320"/>
            </a:xfrm>
            <a:prstGeom prst="roundRect">
              <a:avLst/>
            </a:prstGeom>
            <a:solidFill>
              <a:schemeClr val="accent4">
                <a:lumMod val="20000"/>
                <a:lumOff val="8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grpSp>
      <p:grpSp>
        <p:nvGrpSpPr>
          <p:cNvPr id="8" name="Group 7">
            <a:extLst>
              <a:ext uri="{FF2B5EF4-FFF2-40B4-BE49-F238E27FC236}">
                <a16:creationId xmlns:a16="http://schemas.microsoft.com/office/drawing/2014/main" id="{8AFD80FE-CAD9-4032-969B-5C1DE9D1BD1F}"/>
              </a:ext>
            </a:extLst>
          </p:cNvPr>
          <p:cNvGrpSpPr/>
          <p:nvPr/>
        </p:nvGrpSpPr>
        <p:grpSpPr>
          <a:xfrm>
            <a:off x="-9723" y="-972730"/>
            <a:ext cx="5680953" cy="5019436"/>
            <a:chOff x="107004" y="-963002"/>
            <a:chExt cx="5680953" cy="5019436"/>
          </a:xfrm>
        </p:grpSpPr>
        <p:pic>
          <p:nvPicPr>
            <p:cNvPr id="3" name="Picture 2" descr="Shape&#10;&#10;Description automatically generated with low confidence">
              <a:extLst>
                <a:ext uri="{FF2B5EF4-FFF2-40B4-BE49-F238E27FC236}">
                  <a16:creationId xmlns:a16="http://schemas.microsoft.com/office/drawing/2014/main" id="{1E631503-A210-4A89-9903-73FF05520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4" y="-963002"/>
              <a:ext cx="5680953" cy="5019436"/>
            </a:xfrm>
            <a:prstGeom prst="rect">
              <a:avLst/>
            </a:prstGeom>
          </p:spPr>
        </p:pic>
        <p:sp>
          <p:nvSpPr>
            <p:cNvPr id="7" name="TextBox 6">
              <a:extLst>
                <a:ext uri="{FF2B5EF4-FFF2-40B4-BE49-F238E27FC236}">
                  <a16:creationId xmlns:a16="http://schemas.microsoft.com/office/drawing/2014/main" id="{D520BABA-E0D4-403C-9876-A60964E30A11}"/>
                </a:ext>
              </a:extLst>
            </p:cNvPr>
            <p:cNvSpPr txBox="1"/>
            <p:nvPr/>
          </p:nvSpPr>
          <p:spPr>
            <a:xfrm>
              <a:off x="1050587" y="475001"/>
              <a:ext cx="4134255" cy="1938992"/>
            </a:xfrm>
            <a:prstGeom prst="rect">
              <a:avLst/>
            </a:prstGeom>
            <a:noFill/>
          </p:spPr>
          <p:txBody>
            <a:bodyPr wrap="square">
              <a:spAutoFit/>
            </a:bodyPr>
            <a:lstStyle/>
            <a:p>
              <a:pPr algn="just" eaLnBrk="1" hangingPunct="1"/>
              <a:r>
                <a:rPr lang="en-US" sz="4000" b="1">
                  <a:latin typeface="Times New Roman" panose="02020603050405020304" pitchFamily="18" charset="0"/>
                  <a:cs typeface="Times New Roman" panose="02020603050405020304" pitchFamily="18" charset="0"/>
                </a:rPr>
                <a:t>  Tác giả đã chọn những chi tiết nào để tả cánh diều?</a:t>
              </a:r>
              <a:endParaRPr lang="en-US" sz="4000" b="1" dirty="0">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B35022FE-68F8-4FE9-8D72-56FFD36C1503}"/>
              </a:ext>
            </a:extLst>
          </p:cNvPr>
          <p:cNvPicPr>
            <a:picLocks noChangeAspect="1"/>
          </p:cNvPicPr>
          <p:nvPr/>
        </p:nvPicPr>
        <p:blipFill rotWithShape="1">
          <a:blip r:embed="rId3">
            <a:extLst>
              <a:ext uri="{28A0092B-C50C-407E-A947-70E740481C1C}">
                <a14:useLocalDpi xmlns:a14="http://schemas.microsoft.com/office/drawing/2010/main" val="0"/>
              </a:ext>
            </a:extLst>
          </a:blip>
          <a:srcRect l="3138" t="-245" r="51845" b="67793"/>
          <a:stretch/>
        </p:blipFill>
        <p:spPr>
          <a:xfrm>
            <a:off x="418290" y="355717"/>
            <a:ext cx="5830873" cy="6146566"/>
          </a:xfrm>
          <a:prstGeom prst="rect">
            <a:avLst/>
          </a:prstGeom>
        </p:spPr>
      </p:pic>
      <p:sp>
        <p:nvSpPr>
          <p:cNvPr id="12" name="Rectangle 11">
            <a:extLst>
              <a:ext uri="{FF2B5EF4-FFF2-40B4-BE49-F238E27FC236}">
                <a16:creationId xmlns:a16="http://schemas.microsoft.com/office/drawing/2014/main" id="{09985142-4E6F-4FA6-A891-28B36CFBB1DA}"/>
              </a:ext>
            </a:extLst>
          </p:cNvPr>
          <p:cNvSpPr>
            <a:spLocks noChangeArrowheads="1"/>
          </p:cNvSpPr>
          <p:nvPr/>
        </p:nvSpPr>
        <p:spPr bwMode="auto">
          <a:xfrm>
            <a:off x="4910045" y="3171059"/>
            <a:ext cx="72384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vi-VN" sz="2800" b="1" dirty="0">
                <a:solidFill>
                  <a:srgbClr val="FF921D"/>
                </a:solidFill>
                <a:latin typeface="+mj-lt"/>
              </a:rPr>
              <a:t>Để tả cánh diều, tác giả chọn những chi tiết:</a:t>
            </a:r>
          </a:p>
          <a:p>
            <a:r>
              <a:rPr lang="vi-VN" sz="2800" b="1" dirty="0">
                <a:latin typeface="+mj-lt"/>
              </a:rPr>
              <a:t>– Cánh diều mềm mại như cánh bướm.</a:t>
            </a:r>
          </a:p>
          <a:p>
            <a:r>
              <a:rPr lang="vi-VN" sz="2800" b="1" dirty="0">
                <a:latin typeface="+mj-lt"/>
              </a:rPr>
              <a:t>– Trên cánh diều có nhiều loại sáo: sáo đơn, sáo kép, sáo bè…</a:t>
            </a:r>
          </a:p>
          <a:p>
            <a:r>
              <a:rPr lang="vi-VN" sz="2800" b="1" dirty="0">
                <a:latin typeface="+mj-lt"/>
              </a:rPr>
              <a:t>– Tiếng sáo diều vi vu, trầm bổng.</a:t>
            </a:r>
          </a:p>
          <a:p>
            <a:r>
              <a:rPr lang="en-US" sz="2800" b="1" dirty="0">
                <a:solidFill>
                  <a:srgbClr val="FF921D"/>
                </a:solidFill>
                <a:latin typeface="+mj-lt"/>
                <a:sym typeface="Wingdings" panose="05000000000000000000" pitchFamily="2" charset="2"/>
              </a:rPr>
              <a:t> </a:t>
            </a:r>
            <a:r>
              <a:rPr lang="vi-VN" sz="2800" b="1" dirty="0">
                <a:solidFill>
                  <a:srgbClr val="FF921D"/>
                </a:solidFill>
                <a:latin typeface="+mj-lt"/>
              </a:rPr>
              <a:t>Có thể tác giả tả cánh diều bằng cả thị giác và thính giác</a:t>
            </a:r>
            <a:r>
              <a:rPr lang="en-US" sz="2800" b="1" dirty="0">
                <a:solidFill>
                  <a:srgbClr val="FF921D"/>
                </a:solidFill>
                <a:latin typeface="+mj-lt"/>
              </a:rPr>
              <a:t>,</a:t>
            </a:r>
            <a:r>
              <a:rPr lang="vi-VN" sz="2800" b="1" dirty="0">
                <a:solidFill>
                  <a:srgbClr val="FF921D"/>
                </a:solidFill>
                <a:latin typeface="+mj-lt"/>
              </a:rPr>
              <a:t> bằng mắt nhìn và tai nghe.</a:t>
            </a:r>
          </a:p>
        </p:txBody>
      </p:sp>
      <p:pic>
        <p:nvPicPr>
          <p:cNvPr id="14" name="Picture 13">
            <a:extLst>
              <a:ext uri="{FF2B5EF4-FFF2-40B4-BE49-F238E27FC236}">
                <a16:creationId xmlns:a16="http://schemas.microsoft.com/office/drawing/2014/main" id="{8CB47014-FE5B-4240-89BF-E20BBC2B5A0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500" b="99833" l="1750" r="95250">
                        <a14:foregroundMark x1="11583" y1="28917" x2="7750" y2="29333"/>
                        <a14:foregroundMark x1="3417" y1="30917" x2="1833" y2="34167"/>
                        <a14:foregroundMark x1="18833" y1="59750" x2="14750" y2="63083"/>
                        <a14:foregroundMark x1="53917" y1="44500" x2="50917" y2="53333"/>
                        <a14:foregroundMark x1="50917" y1="53333" x2="50917" y2="53333"/>
                        <a14:foregroundMark x1="51000" y1="55167" x2="43000" y2="60583"/>
                        <a14:foregroundMark x1="43000" y1="60583" x2="42417" y2="61833"/>
                        <a14:foregroundMark x1="52583" y1="40833" x2="51167" y2="43583"/>
                        <a14:foregroundMark x1="54417" y1="40167" x2="57250" y2="42250"/>
                        <a14:foregroundMark x1="66917" y1="48833" x2="77167" y2="54167"/>
                        <a14:foregroundMark x1="77667" y1="54167" x2="77833" y2="54583"/>
                        <a14:foregroundMark x1="41250" y1="60583" x2="39000" y2="64667"/>
                        <a14:foregroundMark x1="37833" y1="65083" x2="44833" y2="64667"/>
                        <a14:foregroundMark x1="42500" y1="63083" x2="37583" y2="65917"/>
                        <a14:foregroundMark x1="58833" y1="59250" x2="56083" y2="67000"/>
                        <a14:foregroundMark x1="56083" y1="67000" x2="56833" y2="69333"/>
                        <a14:foregroundMark x1="59167" y1="59583" x2="57250" y2="62417"/>
                        <a14:foregroundMark x1="59000" y1="58833" x2="56250" y2="65583"/>
                        <a14:foregroundMark x1="56250" y1="65583" x2="57917" y2="72917"/>
                        <a14:foregroundMark x1="57917" y1="72917" x2="77167" y2="89750"/>
                        <a14:foregroundMark x1="77167" y1="89750" x2="82000" y2="99583"/>
                        <a14:foregroundMark x1="71000" y1="10667" x2="76250" y2="20583"/>
                        <a14:foregroundMark x1="70500" y1="6500" x2="70333" y2="7250"/>
                        <a14:foregroundMark x1="87083" y1="16417" x2="93917" y2="19750"/>
                        <a14:foregroundMark x1="26750" y1="47500" x2="26750" y2="50917"/>
                        <a14:foregroundMark x1="81083" y1="33083" x2="81000" y2="34333"/>
                        <a14:foregroundMark x1="83083" y1="34333" x2="85667" y2="36000"/>
                        <a14:foregroundMark x1="87667" y1="37417" x2="87500" y2="38833"/>
                        <a14:foregroundMark x1="89083" y1="38833" x2="90917" y2="41417"/>
                        <a14:foregroundMark x1="92000" y1="41167" x2="91917" y2="43083"/>
                        <a14:foregroundMark x1="92167" y1="43667" x2="92583" y2="45500"/>
                        <a14:foregroundMark x1="92500" y1="47917" x2="92500" y2="48917"/>
                        <a14:foregroundMark x1="92500" y1="50333" x2="91583" y2="52500"/>
                        <a14:foregroundMark x1="37417" y1="22417" x2="39583" y2="22833"/>
                        <a14:foregroundMark x1="58000" y1="44417" x2="57833" y2="47917"/>
                        <a14:foregroundMark x1="56250" y1="52167" x2="55333" y2="56000"/>
                        <a14:foregroundMark x1="94583" y1="20000" x2="95333" y2="21833"/>
                        <a14:foregroundMark x1="95333" y1="23667" x2="94167" y2="26917"/>
                        <a14:foregroundMark x1="91917" y1="45417" x2="92333" y2="46833"/>
                        <a14:foregroundMark x1="58667" y1="60250" x2="56417" y2="64083"/>
                        <a14:foregroundMark x1="57417" y1="61250" x2="56833" y2="63833"/>
                        <a14:foregroundMark x1="57583" y1="62167" x2="56417" y2="65083"/>
                        <a14:foregroundMark x1="57417" y1="61000" x2="55833" y2="65417"/>
                        <a14:foregroundMark x1="55750" y1="66250" x2="56833" y2="71750"/>
                        <a14:foregroundMark x1="59583" y1="75500" x2="58583" y2="74083"/>
                        <a14:foregroundMark x1="62833" y1="77833" x2="64250" y2="79250"/>
                        <a14:foregroundMark x1="64333" y1="80583" x2="65083" y2="81250"/>
                        <a14:foregroundMark x1="61833" y1="77750" x2="64333" y2="79250"/>
                        <a14:foregroundMark x1="70917" y1="83083" x2="75833" y2="87833"/>
                        <a14:foregroundMark x1="73417" y1="85417" x2="77667" y2="90333"/>
                        <a14:foregroundMark x1="74583" y1="85917" x2="80000" y2="93250"/>
                        <a14:foregroundMark x1="80000" y1="93250" x2="81500" y2="99833"/>
                        <a14:foregroundMark x1="77000" y1="89500" x2="78417" y2="90917"/>
                        <a14:foregroundMark x1="74333" y1="85500" x2="77667" y2="89917"/>
                      </a14:backgroundRemoval>
                    </a14:imgEffect>
                  </a14:imgLayer>
                </a14:imgProps>
              </a:ext>
              <a:ext uri="{28A0092B-C50C-407E-A947-70E740481C1C}">
                <a14:useLocalDpi xmlns:a14="http://schemas.microsoft.com/office/drawing/2010/main" val="0"/>
              </a:ext>
            </a:extLst>
          </a:blip>
          <a:srcRect/>
          <a:stretch/>
        </p:blipFill>
        <p:spPr>
          <a:xfrm>
            <a:off x="9089530" y="-47039"/>
            <a:ext cx="2995466" cy="2995466"/>
          </a:xfrm>
          <a:prstGeom prst="rect">
            <a:avLst/>
          </a:prstGeom>
        </p:spPr>
      </p:pic>
    </p:spTree>
    <p:extLst>
      <p:ext uri="{BB962C8B-B14F-4D97-AF65-F5344CB8AC3E}">
        <p14:creationId xmlns:p14="http://schemas.microsoft.com/office/powerpoint/2010/main" val="3244519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4"/>
                                        </p:tgtEl>
                                        <p:attrNameLst>
                                          <p:attrName>r</p:attrName>
                                        </p:attrNameLst>
                                      </p:cBhvr>
                                    </p:animRot>
                                    <p:animRot by="-240000">
                                      <p:cBhvr>
                                        <p:cTn id="7" dur="600" fill="hold">
                                          <p:stCondLst>
                                            <p:cond delay="600"/>
                                          </p:stCondLst>
                                        </p:cTn>
                                        <p:tgtEl>
                                          <p:spTgt spid="14"/>
                                        </p:tgtEl>
                                        <p:attrNameLst>
                                          <p:attrName>r</p:attrName>
                                        </p:attrNameLst>
                                      </p:cBhvr>
                                    </p:animRot>
                                    <p:animRot by="240000">
                                      <p:cBhvr>
                                        <p:cTn id="8" dur="600" fill="hold">
                                          <p:stCondLst>
                                            <p:cond delay="1200"/>
                                          </p:stCondLst>
                                        </p:cTn>
                                        <p:tgtEl>
                                          <p:spTgt spid="14"/>
                                        </p:tgtEl>
                                        <p:attrNameLst>
                                          <p:attrName>r</p:attrName>
                                        </p:attrNameLst>
                                      </p:cBhvr>
                                    </p:animRot>
                                    <p:animRot by="-240000">
                                      <p:cBhvr>
                                        <p:cTn id="9" dur="600" fill="hold">
                                          <p:stCondLst>
                                            <p:cond delay="1800"/>
                                          </p:stCondLst>
                                        </p:cTn>
                                        <p:tgtEl>
                                          <p:spTgt spid="14"/>
                                        </p:tgtEl>
                                        <p:attrNameLst>
                                          <p:attrName>r</p:attrName>
                                        </p:attrNameLst>
                                      </p:cBhvr>
                                    </p:animRot>
                                    <p:animRot by="120000">
                                      <p:cBhvr>
                                        <p:cTn id="10" dur="600" fill="hold">
                                          <p:stCondLst>
                                            <p:cond delay="24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900" decel="100000" fill="hold"/>
                                        <p:tgtEl>
                                          <p:spTgt spid="1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1B3BC-FD07-4803-95EE-6BC9F208EA29}"/>
              </a:ext>
            </a:extLst>
          </p:cNvPr>
          <p:cNvSpPr>
            <a:spLocks noChangeArrowheads="1"/>
          </p:cNvSpPr>
          <p:nvPr/>
        </p:nvSpPr>
        <p:spPr bwMode="auto">
          <a:xfrm>
            <a:off x="410816" y="2132659"/>
            <a:ext cx="6773481" cy="4401205"/>
          </a:xfrm>
          <a:prstGeom prst="rect">
            <a:avLst/>
          </a:prstGeom>
          <a:solidFill>
            <a:schemeClr val="lt1">
              <a:alpha val="68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just" eaLnBrk="1" hangingPunct="1"/>
            <a:r>
              <a:rPr lang="en-US" sz="2800" b="1">
                <a:solidFill>
                  <a:srgbClr val="002060"/>
                </a:solidFill>
                <a:latin typeface="+mj-lt"/>
              </a:rPr>
              <a:t>	</a:t>
            </a:r>
            <a:r>
              <a:rPr lang="vi-VN" sz="2800" b="1">
                <a:solidFill>
                  <a:srgbClr val="002060"/>
                </a:solidFill>
                <a:latin typeface="+mj-lt"/>
              </a:rPr>
              <a:t>Trò </a:t>
            </a:r>
            <a:r>
              <a:rPr lang="vi-VN" sz="2800" b="1" dirty="0">
                <a:solidFill>
                  <a:srgbClr val="002060"/>
                </a:solidFill>
                <a:latin typeface="+mj-lt"/>
              </a:rPr>
              <a:t>chơi thả diều đem lại cho trẻ em những niềm vui lớn và những ước mơ đẹp. Các bạn nhỏ hò hét nhau thả diều thi, vui sướng đến phát dại. Nhìn lên bầu trời đêm huyền ảo, các bạn thấy lòng cháy lên, cháy mãi khát vọng. Có bạn đã ngửa cổ suốt một thời mới lớn để chờ đợi một nàng tiên áo xanh bay xuống từ trời và bao giờ cũng hi vọng khi tha thiết cầu xin: “Bay đi diều ơi! Bay đi!”</a:t>
            </a:r>
            <a:endParaRPr lang="en-US" sz="2800" b="1" dirty="0">
              <a:solidFill>
                <a:srgbClr val="002060"/>
              </a:solidFill>
              <a:latin typeface="+mj-lt"/>
            </a:endParaRPr>
          </a:p>
        </p:txBody>
      </p:sp>
      <p:pic>
        <p:nvPicPr>
          <p:cNvPr id="9" name="图片 6">
            <a:extLst>
              <a:ext uri="{FF2B5EF4-FFF2-40B4-BE49-F238E27FC236}">
                <a16:creationId xmlns:a16="http://schemas.microsoft.com/office/drawing/2014/main" id="{50A7821F-980A-4A59-8D2D-B404C1F80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1" name="Picture 10"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76" y="1868259"/>
            <a:ext cx="7041228" cy="5022861"/>
          </a:xfrm>
          <a:prstGeom prst="rect">
            <a:avLst/>
          </a:prstGeom>
        </p:spPr>
      </p:pic>
      <p:grpSp>
        <p:nvGrpSpPr>
          <p:cNvPr id="14" name="Group 13">
            <a:extLst>
              <a:ext uri="{FF2B5EF4-FFF2-40B4-BE49-F238E27FC236}">
                <a16:creationId xmlns:a16="http://schemas.microsoft.com/office/drawing/2014/main" id="{37FA4C08-71B7-4771-8367-17F3F00F0969}"/>
              </a:ext>
            </a:extLst>
          </p:cNvPr>
          <p:cNvGrpSpPr/>
          <p:nvPr/>
        </p:nvGrpSpPr>
        <p:grpSpPr>
          <a:xfrm>
            <a:off x="573934" y="169390"/>
            <a:ext cx="8847864" cy="1770434"/>
            <a:chOff x="573934" y="169390"/>
            <a:chExt cx="8847864" cy="1770434"/>
          </a:xfrm>
        </p:grpSpPr>
        <p:grpSp>
          <p:nvGrpSpPr>
            <p:cNvPr id="4" name="Group 3">
              <a:extLst>
                <a:ext uri="{FF2B5EF4-FFF2-40B4-BE49-F238E27FC236}">
                  <a16:creationId xmlns:a16="http://schemas.microsoft.com/office/drawing/2014/main" id="{DF99D67B-D1FE-426D-AE99-BCEA1283390D}"/>
                </a:ext>
              </a:extLst>
            </p:cNvPr>
            <p:cNvGrpSpPr/>
            <p:nvPr/>
          </p:nvGrpSpPr>
          <p:grpSpPr>
            <a:xfrm>
              <a:off x="573934" y="169390"/>
              <a:ext cx="8847864" cy="1770434"/>
              <a:chOff x="5465121" y="3279466"/>
              <a:chExt cx="6137926" cy="1203796"/>
            </a:xfrm>
          </p:grpSpPr>
          <p:grpSp>
            <p:nvGrpSpPr>
              <p:cNvPr id="5" name="Group 4">
                <a:extLst>
                  <a:ext uri="{FF2B5EF4-FFF2-40B4-BE49-F238E27FC236}">
                    <a16:creationId xmlns:a16="http://schemas.microsoft.com/office/drawing/2014/main" id="{BDF81686-558E-4FC9-89F7-4037AEEC150D}"/>
                  </a:ext>
                </a:extLst>
              </p:cNvPr>
              <p:cNvGrpSpPr/>
              <p:nvPr/>
            </p:nvGrpSpPr>
            <p:grpSpPr>
              <a:xfrm>
                <a:off x="5465121" y="3279466"/>
                <a:ext cx="6137926" cy="1203796"/>
                <a:chOff x="818082" y="362126"/>
                <a:chExt cx="10462115" cy="2400940"/>
              </a:xfrm>
            </p:grpSpPr>
            <p:sp>
              <p:nvSpPr>
                <p:cNvPr id="7" name="Rectangle: Diagonal Corners Rounded 6">
                  <a:extLst>
                    <a:ext uri="{FF2B5EF4-FFF2-40B4-BE49-F238E27FC236}">
                      <a16:creationId xmlns:a16="http://schemas.microsoft.com/office/drawing/2014/main" id="{FE0DF77D-D28F-4A32-9BA1-BB88CF994A81}"/>
                    </a:ext>
                  </a:extLst>
                </p:cNvPr>
                <p:cNvSpPr/>
                <p:nvPr/>
              </p:nvSpPr>
              <p:spPr>
                <a:xfrm>
                  <a:off x="926412" y="551757"/>
                  <a:ext cx="10353785" cy="2211309"/>
                </a:xfrm>
                <a:prstGeom prst="round2DiagRect">
                  <a:avLst/>
                </a:prstGeom>
                <a:solidFill>
                  <a:schemeClr val="accent6">
                    <a:lumMod val="40000"/>
                    <a:lumOff val="60000"/>
                  </a:schemeClr>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Diagonal Corners Rounded 7">
                  <a:extLst>
                    <a:ext uri="{FF2B5EF4-FFF2-40B4-BE49-F238E27FC236}">
                      <a16:creationId xmlns:a16="http://schemas.microsoft.com/office/drawing/2014/main" id="{EE464D4B-4E53-446A-BF0B-8D2FE942C606}"/>
                    </a:ext>
                  </a:extLst>
                </p:cNvPr>
                <p:cNvSpPr/>
                <p:nvPr/>
              </p:nvSpPr>
              <p:spPr>
                <a:xfrm>
                  <a:off x="818082" y="362126"/>
                  <a:ext cx="10353785" cy="2211308"/>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0ACAA919-C6CC-4283-BEB9-FAA719336392}"/>
                  </a:ext>
                </a:extLst>
              </p:cNvPr>
              <p:cNvSpPr txBox="1"/>
              <p:nvPr/>
            </p:nvSpPr>
            <p:spPr>
              <a:xfrm>
                <a:off x="5465121" y="3442178"/>
                <a:ext cx="6074371" cy="732448"/>
              </a:xfrm>
              <a:prstGeom prst="rect">
                <a:avLst/>
              </a:prstGeom>
              <a:noFill/>
            </p:spPr>
            <p:txBody>
              <a:bodyPr wrap="square">
                <a:spAutoFit/>
              </a:bodyPr>
              <a:lstStyle/>
              <a:p>
                <a:r>
                  <a:rPr lang="vi-VN" sz="3200" b="1">
                    <a:solidFill>
                      <a:schemeClr val="accent6">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thả diều đem lại cho trẻ em những niềm vui lớn và những mơ ước đẹp như thế nào?</a:t>
                </a:r>
                <a:endParaRPr lang="en-US" sz="3200" b="1">
                  <a:solidFill>
                    <a:schemeClr val="accent6">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pic>
          <p:nvPicPr>
            <p:cNvPr id="13" name="Picture 12" descr="Chart&#10;&#10;Description automatically generated">
              <a:extLst>
                <a:ext uri="{FF2B5EF4-FFF2-40B4-BE49-F238E27FC236}">
                  <a16:creationId xmlns:a16="http://schemas.microsoft.com/office/drawing/2014/main" id="{B325282C-AD42-491D-94C3-35799B07560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89750" y1="25250" x2="87917" y2="26417"/>
                          <a14:foregroundMark x1="10083" y1="74750" x2="11000" y2="74333"/>
                        </a14:backgroundRemoval>
                      </a14:imgEffect>
                    </a14:imgLayer>
                  </a14:imgProps>
                </a:ext>
                <a:ext uri="{28A0092B-C50C-407E-A947-70E740481C1C}">
                  <a14:useLocalDpi xmlns:a14="http://schemas.microsoft.com/office/drawing/2010/main" val="0"/>
                </a:ext>
              </a:extLst>
            </a:blip>
            <a:stretch>
              <a:fillRect/>
            </a:stretch>
          </p:blipFill>
          <p:spPr>
            <a:xfrm>
              <a:off x="8180662" y="691571"/>
              <a:ext cx="1149522" cy="1149522"/>
            </a:xfrm>
            <a:prstGeom prst="rect">
              <a:avLst/>
            </a:prstGeom>
          </p:spPr>
        </p:pic>
      </p:grpSp>
    </p:spTree>
    <p:extLst>
      <p:ext uri="{BB962C8B-B14F-4D97-AF65-F5344CB8AC3E}">
        <p14:creationId xmlns:p14="http://schemas.microsoft.com/office/powerpoint/2010/main" val="46045505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949F829-9167-44B9-BA03-576BF0FC4A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3" name="图片 13">
            <a:extLst>
              <a:ext uri="{FF2B5EF4-FFF2-40B4-BE49-F238E27FC236}">
                <a16:creationId xmlns:a16="http://schemas.microsoft.com/office/drawing/2014/main" id="{4AE8DDD7-2256-413C-9A2F-7A7BC30DF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1" name="Group 10">
            <a:extLst>
              <a:ext uri="{FF2B5EF4-FFF2-40B4-BE49-F238E27FC236}">
                <a16:creationId xmlns:a16="http://schemas.microsoft.com/office/drawing/2014/main" id="{9CCDB260-1BF0-4111-AA4E-28D82E81C784}"/>
              </a:ext>
            </a:extLst>
          </p:cNvPr>
          <p:cNvGrpSpPr/>
          <p:nvPr/>
        </p:nvGrpSpPr>
        <p:grpSpPr>
          <a:xfrm>
            <a:off x="2098240" y="-70474"/>
            <a:ext cx="7777725" cy="2436883"/>
            <a:chOff x="1218576" y="0"/>
            <a:chExt cx="7777725" cy="2436883"/>
          </a:xfrm>
        </p:grpSpPr>
        <p:pic>
          <p:nvPicPr>
            <p:cNvPr id="9" name="Picture 8">
              <a:extLst>
                <a:ext uri="{FF2B5EF4-FFF2-40B4-BE49-F238E27FC236}">
                  <a16:creationId xmlns:a16="http://schemas.microsoft.com/office/drawing/2014/main" id="{97750C23-7CC2-4AA6-8FF0-0BEE4ABDED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8576" y="0"/>
              <a:ext cx="7777725" cy="2436883"/>
            </a:xfrm>
            <a:prstGeom prst="rect">
              <a:avLst/>
            </a:prstGeom>
          </p:spPr>
        </p:pic>
        <p:sp>
          <p:nvSpPr>
            <p:cNvPr id="10" name="Rectangle 9">
              <a:extLst>
                <a:ext uri="{FF2B5EF4-FFF2-40B4-BE49-F238E27FC236}">
                  <a16:creationId xmlns:a16="http://schemas.microsoft.com/office/drawing/2014/main" id="{014F41F7-5B61-415D-824C-2D7BFA155BD8}"/>
                </a:ext>
              </a:extLst>
            </p:cNvPr>
            <p:cNvSpPr>
              <a:spLocks noChangeArrowheads="1"/>
            </p:cNvSpPr>
            <p:nvPr/>
          </p:nvSpPr>
          <p:spPr bwMode="auto">
            <a:xfrm>
              <a:off x="1493059" y="609359"/>
              <a:ext cx="70334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ctr" eaLnBrk="1" hangingPunct="1"/>
              <a:r>
                <a:rPr lang="vi-VN" sz="3200" b="1" dirty="0">
                  <a:latin typeface="+mj-lt"/>
                </a:rPr>
                <a:t>Qua các câu mở bài và kết bài, tác giả muốn nói điều gì về cánh diều tuổi thơ?</a:t>
              </a:r>
              <a:endParaRPr lang="en-US" sz="3200" b="1" dirty="0">
                <a:latin typeface="+mj-lt"/>
                <a:sym typeface="+mn-ea"/>
              </a:endParaRPr>
            </a:p>
          </p:txBody>
        </p:sp>
      </p:grpSp>
      <p:grpSp>
        <p:nvGrpSpPr>
          <p:cNvPr id="12" name="Group 11">
            <a:extLst>
              <a:ext uri="{FF2B5EF4-FFF2-40B4-BE49-F238E27FC236}">
                <a16:creationId xmlns:a16="http://schemas.microsoft.com/office/drawing/2014/main" id="{AFD104E0-1E28-4ED6-BB53-8E4E2CE544FA}"/>
              </a:ext>
            </a:extLst>
          </p:cNvPr>
          <p:cNvGrpSpPr/>
          <p:nvPr/>
        </p:nvGrpSpPr>
        <p:grpSpPr>
          <a:xfrm>
            <a:off x="316310" y="2295938"/>
            <a:ext cx="11446314" cy="1668973"/>
            <a:chOff x="2316149" y="1465793"/>
            <a:chExt cx="11446314" cy="1668973"/>
          </a:xfrm>
        </p:grpSpPr>
        <p:sp>
          <p:nvSpPr>
            <p:cNvPr id="13" name="Rounded Rectangle 3">
              <a:extLst>
                <a:ext uri="{FF2B5EF4-FFF2-40B4-BE49-F238E27FC236}">
                  <a16:creationId xmlns:a16="http://schemas.microsoft.com/office/drawing/2014/main" id="{A347C786-FE3C-41D5-9250-F7626D40BC9E}"/>
                </a:ext>
              </a:extLst>
            </p:cNvPr>
            <p:cNvSpPr/>
            <p:nvPr/>
          </p:nvSpPr>
          <p:spPr>
            <a:xfrm>
              <a:off x="2763520" y="1757680"/>
              <a:ext cx="10998943" cy="873760"/>
            </a:xfrm>
            <a:prstGeom prst="roundRect">
              <a:avLst/>
            </a:prstGeom>
            <a:solidFill>
              <a:schemeClr val="bg1"/>
            </a:solidFill>
            <a:ln w="57150">
              <a:solidFill>
                <a:srgbClr val="2D9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        Cánh diều là kỉ niệm đẹp đẽ của tuổi thơ.</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4034E79-F890-44F4-8625-AEE805351414}"/>
                </a:ext>
              </a:extLst>
            </p:cNvPr>
            <p:cNvPicPr>
              <a:picLocks noChangeAspect="1"/>
            </p:cNvPicPr>
            <p:nvPr/>
          </p:nvPicPr>
          <p:blipFill rotWithShape="1">
            <a:blip r:embed="rId7">
              <a:extLst>
                <a:ext uri="{28A0092B-C50C-407E-A947-70E740481C1C}">
                  <a14:useLocalDpi xmlns:a14="http://schemas.microsoft.com/office/drawing/2010/main" val="0"/>
                </a:ext>
              </a:extLst>
            </a:blip>
            <a:srcRect l="-1910" t="30408" r="89303" b="56853"/>
            <a:stretch/>
          </p:blipFill>
          <p:spPr>
            <a:xfrm>
              <a:off x="2316149" y="1465793"/>
              <a:ext cx="1792154" cy="1668973"/>
            </a:xfrm>
            <a:prstGeom prst="rect">
              <a:avLst/>
            </a:prstGeom>
          </p:spPr>
        </p:pic>
      </p:grpSp>
      <p:grpSp>
        <p:nvGrpSpPr>
          <p:cNvPr id="15" name="Group 14">
            <a:extLst>
              <a:ext uri="{FF2B5EF4-FFF2-40B4-BE49-F238E27FC236}">
                <a16:creationId xmlns:a16="http://schemas.microsoft.com/office/drawing/2014/main" id="{25773988-482C-4565-B427-9D82C2EA0392}"/>
              </a:ext>
            </a:extLst>
          </p:cNvPr>
          <p:cNvGrpSpPr/>
          <p:nvPr/>
        </p:nvGrpSpPr>
        <p:grpSpPr>
          <a:xfrm>
            <a:off x="429375" y="3365338"/>
            <a:ext cx="11333249" cy="2211308"/>
            <a:chOff x="-127837" y="2161247"/>
            <a:chExt cx="11333249" cy="2211308"/>
          </a:xfrm>
        </p:grpSpPr>
        <p:sp>
          <p:nvSpPr>
            <p:cNvPr id="16" name="Rounded Rectangle 13">
              <a:extLst>
                <a:ext uri="{FF2B5EF4-FFF2-40B4-BE49-F238E27FC236}">
                  <a16:creationId xmlns:a16="http://schemas.microsoft.com/office/drawing/2014/main" id="{1988B8B1-CF80-431B-BBA9-97B870E3B877}"/>
                </a:ext>
              </a:extLst>
            </p:cNvPr>
            <p:cNvSpPr/>
            <p:nvPr/>
          </p:nvSpPr>
          <p:spPr>
            <a:xfrm>
              <a:off x="314960" y="2946143"/>
              <a:ext cx="10890452" cy="873760"/>
            </a:xfrm>
            <a:prstGeom prst="roundRect">
              <a:avLst/>
            </a:prstGeom>
            <a:solidFill>
              <a:schemeClr val="bg1"/>
            </a:solidFill>
            <a:ln w="57150">
              <a:solidFill>
                <a:srgbClr val="F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mj-lt"/>
                </a:rPr>
                <a:t>Cánh diều khơi gợi những mơ ước đẹp cho tuổi thơ.</a:t>
              </a:r>
              <a:endParaRPr lang="en-US" sz="3200" b="1" dirty="0">
                <a:solidFill>
                  <a:srgbClr val="1E2979"/>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85070BD7-50B0-4B17-81FA-F1D57C92BE75}"/>
                </a:ext>
              </a:extLst>
            </p:cNvPr>
            <p:cNvPicPr>
              <a:picLocks noChangeAspect="1"/>
            </p:cNvPicPr>
            <p:nvPr/>
          </p:nvPicPr>
          <p:blipFill rotWithShape="1">
            <a:blip r:embed="rId7">
              <a:extLst>
                <a:ext uri="{28A0092B-C50C-407E-A947-70E740481C1C}">
                  <a14:useLocalDpi xmlns:a14="http://schemas.microsoft.com/office/drawing/2010/main" val="0"/>
                </a:ext>
              </a:extLst>
            </a:blip>
            <a:srcRect l="9965" t="27046" r="80141" b="55872"/>
            <a:stretch/>
          </p:blipFill>
          <p:spPr>
            <a:xfrm>
              <a:off x="-127837" y="2161247"/>
              <a:ext cx="1366263" cy="2211308"/>
            </a:xfrm>
            <a:prstGeom prst="rect">
              <a:avLst/>
            </a:prstGeom>
          </p:spPr>
        </p:pic>
      </p:grpSp>
      <p:grpSp>
        <p:nvGrpSpPr>
          <p:cNvPr id="18" name="Group 17">
            <a:extLst>
              <a:ext uri="{FF2B5EF4-FFF2-40B4-BE49-F238E27FC236}">
                <a16:creationId xmlns:a16="http://schemas.microsoft.com/office/drawing/2014/main" id="{CA998E99-E987-4759-AEB1-F3DFEBDEC8C1}"/>
              </a:ext>
            </a:extLst>
          </p:cNvPr>
          <p:cNvGrpSpPr/>
          <p:nvPr/>
        </p:nvGrpSpPr>
        <p:grpSpPr>
          <a:xfrm>
            <a:off x="429375" y="5010981"/>
            <a:ext cx="11333249" cy="2088914"/>
            <a:chOff x="-143720" y="3436459"/>
            <a:chExt cx="11333249" cy="2088914"/>
          </a:xfrm>
        </p:grpSpPr>
        <p:sp>
          <p:nvSpPr>
            <p:cNvPr id="19" name="Rounded Rectangle 16">
              <a:extLst>
                <a:ext uri="{FF2B5EF4-FFF2-40B4-BE49-F238E27FC236}">
                  <a16:creationId xmlns:a16="http://schemas.microsoft.com/office/drawing/2014/main" id="{42E01423-0D97-435E-B04F-6ED2E7B56C2E}"/>
                </a:ext>
              </a:extLst>
            </p:cNvPr>
            <p:cNvSpPr/>
            <p:nvPr/>
          </p:nvSpPr>
          <p:spPr>
            <a:xfrm>
              <a:off x="314960" y="4044036"/>
              <a:ext cx="10874569" cy="873760"/>
            </a:xfrm>
            <a:prstGeom prst="roundRect">
              <a:avLst/>
            </a:prstGeom>
            <a:solidFill>
              <a:schemeClr val="bg1"/>
            </a:solidFill>
            <a:ln w="57150">
              <a:solidFill>
                <a:srgbClr val="068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1E2979"/>
                  </a:solidFill>
                  <a:latin typeface="Times New Roman" panose="02020603050405020304" pitchFamily="18" charset="0"/>
                  <a:cs typeface="Times New Roman" panose="02020603050405020304" pitchFamily="18" charset="0"/>
                </a:rPr>
                <a:t> Cánh diều đem đến bao niềm vui cho tuổi thơ.</a:t>
              </a:r>
              <a:endParaRPr lang="en-US" sz="3600" b="1" dirty="0">
                <a:solidFill>
                  <a:srgbClr val="1E2979"/>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E0EFA46-54A9-4C67-81D7-D7D3C7A80BDD}"/>
                </a:ext>
              </a:extLst>
            </p:cNvPr>
            <p:cNvPicPr>
              <a:picLocks noChangeAspect="1"/>
            </p:cNvPicPr>
            <p:nvPr/>
          </p:nvPicPr>
          <p:blipFill rotWithShape="1">
            <a:blip r:embed="rId7">
              <a:extLst>
                <a:ext uri="{28A0092B-C50C-407E-A947-70E740481C1C}">
                  <a14:useLocalDpi xmlns:a14="http://schemas.microsoft.com/office/drawing/2010/main" val="0"/>
                </a:ext>
              </a:extLst>
            </a:blip>
            <a:srcRect l="21222" t="29074" r="66653" b="55973"/>
            <a:stretch/>
          </p:blipFill>
          <p:spPr>
            <a:xfrm>
              <a:off x="-143720" y="3436459"/>
              <a:ext cx="1704648" cy="2088914"/>
            </a:xfrm>
            <a:prstGeom prst="rect">
              <a:avLst/>
            </a:prstGeom>
          </p:spPr>
        </p:pic>
      </p:grpSp>
      <p:pic>
        <p:nvPicPr>
          <p:cNvPr id="21" name="Picture 20">
            <a:extLst>
              <a:ext uri="{FF2B5EF4-FFF2-40B4-BE49-F238E27FC236}">
                <a16:creationId xmlns:a16="http://schemas.microsoft.com/office/drawing/2014/main" id="{FF64D66E-B436-4B1B-A156-F93ECFE364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4547" y="4098378"/>
            <a:ext cx="1154344" cy="861550"/>
          </a:xfrm>
          <a:prstGeom prst="rect">
            <a:avLst/>
          </a:prstGeom>
        </p:spPr>
      </p:pic>
      <p:pic>
        <p:nvPicPr>
          <p:cNvPr id="22" name="Picture 21">
            <a:extLst>
              <a:ext uri="{FF2B5EF4-FFF2-40B4-BE49-F238E27FC236}">
                <a16:creationId xmlns:a16="http://schemas.microsoft.com/office/drawing/2014/main" id="{B09E3134-BC6B-4CC9-BF2B-B8A28751AD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7371" y="2662786"/>
            <a:ext cx="728696" cy="723838"/>
          </a:xfrm>
          <a:prstGeom prst="rect">
            <a:avLst/>
          </a:prstGeom>
        </p:spPr>
      </p:pic>
      <p:pic>
        <p:nvPicPr>
          <p:cNvPr id="23" name="Picture 22">
            <a:extLst>
              <a:ext uri="{FF2B5EF4-FFF2-40B4-BE49-F238E27FC236}">
                <a16:creationId xmlns:a16="http://schemas.microsoft.com/office/drawing/2014/main" id="{B5BA7EBD-71EA-489C-A6FD-B83011623B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009" y="5699622"/>
            <a:ext cx="728696" cy="723838"/>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98366"/>
            <a:ext cx="2261630" cy="2068083"/>
          </a:xfrm>
          <a:prstGeom prst="rect">
            <a:avLst/>
          </a:prstGeom>
        </p:spPr>
      </p:pic>
    </p:spTree>
    <p:extLst>
      <p:ext uri="{BB962C8B-B14F-4D97-AF65-F5344CB8AC3E}">
        <p14:creationId xmlns:p14="http://schemas.microsoft.com/office/powerpoint/2010/main" val="12213625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subTnLst>
                                    <p:audio>
                                      <p:cMediaNode vol="90000">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C98D26-8E5C-4EED-9650-027A99306B59}"/>
              </a:ext>
            </a:extLst>
          </p:cNvPr>
          <p:cNvGrpSpPr/>
          <p:nvPr/>
        </p:nvGrpSpPr>
        <p:grpSpPr>
          <a:xfrm>
            <a:off x="4164496" y="1763760"/>
            <a:ext cx="7997687" cy="4759471"/>
            <a:chOff x="4164496" y="1763760"/>
            <a:chExt cx="7997687" cy="4759471"/>
          </a:xfrm>
        </p:grpSpPr>
        <p:pic>
          <p:nvPicPr>
            <p:cNvPr id="3" name="Picture 2" descr="A picture containing text, orange, seat&#10;&#10;Description automatically generated">
              <a:extLst>
                <a:ext uri="{FF2B5EF4-FFF2-40B4-BE49-F238E27FC236}">
                  <a16:creationId xmlns:a16="http://schemas.microsoft.com/office/drawing/2014/main" id="{B34F1F91-EDC8-40CB-80C5-6B19A4617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96" y="1763760"/>
              <a:ext cx="7997687" cy="4759471"/>
            </a:xfrm>
            <a:prstGeom prst="rect">
              <a:avLst/>
            </a:prstGeom>
          </p:spPr>
        </p:pic>
        <p:sp>
          <p:nvSpPr>
            <p:cNvPr id="12" name="Rectangle 11">
              <a:extLst>
                <a:ext uri="{FF2B5EF4-FFF2-40B4-BE49-F238E27FC236}">
                  <a16:creationId xmlns:a16="http://schemas.microsoft.com/office/drawing/2014/main" id="{5E958D08-A6B7-4841-807D-1DC771C5DB5A}"/>
                </a:ext>
              </a:extLst>
            </p:cNvPr>
            <p:cNvSpPr/>
            <p:nvPr/>
          </p:nvSpPr>
          <p:spPr>
            <a:xfrm>
              <a:off x="4981970" y="2386035"/>
              <a:ext cx="6133297" cy="3539430"/>
            </a:xfrm>
            <a:prstGeom prst="rect">
              <a:avLst/>
            </a:prstGeom>
          </p:spPr>
          <p:txBody>
            <a:bodyPr wrap="square">
              <a:spAutoFit/>
            </a:bodyPr>
            <a:lstStyle/>
            <a:p>
              <a:pPr algn="just"/>
              <a:r>
                <a:rPr lang="en-US" sz="3200" b="1" i="0">
                  <a:solidFill>
                    <a:srgbClr val="FC3E49"/>
                  </a:solidFill>
                  <a:effectLst/>
                  <a:latin typeface="+mj-lt"/>
                </a:rPr>
                <a:t>	</a:t>
              </a:r>
              <a:r>
                <a:rPr lang="vi-VN" sz="3200" b="1" i="0">
                  <a:solidFill>
                    <a:srgbClr val="FC3E49"/>
                  </a:solidFill>
                  <a:effectLst/>
                  <a:latin typeface="+mj-lt"/>
                </a:rPr>
                <a:t>Tuổi </a:t>
              </a:r>
              <a:r>
                <a:rPr lang="vi-VN" sz="3200" b="1" i="0" dirty="0">
                  <a:solidFill>
                    <a:srgbClr val="FC3E49"/>
                  </a:solidFill>
                  <a:effectLst/>
                  <a:latin typeface="+mj-lt"/>
                </a:rPr>
                <a:t>thơ của các bạn nhỏ ở quê gắn liền với cánh diều. Ai cũng thích thả diều. Ban ngày họ cùng thi thả diều, nghe tiếng sáo diều. Buổi tối, họ cùng ngắm nhìn cánh diều huyền ảo bay trên trời đêm, cùng mơ nhiều ước mơ.</a:t>
              </a:r>
              <a:endParaRPr lang="en-US" sz="3200" b="1" dirty="0">
                <a:solidFill>
                  <a:srgbClr val="FC3E49"/>
                </a:solidFill>
                <a:latin typeface="+mj-lt"/>
              </a:endParaRPr>
            </a:p>
          </p:txBody>
        </p:sp>
      </p:grpSp>
      <p:pic>
        <p:nvPicPr>
          <p:cNvPr id="14" name="图片 6">
            <a:extLst>
              <a:ext uri="{FF2B5EF4-FFF2-40B4-BE49-F238E27FC236}">
                <a16:creationId xmlns:a16="http://schemas.microsoft.com/office/drawing/2014/main" id="{20EAC03C-278A-49E6-8875-369B2C2DC3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flipH="1">
            <a:off x="0" y="0"/>
            <a:ext cx="2454965" cy="1763761"/>
          </a:xfrm>
          <a:prstGeom prst="rect">
            <a:avLst/>
          </a:prstGeom>
        </p:spPr>
      </p:pic>
      <p:pic>
        <p:nvPicPr>
          <p:cNvPr id="15" name="图片 13">
            <a:extLst>
              <a:ext uri="{FF2B5EF4-FFF2-40B4-BE49-F238E27FC236}">
                <a16:creationId xmlns:a16="http://schemas.microsoft.com/office/drawing/2014/main" id="{57C5528B-0765-4D44-B6F6-AC19846460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651513"/>
            <a:ext cx="4063127" cy="2220681"/>
          </a:xfrm>
          <a:prstGeom prst="rect">
            <a:avLst/>
          </a:prstGeom>
        </p:spPr>
      </p:pic>
      <p:sp>
        <p:nvSpPr>
          <p:cNvPr id="19" name="TextBox 18">
            <a:extLst>
              <a:ext uri="{FF2B5EF4-FFF2-40B4-BE49-F238E27FC236}">
                <a16:creationId xmlns:a16="http://schemas.microsoft.com/office/drawing/2014/main" id="{28428C06-1B47-4F60-8A9B-FB719CED4036}"/>
              </a:ext>
            </a:extLst>
          </p:cNvPr>
          <p:cNvSpPr txBox="1"/>
          <p:nvPr/>
        </p:nvSpPr>
        <p:spPr>
          <a:xfrm>
            <a:off x="3275916" y="321733"/>
            <a:ext cx="8133958" cy="1200329"/>
          </a:xfrm>
          <a:prstGeom prst="rect">
            <a:avLst/>
          </a:prstGeom>
          <a:noFill/>
        </p:spPr>
        <p:txBody>
          <a:bodyPr wrap="none" rtlCol="0">
            <a:spAutoFit/>
          </a:bodyPr>
          <a:lstStyle/>
          <a:p>
            <a:r>
              <a:rPr lang="en-US" sz="7200" b="1">
                <a:ln w="28575">
                  <a:solidFill>
                    <a:schemeClr val="bg1"/>
                  </a:solidFill>
                  <a:prstDash val="solid"/>
                </a:ln>
                <a:gradFill flip="none" rotWithShape="1">
                  <a:gsLst>
                    <a:gs pos="0">
                      <a:srgbClr val="F094AA"/>
                    </a:gs>
                    <a:gs pos="22000">
                      <a:srgbClr val="F897AE"/>
                    </a:gs>
                    <a:gs pos="40000">
                      <a:srgbClr val="E53F67">
                        <a:shade val="100000"/>
                        <a:satMod val="115000"/>
                      </a:srgbClr>
                    </a:gs>
                  </a:gsLst>
                  <a:lin ang="16200000" scaled="1"/>
                  <a:tileRect/>
                </a:gradFill>
                <a:effectLst>
                  <a:outerShdw blurRad="12700" dist="38100" dir="2700000" algn="tl">
                    <a:srgbClr val="000000">
                      <a:alpha val="80000"/>
                    </a:srgbClr>
                  </a:outerShdw>
                </a:effectLst>
                <a:latin typeface="UTM Showcard" panose="02040603050506020204" pitchFamily="18" charset="0"/>
              </a:rPr>
              <a:t>NỘI DUNG BÀI TẬP</a:t>
            </a:r>
          </a:p>
        </p:txBody>
      </p:sp>
      <p:pic>
        <p:nvPicPr>
          <p:cNvPr id="20" name="Picture 19" descr="A group of dolls holding kites&#10;&#10;Description automatically generated with low confidence">
            <a:extLst>
              <a:ext uri="{FF2B5EF4-FFF2-40B4-BE49-F238E27FC236}">
                <a16:creationId xmlns:a16="http://schemas.microsoft.com/office/drawing/2014/main" id="{A8FDFEA2-C75B-4D30-AEED-FA9149249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9470" y="536715"/>
            <a:ext cx="7596395" cy="5219582"/>
          </a:xfrm>
          <a:prstGeom prst="rect">
            <a:avLst/>
          </a:prstGeom>
        </p:spPr>
      </p:pic>
      <p:pic>
        <p:nvPicPr>
          <p:cNvPr id="10" name="Picture 9" descr="A picture containing kite, colorful, accessory, outdoor object&#10;&#10;Description automatically generated">
            <a:extLst>
              <a:ext uri="{FF2B5EF4-FFF2-40B4-BE49-F238E27FC236}">
                <a16:creationId xmlns:a16="http://schemas.microsoft.com/office/drawing/2014/main" id="{B599B5F3-D3AA-4B08-B691-E2A96AE30A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4079" y="101122"/>
            <a:ext cx="1150466" cy="1035228"/>
          </a:xfrm>
          <a:prstGeom prst="rect">
            <a:avLst/>
          </a:prstGeom>
        </p:spPr>
      </p:pic>
    </p:spTree>
    <p:extLst>
      <p:ext uri="{BB962C8B-B14F-4D97-AF65-F5344CB8AC3E}">
        <p14:creationId xmlns:p14="http://schemas.microsoft.com/office/powerpoint/2010/main" val="27366738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500"/>
                                        <p:tgtEl>
                                          <p:spTgt spid="15"/>
                                        </p:tgtEl>
                                      </p:cBhvr>
                                    </p:animEffect>
                                    <p:anim calcmode="lin" valueType="num">
                                      <p:cBhvr>
                                        <p:cTn id="15" dur="1500" fill="hold"/>
                                        <p:tgtEl>
                                          <p:spTgt spid="15"/>
                                        </p:tgtEl>
                                        <p:attrNameLst>
                                          <p:attrName>ppt_x</p:attrName>
                                        </p:attrNameLst>
                                      </p:cBhvr>
                                      <p:tavLst>
                                        <p:tav tm="0">
                                          <p:val>
                                            <p:strVal val="#ppt_x"/>
                                          </p:val>
                                        </p:tav>
                                        <p:tav tm="100000">
                                          <p:val>
                                            <p:strVal val="#ppt_x"/>
                                          </p:val>
                                        </p:tav>
                                      </p:tavLst>
                                    </p:anim>
                                    <p:anim calcmode="lin" valueType="num">
                                      <p:cBhvr>
                                        <p:cTn id="16"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1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ppt_x</p:attrName>
                                        </p:attrNameLst>
                                      </p:cBhvr>
                                      <p:tavLst>
                                        <p:tav tm="0">
                                          <p:val>
                                            <p:strVal val="#ppt_x-#ppt_w*1.125000"/>
                                          </p:val>
                                        </p:tav>
                                        <p:tav tm="100000">
                                          <p:val>
                                            <p:strVal val="#ppt_x"/>
                                          </p:val>
                                        </p:tav>
                                      </p:tavLst>
                                    </p:anim>
                                    <p:animEffect transition="in" filter="wipe(right)">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38262" y="2713033"/>
            <a:ext cx="9401175" cy="3787152"/>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375"/>
          <a:stretch/>
        </p:blipFill>
        <p:spPr>
          <a:xfrm>
            <a:off x="0" y="5097002"/>
            <a:ext cx="3248026" cy="1775192"/>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04119" y="-353055"/>
            <a:ext cx="8555183" cy="3002045"/>
            <a:chOff x="1818407" y="-150000"/>
            <a:chExt cx="8555183" cy="2853950"/>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a:extLst>
                <a:ext uri="{28A0092B-C50C-407E-A947-70E740481C1C}">
                  <a14:useLocalDpi xmlns:a14="http://schemas.microsoft.com/office/drawing/2010/main" val="0"/>
                </a:ext>
              </a:extLst>
            </a:blip>
            <a:srcRect b="22556"/>
            <a:stretch/>
          </p:blipFill>
          <p:spPr>
            <a:xfrm>
              <a:off x="1818407" y="-150000"/>
              <a:ext cx="8555183" cy="2799620"/>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701085" y="580292"/>
              <a:ext cx="5018889" cy="2123658"/>
            </a:xfrm>
            <a:prstGeom prst="rect">
              <a:avLst/>
            </a:prstGeom>
            <a:noFill/>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ctr"/>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LUYỆN ĐỌC DIỄN CẢM</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5">
            <a:extLst>
              <a:ext uri="{28A0092B-C50C-407E-A947-70E740481C1C}">
                <a14:useLocalDpi xmlns:a14="http://schemas.microsoft.com/office/drawing/2010/main" val="0"/>
              </a:ext>
            </a:extLst>
          </a:blip>
          <a:srcRect l="66318" t="13022" b="22180"/>
          <a:stretch/>
        </p:blipFill>
        <p:spPr>
          <a:xfrm>
            <a:off x="2244956" y="6722"/>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1338262" y="3008936"/>
            <a:ext cx="9194438" cy="3046988"/>
          </a:xfrm>
          <a:prstGeom prst="rect">
            <a:avLst/>
          </a:prstGeom>
        </p:spPr>
        <p:txBody>
          <a:bodyPr wrap="square">
            <a:spAutoFit/>
          </a:bodyPr>
          <a:lstStyle/>
          <a:p>
            <a:pPr algn="just"/>
            <a:r>
              <a:rPr lang="en-US" sz="3200">
                <a:latin typeface="+mj-lt"/>
              </a:rPr>
              <a:t>     </a:t>
            </a:r>
            <a:r>
              <a:rPr lang="vi-VN" sz="3200">
                <a:latin typeface="+mj-lt"/>
              </a:rPr>
              <a:t>Tuổi thơ của tôi được </a:t>
            </a:r>
            <a:r>
              <a:rPr lang="vi-VN" sz="3200" b="1">
                <a:latin typeface="+mj-lt"/>
              </a:rPr>
              <a:t>nâng lên </a:t>
            </a:r>
            <a:r>
              <a:rPr lang="vi-VN" sz="3200">
                <a:latin typeface="+mj-lt"/>
              </a:rPr>
              <a:t>từ những cánh diều.</a:t>
            </a:r>
          </a:p>
          <a:p>
            <a:pPr algn="just"/>
            <a:r>
              <a:rPr lang="vi-VN" sz="3200">
                <a:latin typeface="+mj-lt"/>
              </a:rPr>
              <a:t>   Chiều chiều, trên bãi thả, đám trẻ mục đồng chúng tôi </a:t>
            </a:r>
            <a:r>
              <a:rPr lang="vi-VN" sz="3200" b="1">
                <a:latin typeface="+mj-lt"/>
              </a:rPr>
              <a:t>hò hét </a:t>
            </a:r>
            <a:r>
              <a:rPr lang="vi-VN" sz="3200">
                <a:latin typeface="+mj-lt"/>
              </a:rPr>
              <a:t>nhau thả diều thi. Cánh diều </a:t>
            </a:r>
            <a:r>
              <a:rPr lang="vi-VN" sz="3200" b="1">
                <a:latin typeface="+mj-lt"/>
              </a:rPr>
              <a:t>mềm mại </a:t>
            </a:r>
            <a:r>
              <a:rPr lang="vi-VN" sz="3200">
                <a:latin typeface="+mj-lt"/>
              </a:rPr>
              <a:t>như cánh bướm. Chúng tôi vui sướng đến </a:t>
            </a:r>
            <a:r>
              <a:rPr lang="vi-VN" sz="3200" b="1">
                <a:latin typeface="+mj-lt"/>
              </a:rPr>
              <a:t>phát dại </a:t>
            </a:r>
            <a:r>
              <a:rPr lang="vi-VN" sz="3200">
                <a:latin typeface="+mj-lt"/>
              </a:rPr>
              <a:t>nhìn lên trời. Tiếng sáo diều </a:t>
            </a:r>
            <a:r>
              <a:rPr lang="vi-VN" sz="3200" b="1">
                <a:latin typeface="+mj-lt"/>
              </a:rPr>
              <a:t>vi vu trầm bổng</a:t>
            </a:r>
            <a:r>
              <a:rPr lang="vi-VN" sz="3200">
                <a:latin typeface="+mj-lt"/>
              </a:rPr>
              <a:t>. Sáo đơn, rồi sáo kép, sáo bè,... như </a:t>
            </a:r>
            <a:r>
              <a:rPr lang="vi-VN" sz="3200" b="1">
                <a:latin typeface="+mj-lt"/>
              </a:rPr>
              <a:t>gọi thấp xuống </a:t>
            </a:r>
            <a:r>
              <a:rPr lang="vi-VN" sz="3200">
                <a:latin typeface="+mj-lt"/>
              </a:rPr>
              <a:t>những vì sao sớm.</a:t>
            </a:r>
            <a:endParaRPr lang="vi-VN" sz="3200" dirty="0">
              <a:latin typeface="+mj-lt"/>
            </a:endParaRP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pic>
        <p:nvPicPr>
          <p:cNvPr id="3" name="Picture 2" descr="A cartoon character flying a kite&#10;&#10;Description automatically generated with low confidence">
            <a:extLst>
              <a:ext uri="{FF2B5EF4-FFF2-40B4-BE49-F238E27FC236}">
                <a16:creationId xmlns:a16="http://schemas.microsoft.com/office/drawing/2014/main" id="{E1C2FBCF-36E1-4640-BC01-A99CEFEDEA7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8" b="94032" l="9880" r="97605">
                        <a14:foregroundMark x1="94311" y1="53471" x2="97605" y2="65895"/>
                        <a14:foregroundMark x1="71058" y1="87333" x2="71058" y2="94032"/>
                        <a14:foregroundMark x1="94311" y1="52741" x2="96806" y2="58709"/>
                      </a14:backgroundRemoval>
                    </a14:imgEffect>
                  </a14:imgLayer>
                </a14:imgProps>
              </a:ext>
              <a:ext uri="{28A0092B-C50C-407E-A947-70E740481C1C}">
                <a14:useLocalDpi xmlns:a14="http://schemas.microsoft.com/office/drawing/2010/main" val="0"/>
              </a:ext>
            </a:extLst>
          </a:blip>
          <a:srcRect l="56865" t="32909"/>
          <a:stretch/>
        </p:blipFill>
        <p:spPr>
          <a:xfrm>
            <a:off x="10032619" y="4114800"/>
            <a:ext cx="2226055" cy="2836945"/>
          </a:xfrm>
          <a:prstGeom prst="rect">
            <a:avLst/>
          </a:prstGeom>
        </p:spPr>
      </p:pic>
    </p:spTree>
    <p:extLst>
      <p:ext uri="{BB962C8B-B14F-4D97-AF65-F5344CB8AC3E}">
        <p14:creationId xmlns:p14="http://schemas.microsoft.com/office/powerpoint/2010/main" val="2374817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par>
                                <p:cTn id="18" presetID="42"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500"/>
                                        <p:tgtEl>
                                          <p:spTgt spid="11"/>
                                        </p:tgtEl>
                                      </p:cBhvr>
                                    </p:animEffect>
                                    <p:anim calcmode="lin" valueType="num">
                                      <p:cBhvr>
                                        <p:cTn id="27" dur="1500" fill="hold"/>
                                        <p:tgtEl>
                                          <p:spTgt spid="11"/>
                                        </p:tgtEl>
                                        <p:attrNameLst>
                                          <p:attrName>ppt_x</p:attrName>
                                        </p:attrNameLst>
                                      </p:cBhvr>
                                      <p:tavLst>
                                        <p:tav tm="0">
                                          <p:val>
                                            <p:strVal val="#ppt_x"/>
                                          </p:val>
                                        </p:tav>
                                        <p:tav tm="100000">
                                          <p:val>
                                            <p:strVal val="#ppt_x"/>
                                          </p:val>
                                        </p:tav>
                                      </p:tavLst>
                                    </p:anim>
                                    <p:anim calcmode="lin" valueType="num">
                                      <p:cBhvr>
                                        <p:cTn id="28" dur="1500" fill="hold"/>
                                        <p:tgtEl>
                                          <p:spTgt spid="11"/>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5EF0A2-4679-449B-BD05-638F850FA4C4}"/>
              </a:ext>
            </a:extLst>
          </p:cNvPr>
          <p:cNvPicPr>
            <a:picLocks noChangeAspect="1"/>
          </p:cNvPicPr>
          <p:nvPr/>
        </p:nvPicPr>
        <p:blipFill rotWithShape="1">
          <a:blip r:embed="rId2">
            <a:extLst>
              <a:ext uri="{28A0092B-C50C-407E-A947-70E740481C1C}">
                <a14:useLocalDpi xmlns:a14="http://schemas.microsoft.com/office/drawing/2010/main" val="0"/>
              </a:ext>
            </a:extLst>
          </a:blip>
          <a:srcRect l="52550" t="40923" b="33932"/>
          <a:stretch/>
        </p:blipFill>
        <p:spPr>
          <a:xfrm>
            <a:off x="294510" y="2993108"/>
            <a:ext cx="5384750" cy="3864892"/>
          </a:xfrm>
          <a:prstGeom prst="rect">
            <a:avLst/>
          </a:prstGeom>
        </p:spPr>
      </p:pic>
      <p:grpSp>
        <p:nvGrpSpPr>
          <p:cNvPr id="6" name="Group 5">
            <a:extLst>
              <a:ext uri="{FF2B5EF4-FFF2-40B4-BE49-F238E27FC236}">
                <a16:creationId xmlns:a16="http://schemas.microsoft.com/office/drawing/2014/main" id="{1397BAAF-D464-42ED-A5C3-2B1264270845}"/>
              </a:ext>
            </a:extLst>
          </p:cNvPr>
          <p:cNvGrpSpPr/>
          <p:nvPr/>
        </p:nvGrpSpPr>
        <p:grpSpPr>
          <a:xfrm>
            <a:off x="67482" y="56561"/>
            <a:ext cx="5249235" cy="3431357"/>
            <a:chOff x="246592" y="131975"/>
            <a:chExt cx="5613738" cy="3431357"/>
          </a:xfrm>
        </p:grpSpPr>
        <p:pic>
          <p:nvPicPr>
            <p:cNvPr id="3" name="Picture 2" descr="Shape&#10;&#10;Description automatically generated with medium confidence">
              <a:extLst>
                <a:ext uri="{FF2B5EF4-FFF2-40B4-BE49-F238E27FC236}">
                  <a16:creationId xmlns:a16="http://schemas.microsoft.com/office/drawing/2014/main" id="{3FD7CBC6-049B-42D7-9791-020D46FC9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2" y="131975"/>
              <a:ext cx="5613738" cy="3431357"/>
            </a:xfrm>
            <a:prstGeom prst="rect">
              <a:avLst/>
            </a:prstGeom>
          </p:spPr>
        </p:pic>
        <p:sp>
          <p:nvSpPr>
            <p:cNvPr id="5" name="TextBox 4">
              <a:extLst>
                <a:ext uri="{FF2B5EF4-FFF2-40B4-BE49-F238E27FC236}">
                  <a16:creationId xmlns:a16="http://schemas.microsoft.com/office/drawing/2014/main" id="{4B7C8F92-EDA0-4385-92CE-F794B6421782}"/>
                </a:ext>
              </a:extLst>
            </p:cNvPr>
            <p:cNvSpPr txBox="1"/>
            <p:nvPr/>
          </p:nvSpPr>
          <p:spPr>
            <a:xfrm>
              <a:off x="1708609" y="944864"/>
              <a:ext cx="3806072" cy="2123658"/>
            </a:xfrm>
            <a:prstGeom prst="rect">
              <a:avLst/>
            </a:prstGeom>
            <a:noFill/>
          </p:spPr>
          <p:txBody>
            <a:bodyPr wrap="square">
              <a:spAutoFit/>
            </a:bodyPr>
            <a:lstStyle/>
            <a:p>
              <a:pPr algn="ctr"/>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Banque" panose="02040603050506020204" pitchFamily="18" charset="0"/>
                  <a:cs typeface="Times New Roman" panose="02020603050405020304" pitchFamily="18" charset="0"/>
                </a:rPr>
                <a:t>DẶN DÒ</a:t>
              </a:r>
            </a:p>
          </p:txBody>
        </p:sp>
      </p:grpSp>
      <p:pic>
        <p:nvPicPr>
          <p:cNvPr id="7" name="Graphic 6">
            <a:extLst>
              <a:ext uri="{FF2B5EF4-FFF2-40B4-BE49-F238E27FC236}">
                <a16:creationId xmlns:a16="http://schemas.microsoft.com/office/drawing/2014/main" id="{83F9A537-9663-4B16-8A90-B88CC36D54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77861" y="1795906"/>
            <a:ext cx="1197424" cy="1197424"/>
          </a:xfrm>
          <a:prstGeom prst="rect">
            <a:avLst/>
          </a:prstGeom>
        </p:spPr>
      </p:pic>
      <p:pic>
        <p:nvPicPr>
          <p:cNvPr id="8" name="Graphic 7">
            <a:extLst>
              <a:ext uri="{FF2B5EF4-FFF2-40B4-BE49-F238E27FC236}">
                <a16:creationId xmlns:a16="http://schemas.microsoft.com/office/drawing/2014/main" id="{DF9DA78E-1DC3-4E0A-862F-4C2E6B37CF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68768">
            <a:off x="5522719" y="3565059"/>
            <a:ext cx="1133356" cy="1333361"/>
          </a:xfrm>
          <a:prstGeom prst="rect">
            <a:avLst/>
          </a:prstGeom>
        </p:spPr>
      </p:pic>
      <p:sp>
        <p:nvSpPr>
          <p:cNvPr id="9" name="矩形 151">
            <a:extLst>
              <a:ext uri="{FF2B5EF4-FFF2-40B4-BE49-F238E27FC236}">
                <a16:creationId xmlns:a16="http://schemas.microsoft.com/office/drawing/2014/main" id="{A267A4C2-CE7D-45B7-AA17-218B8C32E460}"/>
              </a:ext>
            </a:extLst>
          </p:cNvPr>
          <p:cNvSpPr/>
          <p:nvPr/>
        </p:nvSpPr>
        <p:spPr>
          <a:xfrm>
            <a:off x="6739768" y="2040675"/>
            <a:ext cx="5384750" cy="707886"/>
          </a:xfrm>
          <a:prstGeom prst="rect">
            <a:avLst/>
          </a:prstGeom>
        </p:spPr>
        <p:txBody>
          <a:bodyPr wrap="square">
            <a:spAutoFit/>
          </a:bodyPr>
          <a:lstStyle/>
          <a:p>
            <a:r>
              <a:rPr lang="en-US" altLang="zh-CN" sz="4000" b="1">
                <a:solidFill>
                  <a:schemeClr val="tx1">
                    <a:lumMod val="75000"/>
                    <a:lumOff val="25000"/>
                  </a:schemeClr>
                </a:solidFill>
                <a:latin typeface="Times New Roman" panose="02020603050405020304" pitchFamily="18" charset="0"/>
                <a:cs typeface="Times New Roman" panose="02020603050405020304" pitchFamily="18" charset="0"/>
                <a:sym typeface="+mn-lt"/>
              </a:rPr>
              <a:t>Luyện đọc diễn cảm</a:t>
            </a:r>
            <a:endParaRPr lang="zh-CN" altLang="en-US" sz="40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0" name="矩形 153">
            <a:extLst>
              <a:ext uri="{FF2B5EF4-FFF2-40B4-BE49-F238E27FC236}">
                <a16:creationId xmlns:a16="http://schemas.microsoft.com/office/drawing/2014/main" id="{8C15A308-401D-4720-98C6-2B89E9B2E42C}"/>
              </a:ext>
            </a:extLst>
          </p:cNvPr>
          <p:cNvSpPr/>
          <p:nvPr/>
        </p:nvSpPr>
        <p:spPr>
          <a:xfrm>
            <a:off x="6739768" y="3611743"/>
            <a:ext cx="5384750" cy="707886"/>
          </a:xfrm>
          <a:prstGeom prst="rect">
            <a:avLst/>
          </a:prstGeom>
        </p:spPr>
        <p:txBody>
          <a:bodyPr wrap="square">
            <a:spAutoFit/>
          </a:bodyPr>
          <a:lstStyle/>
          <a:p>
            <a:r>
              <a:rPr lang="en-US" altLang="zh-CN" sz="4000" b="1">
                <a:solidFill>
                  <a:schemeClr val="tx1">
                    <a:lumMod val="75000"/>
                    <a:lumOff val="25000"/>
                  </a:schemeClr>
                </a:solidFill>
                <a:latin typeface="Times New Roman" panose="02020603050405020304" pitchFamily="18" charset="0"/>
                <a:cs typeface="Times New Roman" panose="02020603050405020304" pitchFamily="18" charset="0"/>
                <a:sym typeface="+mn-lt"/>
              </a:rPr>
              <a:t>Chuẩn bị bài mới</a:t>
            </a:r>
            <a:endParaRPr lang="zh-CN" altLang="en-US" sz="40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pic>
        <p:nvPicPr>
          <p:cNvPr id="11" name="图片 6">
            <a:extLst>
              <a:ext uri="{FF2B5EF4-FFF2-40B4-BE49-F238E27FC236}">
                <a16:creationId xmlns:a16="http://schemas.microsoft.com/office/drawing/2014/main" id="{E7115C4C-42C4-4C09-8763-F3A7B4CEB5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4" name="图片 13">
            <a:extLst>
              <a:ext uri="{FF2B5EF4-FFF2-40B4-BE49-F238E27FC236}">
                <a16:creationId xmlns:a16="http://schemas.microsoft.com/office/drawing/2014/main" id="{CC713305-094F-4F9A-9B16-AFB84A2562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277" t="-5966" r="-607" b="800"/>
          <a:stretch/>
        </p:blipFill>
        <p:spPr>
          <a:xfrm>
            <a:off x="8124824" y="4644581"/>
            <a:ext cx="4143375" cy="2213419"/>
          </a:xfrm>
          <a:prstGeom prst="rect">
            <a:avLst/>
          </a:prstGeom>
        </p:spPr>
      </p:pic>
    </p:spTree>
    <p:extLst>
      <p:ext uri="{BB962C8B-B14F-4D97-AF65-F5344CB8AC3E}">
        <p14:creationId xmlns:p14="http://schemas.microsoft.com/office/powerpoint/2010/main" val="18518680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p:tgtEl>
                                          <p:spTgt spid="9"/>
                                        </p:tgtEl>
                                        <p:attrNameLst>
                                          <p:attrName>ppt_x</p:attrName>
                                        </p:attrNameLst>
                                      </p:cBhvr>
                                      <p:tavLst>
                                        <p:tav tm="0">
                                          <p:val>
                                            <p:strVal val="#ppt_x-#ppt_w*1.125000"/>
                                          </p:val>
                                        </p:tav>
                                        <p:tav tm="100000">
                                          <p:val>
                                            <p:strVal val="#ppt_x"/>
                                          </p:val>
                                        </p:tav>
                                      </p:tavLst>
                                    </p:anim>
                                    <p:animEffect transition="in" filter="wipe(righ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p:tgtEl>
                                          <p:spTgt spid="10"/>
                                        </p:tgtEl>
                                        <p:attrNameLst>
                                          <p:attrName>ppt_x</p:attrName>
                                        </p:attrNameLst>
                                      </p:cBhvr>
                                      <p:tavLst>
                                        <p:tav tm="0">
                                          <p:val>
                                            <p:strVal val="#ppt_x-#ppt_w*1.125000"/>
                                          </p:val>
                                        </p:tav>
                                        <p:tav tm="100000">
                                          <p:val>
                                            <p:strVal val="#ppt_x"/>
                                          </p:val>
                                        </p:tav>
                                      </p:tavLst>
                                    </p:anim>
                                    <p:animEffect transition="in" filter="wipe(right)">
                                      <p:cBhvr>
                                        <p:cTn id="40" dur="1000"/>
                                        <p:tgtEl>
                                          <p:spTgt spid="10"/>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500"/>
                                        <p:tgtEl>
                                          <p:spTgt spid="14"/>
                                        </p:tgtEl>
                                      </p:cBhvr>
                                    </p:animEffect>
                                    <p:anim calcmode="lin" valueType="num">
                                      <p:cBhvr>
                                        <p:cTn id="45" dur="1500" fill="hold"/>
                                        <p:tgtEl>
                                          <p:spTgt spid="14"/>
                                        </p:tgtEl>
                                        <p:attrNameLst>
                                          <p:attrName>ppt_x</p:attrName>
                                        </p:attrNameLst>
                                      </p:cBhvr>
                                      <p:tavLst>
                                        <p:tav tm="0">
                                          <p:val>
                                            <p:strVal val="#ppt_x"/>
                                          </p:val>
                                        </p:tav>
                                        <p:tav tm="100000">
                                          <p:val>
                                            <p:strVal val="#ppt_x"/>
                                          </p:val>
                                        </p:tav>
                                      </p:tavLst>
                                    </p:anim>
                                    <p:anim calcmode="lin" valueType="num">
                                      <p:cBhvr>
                                        <p:cTn id="46"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DB53F-1C1B-43C2-9A36-9E6A3CB602B4}"/>
              </a:ext>
            </a:extLst>
          </p:cNvPr>
          <p:cNvPicPr>
            <a:picLocks noChangeAspect="1"/>
          </p:cNvPicPr>
          <p:nvPr/>
        </p:nvPicPr>
        <p:blipFill>
          <a:blip r:embed="rId2"/>
          <a:stretch>
            <a:fillRect/>
          </a:stretch>
        </p:blipFill>
        <p:spPr>
          <a:xfrm>
            <a:off x="-1871" y="0"/>
            <a:ext cx="12192000" cy="6858000"/>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pic>
        <p:nvPicPr>
          <p:cNvPr id="8"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460029" y="936969"/>
            <a:ext cx="8530603" cy="4868834"/>
          </a:xfrm>
          <a:prstGeom prst="rect">
            <a:avLst/>
          </a:prstGeom>
        </p:spPr>
      </p:pic>
      <p:grpSp>
        <p:nvGrpSpPr>
          <p:cNvPr id="9" name="组合 67">
            <a:extLst>
              <a:ext uri="{FF2B5EF4-FFF2-40B4-BE49-F238E27FC236}">
                <a16:creationId xmlns:a16="http://schemas.microsoft.com/office/drawing/2014/main" id="{8001F384-8A89-4C20-B933-90B19169B548}"/>
              </a:ext>
            </a:extLst>
          </p:cNvPr>
          <p:cNvGrpSpPr/>
          <p:nvPr/>
        </p:nvGrpSpPr>
        <p:grpSpPr>
          <a:xfrm rot="2224307">
            <a:off x="5522713" y="1492606"/>
            <a:ext cx="479816" cy="470993"/>
            <a:chOff x="10646778" y="4753862"/>
            <a:chExt cx="751521" cy="737702"/>
          </a:xfrm>
        </p:grpSpPr>
        <p:sp>
          <p:nvSpPr>
            <p:cNvPr id="10" name="五角星 2">
              <a:extLst>
                <a:ext uri="{FF2B5EF4-FFF2-40B4-BE49-F238E27FC236}">
                  <a16:creationId xmlns:a16="http://schemas.microsoft.com/office/drawing/2014/main" id="{13E9C0D3-5E1E-4A8D-8F14-991C0C354B4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 name="组合 69">
              <a:extLst>
                <a:ext uri="{FF2B5EF4-FFF2-40B4-BE49-F238E27FC236}">
                  <a16:creationId xmlns:a16="http://schemas.microsoft.com/office/drawing/2014/main" id="{A3662D11-10AD-4394-A58D-CB62A6C883B6}"/>
                </a:ext>
              </a:extLst>
            </p:cNvPr>
            <p:cNvGrpSpPr/>
            <p:nvPr/>
          </p:nvGrpSpPr>
          <p:grpSpPr>
            <a:xfrm>
              <a:off x="10646778" y="4762829"/>
              <a:ext cx="749726" cy="728735"/>
              <a:chOff x="11012539" y="4493889"/>
              <a:chExt cx="749726" cy="728735"/>
            </a:xfrm>
          </p:grpSpPr>
          <p:sp>
            <p:nvSpPr>
              <p:cNvPr id="12" name="五角星 2">
                <a:extLst>
                  <a:ext uri="{FF2B5EF4-FFF2-40B4-BE49-F238E27FC236}">
                    <a16:creationId xmlns:a16="http://schemas.microsoft.com/office/drawing/2014/main" id="{E3518C57-E62D-4572-BBCF-AAD1F43B63B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3" name="五角星 2">
                <a:extLst>
                  <a:ext uri="{FF2B5EF4-FFF2-40B4-BE49-F238E27FC236}">
                    <a16:creationId xmlns:a16="http://schemas.microsoft.com/office/drawing/2014/main" id="{F31B446B-8A6B-48E9-A26C-6DC737DBD31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五角星 2">
                <a:extLst>
                  <a:ext uri="{FF2B5EF4-FFF2-40B4-BE49-F238E27FC236}">
                    <a16:creationId xmlns:a16="http://schemas.microsoft.com/office/drawing/2014/main" id="{A00EEA02-0801-49DA-9890-0C607FB1FB8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5" name="组合 73">
            <a:extLst>
              <a:ext uri="{FF2B5EF4-FFF2-40B4-BE49-F238E27FC236}">
                <a16:creationId xmlns:a16="http://schemas.microsoft.com/office/drawing/2014/main" id="{4CEC6518-6D05-4E37-8B9B-AFE88A1F643C}"/>
              </a:ext>
            </a:extLst>
          </p:cNvPr>
          <p:cNvGrpSpPr/>
          <p:nvPr/>
        </p:nvGrpSpPr>
        <p:grpSpPr>
          <a:xfrm rot="2427509">
            <a:off x="2616297" y="1039635"/>
            <a:ext cx="495774" cy="486658"/>
            <a:chOff x="10646778" y="4753862"/>
            <a:chExt cx="751521" cy="737702"/>
          </a:xfrm>
        </p:grpSpPr>
        <p:sp>
          <p:nvSpPr>
            <p:cNvPr id="16" name="五角星 2">
              <a:extLst>
                <a:ext uri="{FF2B5EF4-FFF2-40B4-BE49-F238E27FC236}">
                  <a16:creationId xmlns:a16="http://schemas.microsoft.com/office/drawing/2014/main" id="{896271BD-C861-4135-923E-3766BB3A8D7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7" name="组合 75">
              <a:extLst>
                <a:ext uri="{FF2B5EF4-FFF2-40B4-BE49-F238E27FC236}">
                  <a16:creationId xmlns:a16="http://schemas.microsoft.com/office/drawing/2014/main" id="{930588C2-FB51-4153-9956-6CEE188A89EE}"/>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7103CEE0-604D-4A5A-BCE7-C9DBFBBB86A5}"/>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9" name="五角星 2">
                <a:extLst>
                  <a:ext uri="{FF2B5EF4-FFF2-40B4-BE49-F238E27FC236}">
                    <a16:creationId xmlns:a16="http://schemas.microsoft.com/office/drawing/2014/main" id="{B968C75C-9BF0-45BF-97F7-627CB4F9EB6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0" name="五角星 2">
                <a:extLst>
                  <a:ext uri="{FF2B5EF4-FFF2-40B4-BE49-F238E27FC236}">
                    <a16:creationId xmlns:a16="http://schemas.microsoft.com/office/drawing/2014/main" id="{0AFFD5D2-BF01-44DB-B993-B3FBB2F4E38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sp>
        <p:nvSpPr>
          <p:cNvPr id="22" name="TextBox 21">
            <a:extLst>
              <a:ext uri="{FF2B5EF4-FFF2-40B4-BE49-F238E27FC236}">
                <a16:creationId xmlns:a16="http://schemas.microsoft.com/office/drawing/2014/main" id="{63563535-D105-4893-BCE7-E8F4BC3D8482}"/>
              </a:ext>
            </a:extLst>
          </p:cNvPr>
          <p:cNvSpPr txBox="1"/>
          <p:nvPr/>
        </p:nvSpPr>
        <p:spPr>
          <a:xfrm>
            <a:off x="1108893" y="2163310"/>
            <a:ext cx="5725391" cy="2800767"/>
          </a:xfrm>
          <a:prstGeom prst="rect">
            <a:avLst/>
          </a:prstGeom>
          <a:noFill/>
        </p:spPr>
        <p:txBody>
          <a:bodyPr wrap="square" rtlCol="0">
            <a:spAutoFit/>
          </a:bodyPr>
          <a:lstStyle/>
          <a:p>
            <a:pPr algn="ctr"/>
            <a:r>
              <a:rPr lang="en-US" sz="88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Gradoo" panose="02040603050506020204" pitchFamily="18" charset="0"/>
                <a:cs typeface="Times New Roman" panose="02020603050405020304" pitchFamily="18" charset="0"/>
              </a:rPr>
              <a:t>CHÚC CÁC EM HỌC TỐT!</a:t>
            </a:r>
            <a:endParaRPr lang="en-US" sz="8800" b="1">
              <a:latin typeface="UTM Gradoo" panose="02040603050506020204" pitchFamily="18" charset="0"/>
            </a:endParaRPr>
          </a:p>
        </p:txBody>
      </p:sp>
      <p:pic>
        <p:nvPicPr>
          <p:cNvPr id="25" name="图片 13">
            <a:extLst>
              <a:ext uri="{FF2B5EF4-FFF2-40B4-BE49-F238E27FC236}">
                <a16:creationId xmlns:a16="http://schemas.microsoft.com/office/drawing/2014/main" id="{8160D1CD-B15B-492E-B586-ADCC05725B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3965714"/>
            <a:ext cx="5237127" cy="2906480"/>
          </a:xfrm>
          <a:prstGeom prst="rect">
            <a:avLst/>
          </a:prstGeom>
        </p:spPr>
      </p:pic>
    </p:spTree>
    <p:extLst>
      <p:ext uri="{BB962C8B-B14F-4D97-AF65-F5344CB8AC3E}">
        <p14:creationId xmlns:p14="http://schemas.microsoft.com/office/powerpoint/2010/main" val="90606928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childTnLst>
                          </p:cTn>
                        </p:par>
                        <p:par>
                          <p:cTn id="11" fill="hold">
                            <p:stCondLst>
                              <p:cond delay="30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par>
                                <p:cTn id="22" presetID="42" presetClass="entr" presetSubtype="0" fill="hold" nodeType="withEffect">
                                  <p:stCondLst>
                                    <p:cond delay="125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500"/>
                                        <p:tgtEl>
                                          <p:spTgt spid="25"/>
                                        </p:tgtEl>
                                      </p:cBhvr>
                                    </p:animEffect>
                                    <p:anim calcmode="lin" valueType="num">
                                      <p:cBhvr>
                                        <p:cTn id="25" dur="1500" fill="hold"/>
                                        <p:tgtEl>
                                          <p:spTgt spid="25"/>
                                        </p:tgtEl>
                                        <p:attrNameLst>
                                          <p:attrName>ppt_x</p:attrName>
                                        </p:attrNameLst>
                                      </p:cBhvr>
                                      <p:tavLst>
                                        <p:tav tm="0">
                                          <p:val>
                                            <p:strVal val="#ppt_x"/>
                                          </p:val>
                                        </p:tav>
                                        <p:tav tm="100000">
                                          <p:val>
                                            <p:strVal val="#ppt_x"/>
                                          </p:val>
                                        </p:tav>
                                      </p:tavLst>
                                    </p:anim>
                                    <p:anim calcmode="lin" valueType="num">
                                      <p:cBhvr>
                                        <p:cTn id="2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250"/>
                                        <p:tgtEl>
                                          <p:spTgt spid="22"/>
                                        </p:tgtEl>
                                        <p:attrNameLst>
                                          <p:attrName>ppt_y</p:attrName>
                                        </p:attrNameLst>
                                      </p:cBhvr>
                                      <p:tavLst>
                                        <p:tav tm="0">
                                          <p:val>
                                            <p:strVal val="#ppt_y+#ppt_h*1.125000"/>
                                          </p:val>
                                        </p:tav>
                                        <p:tav tm="100000">
                                          <p:val>
                                            <p:strVal val="#ppt_y"/>
                                          </p:val>
                                        </p:tav>
                                      </p:tavLst>
                                    </p:anim>
                                    <p:animEffect transition="in" filter="wipe(up)">
                                      <p:cBhvr>
                                        <p:cTn id="39"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323CF-10B2-4ABA-BD9A-F5BA0A6DB276}"/>
              </a:ext>
            </a:extLst>
          </p:cNvPr>
          <p:cNvPicPr>
            <a:picLocks noChangeAspect="1"/>
          </p:cNvPicPr>
          <p:nvPr/>
        </p:nvPicPr>
        <p:blipFill>
          <a:blip r:embed="rId2"/>
          <a:stretch>
            <a:fillRect/>
          </a:stretch>
        </p:blipFill>
        <p:spPr>
          <a:xfrm>
            <a:off x="-1" y="0"/>
            <a:ext cx="12192000" cy="6858000"/>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pic>
        <p:nvPicPr>
          <p:cNvPr id="8"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410198" y="1063792"/>
            <a:ext cx="8040030" cy="4868834"/>
          </a:xfrm>
          <a:prstGeom prst="rect">
            <a:avLst/>
          </a:prstGeom>
        </p:spPr>
      </p:pic>
      <p:grpSp>
        <p:nvGrpSpPr>
          <p:cNvPr id="9" name="组合 67">
            <a:extLst>
              <a:ext uri="{FF2B5EF4-FFF2-40B4-BE49-F238E27FC236}">
                <a16:creationId xmlns:a16="http://schemas.microsoft.com/office/drawing/2014/main" id="{8001F384-8A89-4C20-B933-90B19169B548}"/>
              </a:ext>
            </a:extLst>
          </p:cNvPr>
          <p:cNvGrpSpPr/>
          <p:nvPr/>
        </p:nvGrpSpPr>
        <p:grpSpPr>
          <a:xfrm rot="2224307">
            <a:off x="5522713" y="1492606"/>
            <a:ext cx="479816" cy="470993"/>
            <a:chOff x="10646778" y="4753862"/>
            <a:chExt cx="751521" cy="737702"/>
          </a:xfrm>
        </p:grpSpPr>
        <p:sp>
          <p:nvSpPr>
            <p:cNvPr id="10" name="五角星 2">
              <a:extLst>
                <a:ext uri="{FF2B5EF4-FFF2-40B4-BE49-F238E27FC236}">
                  <a16:creationId xmlns:a16="http://schemas.microsoft.com/office/drawing/2014/main" id="{13E9C0D3-5E1E-4A8D-8F14-991C0C354B4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 name="组合 69">
              <a:extLst>
                <a:ext uri="{FF2B5EF4-FFF2-40B4-BE49-F238E27FC236}">
                  <a16:creationId xmlns:a16="http://schemas.microsoft.com/office/drawing/2014/main" id="{A3662D11-10AD-4394-A58D-CB62A6C883B6}"/>
                </a:ext>
              </a:extLst>
            </p:cNvPr>
            <p:cNvGrpSpPr/>
            <p:nvPr/>
          </p:nvGrpSpPr>
          <p:grpSpPr>
            <a:xfrm>
              <a:off x="10646778" y="4762829"/>
              <a:ext cx="749726" cy="728735"/>
              <a:chOff x="11012539" y="4493889"/>
              <a:chExt cx="749726" cy="728735"/>
            </a:xfrm>
          </p:grpSpPr>
          <p:sp>
            <p:nvSpPr>
              <p:cNvPr id="12" name="五角星 2">
                <a:extLst>
                  <a:ext uri="{FF2B5EF4-FFF2-40B4-BE49-F238E27FC236}">
                    <a16:creationId xmlns:a16="http://schemas.microsoft.com/office/drawing/2014/main" id="{E3518C57-E62D-4572-BBCF-AAD1F43B63B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3" name="五角星 2">
                <a:extLst>
                  <a:ext uri="{FF2B5EF4-FFF2-40B4-BE49-F238E27FC236}">
                    <a16:creationId xmlns:a16="http://schemas.microsoft.com/office/drawing/2014/main" id="{F31B446B-8A6B-48E9-A26C-6DC737DBD31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五角星 2">
                <a:extLst>
                  <a:ext uri="{FF2B5EF4-FFF2-40B4-BE49-F238E27FC236}">
                    <a16:creationId xmlns:a16="http://schemas.microsoft.com/office/drawing/2014/main" id="{A00EEA02-0801-49DA-9890-0C607FB1FB8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5" name="组合 73">
            <a:extLst>
              <a:ext uri="{FF2B5EF4-FFF2-40B4-BE49-F238E27FC236}">
                <a16:creationId xmlns:a16="http://schemas.microsoft.com/office/drawing/2014/main" id="{4CEC6518-6D05-4E37-8B9B-AFE88A1F643C}"/>
              </a:ext>
            </a:extLst>
          </p:cNvPr>
          <p:cNvGrpSpPr/>
          <p:nvPr/>
        </p:nvGrpSpPr>
        <p:grpSpPr>
          <a:xfrm rot="2427509">
            <a:off x="2616297" y="1039635"/>
            <a:ext cx="495774" cy="486658"/>
            <a:chOff x="10646778" y="4753862"/>
            <a:chExt cx="751521" cy="737702"/>
          </a:xfrm>
        </p:grpSpPr>
        <p:sp>
          <p:nvSpPr>
            <p:cNvPr id="16" name="五角星 2">
              <a:extLst>
                <a:ext uri="{FF2B5EF4-FFF2-40B4-BE49-F238E27FC236}">
                  <a16:creationId xmlns:a16="http://schemas.microsoft.com/office/drawing/2014/main" id="{896271BD-C861-4135-923E-3766BB3A8D7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7" name="组合 75">
              <a:extLst>
                <a:ext uri="{FF2B5EF4-FFF2-40B4-BE49-F238E27FC236}">
                  <a16:creationId xmlns:a16="http://schemas.microsoft.com/office/drawing/2014/main" id="{930588C2-FB51-4153-9956-6CEE188A89EE}"/>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7103CEE0-604D-4A5A-BCE7-C9DBFBBB86A5}"/>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9" name="五角星 2">
                <a:extLst>
                  <a:ext uri="{FF2B5EF4-FFF2-40B4-BE49-F238E27FC236}">
                    <a16:creationId xmlns:a16="http://schemas.microsoft.com/office/drawing/2014/main" id="{B968C75C-9BF0-45BF-97F7-627CB4F9EB6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0" name="五角星 2">
                <a:extLst>
                  <a:ext uri="{FF2B5EF4-FFF2-40B4-BE49-F238E27FC236}">
                    <a16:creationId xmlns:a16="http://schemas.microsoft.com/office/drawing/2014/main" id="{0AFFD5D2-BF01-44DB-B993-B3FBB2F4E38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sp>
        <p:nvSpPr>
          <p:cNvPr id="21" name="TextBox 20">
            <a:extLst>
              <a:ext uri="{FF2B5EF4-FFF2-40B4-BE49-F238E27FC236}">
                <a16:creationId xmlns:a16="http://schemas.microsoft.com/office/drawing/2014/main" id="{9452C59E-23FA-45A6-8C49-C298DB4C3A7C}"/>
              </a:ext>
            </a:extLst>
          </p:cNvPr>
          <p:cNvSpPr txBox="1"/>
          <p:nvPr/>
        </p:nvSpPr>
        <p:spPr>
          <a:xfrm>
            <a:off x="682190" y="3284518"/>
            <a:ext cx="6240811" cy="1323439"/>
          </a:xfrm>
          <a:prstGeom prst="rect">
            <a:avLst/>
          </a:prstGeom>
          <a:noFill/>
        </p:spPr>
        <p:txBody>
          <a:bodyPr wrap="none" rtlCol="0">
            <a:spAutoFit/>
          </a:bodyPr>
          <a:lstStyle/>
          <a:p>
            <a:r>
              <a:rPr lang="en-US" sz="8000">
                <a:solidFill>
                  <a:srgbClr val="C00000"/>
                </a:solidFill>
                <a:effectLst>
                  <a:outerShdw blurRad="12700" dist="38100" dir="2700000" algn="tl">
                    <a:srgbClr val="000000">
                      <a:alpha val="46000"/>
                    </a:srgbClr>
                  </a:outerShdw>
                </a:effectLst>
                <a:latin typeface="UTM ViceroyJF" panose="02040603050506020204" pitchFamily="18" charset="0"/>
              </a:rPr>
              <a:t>Cánh diều tuổi thơ</a:t>
            </a:r>
          </a:p>
        </p:txBody>
      </p:sp>
      <p:sp>
        <p:nvSpPr>
          <p:cNvPr id="22" name="TextBox 21">
            <a:extLst>
              <a:ext uri="{FF2B5EF4-FFF2-40B4-BE49-F238E27FC236}">
                <a16:creationId xmlns:a16="http://schemas.microsoft.com/office/drawing/2014/main" id="{63563535-D105-4893-BCE7-E8F4BC3D8482}"/>
              </a:ext>
            </a:extLst>
          </p:cNvPr>
          <p:cNvSpPr txBox="1"/>
          <p:nvPr/>
        </p:nvSpPr>
        <p:spPr>
          <a:xfrm>
            <a:off x="2239506" y="2155594"/>
            <a:ext cx="3126177" cy="1107996"/>
          </a:xfrm>
          <a:prstGeom prst="rect">
            <a:avLst/>
          </a:prstGeom>
          <a:noFill/>
        </p:spPr>
        <p:txBody>
          <a:bodyPr wrap="none" rtlCol="0">
            <a:spAutoFit/>
          </a:body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Gradoo" panose="02040603050506020204" pitchFamily="18" charset="0"/>
                <a:cs typeface="Times New Roman" panose="02020603050405020304" pitchFamily="18" charset="0"/>
              </a:rPr>
              <a:t>Tập đọc</a:t>
            </a:r>
            <a:endParaRPr lang="en-US" sz="6600" b="1">
              <a:latin typeface="UTM Gradoo" panose="02040603050506020204" pitchFamily="18" charset="0"/>
            </a:endParaRPr>
          </a:p>
        </p:txBody>
      </p:sp>
      <p:pic>
        <p:nvPicPr>
          <p:cNvPr id="25" name="图片 13">
            <a:extLst>
              <a:ext uri="{FF2B5EF4-FFF2-40B4-BE49-F238E27FC236}">
                <a16:creationId xmlns:a16="http://schemas.microsoft.com/office/drawing/2014/main" id="{8160D1CD-B15B-492E-B586-ADCC05725B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3965714"/>
            <a:ext cx="5237127" cy="2906480"/>
          </a:xfrm>
          <a:prstGeom prst="rect">
            <a:avLst/>
          </a:prstGeom>
        </p:spPr>
      </p:pic>
      <p:sp>
        <p:nvSpPr>
          <p:cNvPr id="26" name="TextBox 25">
            <a:extLst>
              <a:ext uri="{FF2B5EF4-FFF2-40B4-BE49-F238E27FC236}">
                <a16:creationId xmlns:a16="http://schemas.microsoft.com/office/drawing/2014/main" id="{2E3DD3D9-9E1B-4AE1-8DFA-EFC869D59E51}"/>
              </a:ext>
            </a:extLst>
          </p:cNvPr>
          <p:cNvSpPr txBox="1"/>
          <p:nvPr/>
        </p:nvSpPr>
        <p:spPr>
          <a:xfrm>
            <a:off x="5380422" y="6357010"/>
            <a:ext cx="824265" cy="338554"/>
          </a:xfrm>
          <a:prstGeom prst="rect">
            <a:avLst/>
          </a:prstGeom>
          <a:noFill/>
        </p:spPr>
        <p:txBody>
          <a:bodyPr wrap="none" rtlCol="0">
            <a:spAutoFit/>
          </a:bodyPr>
          <a:lstStyle/>
          <a:p>
            <a:r>
              <a:rPr lang="en-US" sz="1600">
                <a:solidFill>
                  <a:schemeClr val="accent6">
                    <a:lumMod val="60000"/>
                    <a:lumOff val="40000"/>
                  </a:schemeClr>
                </a:solidFill>
                <a:latin typeface="UTM Neutra" panose="02040603050506020204" pitchFamily="18" charset="0"/>
              </a:rPr>
              <a:t>KTUTS</a:t>
            </a:r>
          </a:p>
        </p:txBody>
      </p:sp>
      <p:sp>
        <p:nvSpPr>
          <p:cNvPr id="27" name="TextBox 26">
            <a:extLst>
              <a:ext uri="{FF2B5EF4-FFF2-40B4-BE49-F238E27FC236}">
                <a16:creationId xmlns:a16="http://schemas.microsoft.com/office/drawing/2014/main" id="{10B421C5-FF19-4062-B605-748E3FCEE2C7}"/>
              </a:ext>
            </a:extLst>
          </p:cNvPr>
          <p:cNvSpPr txBox="1"/>
          <p:nvPr/>
        </p:nvSpPr>
        <p:spPr>
          <a:xfrm>
            <a:off x="8336663" y="3159655"/>
            <a:ext cx="824265" cy="338554"/>
          </a:xfrm>
          <a:prstGeom prst="rect">
            <a:avLst/>
          </a:prstGeom>
          <a:noFill/>
        </p:spPr>
        <p:txBody>
          <a:bodyPr wrap="none" rtlCol="0">
            <a:spAutoFit/>
          </a:bodyPr>
          <a:lstStyle/>
          <a:p>
            <a:r>
              <a:rPr lang="en-US" sz="1600">
                <a:solidFill>
                  <a:schemeClr val="accent2">
                    <a:lumMod val="50000"/>
                  </a:schemeClr>
                </a:solidFill>
                <a:latin typeface="UTM Neutra" panose="02040603050506020204" pitchFamily="18" charset="0"/>
              </a:rPr>
              <a:t>KTUTS</a:t>
            </a:r>
          </a:p>
        </p:txBody>
      </p:sp>
    </p:spTree>
    <p:extLst>
      <p:ext uri="{BB962C8B-B14F-4D97-AF65-F5344CB8AC3E}">
        <p14:creationId xmlns:p14="http://schemas.microsoft.com/office/powerpoint/2010/main" val="255756512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childTnLst>
                          </p:cTn>
                        </p:par>
                        <p:par>
                          <p:cTn id="11" fill="hold">
                            <p:stCondLst>
                              <p:cond delay="30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par>
                                <p:cTn id="22" presetID="42" presetClass="entr" presetSubtype="0" fill="hold" nodeType="withEffect">
                                  <p:stCondLst>
                                    <p:cond delay="125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500"/>
                                        <p:tgtEl>
                                          <p:spTgt spid="25"/>
                                        </p:tgtEl>
                                      </p:cBhvr>
                                    </p:animEffect>
                                    <p:anim calcmode="lin" valueType="num">
                                      <p:cBhvr>
                                        <p:cTn id="25" dur="1500" fill="hold"/>
                                        <p:tgtEl>
                                          <p:spTgt spid="25"/>
                                        </p:tgtEl>
                                        <p:attrNameLst>
                                          <p:attrName>ppt_x</p:attrName>
                                        </p:attrNameLst>
                                      </p:cBhvr>
                                      <p:tavLst>
                                        <p:tav tm="0">
                                          <p:val>
                                            <p:strVal val="#ppt_x"/>
                                          </p:val>
                                        </p:tav>
                                        <p:tav tm="100000">
                                          <p:val>
                                            <p:strVal val="#ppt_x"/>
                                          </p:val>
                                        </p:tav>
                                      </p:tavLst>
                                    </p:anim>
                                    <p:anim calcmode="lin" valueType="num">
                                      <p:cBhvr>
                                        <p:cTn id="2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250"/>
                                        <p:tgtEl>
                                          <p:spTgt spid="22"/>
                                        </p:tgtEl>
                                        <p:attrNameLst>
                                          <p:attrName>ppt_y</p:attrName>
                                        </p:attrNameLst>
                                      </p:cBhvr>
                                      <p:tavLst>
                                        <p:tav tm="0">
                                          <p:val>
                                            <p:strVal val="#ppt_y+#ppt_h*1.125000"/>
                                          </p:val>
                                        </p:tav>
                                        <p:tav tm="100000">
                                          <p:val>
                                            <p:strVal val="#ppt_y"/>
                                          </p:val>
                                        </p:tav>
                                      </p:tavLst>
                                    </p:anim>
                                    <p:animEffect transition="in" filter="wipe(up)">
                                      <p:cBhvr>
                                        <p:cTn id="40" dur="1250"/>
                                        <p:tgtEl>
                                          <p:spTgt spid="22"/>
                                        </p:tgtEl>
                                      </p:cBhvr>
                                    </p:animEffect>
                                  </p:childTnLst>
                                </p:cTn>
                              </p:par>
                            </p:childTnLst>
                          </p:cTn>
                        </p:par>
                        <p:par>
                          <p:cTn id="41" fill="hold">
                            <p:stCondLst>
                              <p:cond delay="1250"/>
                            </p:stCondLst>
                            <p:childTnLst>
                              <p:par>
                                <p:cTn id="42" presetID="50" presetClass="entr" presetSubtype="0" decel="10000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strVal val="#ppt_w+.3"/>
                                          </p:val>
                                        </p:tav>
                                        <p:tav tm="100000">
                                          <p:val>
                                            <p:strVal val="#ppt_w"/>
                                          </p:val>
                                        </p:tav>
                                      </p:tavLst>
                                    </p:anim>
                                    <p:anim calcmode="lin" valueType="num">
                                      <p:cBhvr>
                                        <p:cTn id="45" dur="1000" fill="hold"/>
                                        <p:tgtEl>
                                          <p:spTgt spid="21"/>
                                        </p:tgtEl>
                                        <p:attrNameLst>
                                          <p:attrName>ppt_h</p:attrName>
                                        </p:attrNameLst>
                                      </p:cBhvr>
                                      <p:tavLst>
                                        <p:tav tm="0">
                                          <p:val>
                                            <p:strVal val="#ppt_h"/>
                                          </p:val>
                                        </p:tav>
                                        <p:tav tm="100000">
                                          <p:val>
                                            <p:strVal val="#ppt_h"/>
                                          </p:val>
                                        </p:tav>
                                      </p:tavLst>
                                    </p:anim>
                                    <p:animEffect transition="in" filter="fade">
                                      <p:cBhvr>
                                        <p:cTn id="4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170" y="4960066"/>
            <a:ext cx="1558091" cy="1809396"/>
          </a:xfrm>
          <a:prstGeom prst="rect">
            <a:avLst/>
          </a:prstGeom>
        </p:spPr>
      </p:pic>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4">
            <a:extLst>
              <a:ext uri="{28A0092B-C50C-407E-A947-70E740481C1C}">
                <a14:useLocalDpi xmlns:a14="http://schemas.microsoft.com/office/drawing/2010/main" val="0"/>
              </a:ext>
            </a:extLst>
          </a:blip>
          <a:srcRect l="66318" t="13022" b="22180"/>
          <a:stretch/>
        </p:blipFill>
        <p:spPr>
          <a:xfrm>
            <a:off x="155961" y="0"/>
            <a:ext cx="1008949" cy="1746554"/>
          </a:xfrm>
          <a:prstGeom prst="rect">
            <a:avLst/>
          </a:prstGeom>
        </p:spPr>
      </p:pic>
      <p:sp>
        <p:nvSpPr>
          <p:cNvPr id="8" name="Rectangle 7">
            <a:extLst>
              <a:ext uri="{FF2B5EF4-FFF2-40B4-BE49-F238E27FC236}">
                <a16:creationId xmlns:a16="http://schemas.microsoft.com/office/drawing/2014/main" id="{E79B6289-B2B8-4FF3-98DE-F355F623CD32}"/>
              </a:ext>
            </a:extLst>
          </p:cNvPr>
          <p:cNvSpPr/>
          <p:nvPr/>
        </p:nvSpPr>
        <p:spPr>
          <a:xfrm>
            <a:off x="1414766" y="1218966"/>
            <a:ext cx="9362467" cy="5011949"/>
          </a:xfrm>
          <a:prstGeom prst="rect">
            <a:avLst/>
          </a:prstGeom>
        </p:spPr>
        <p:txBody>
          <a:bodyPr wrap="square">
            <a:spAutoFit/>
          </a:bodyPr>
          <a:lstStyle/>
          <a:p>
            <a:pPr indent="463550" algn="just"/>
            <a:r>
              <a:rPr lang="vi-VN" sz="2400" b="1" i="0">
                <a:effectLst/>
                <a:latin typeface="+mj-lt"/>
              </a:rPr>
              <a:t>Tuổi thơ của tôi được nâng lên từ những cánh diều.</a:t>
            </a:r>
          </a:p>
          <a:p>
            <a:pPr indent="463550" algn="just"/>
            <a:r>
              <a:rPr lang="vi-VN" sz="2400" b="1" i="0">
                <a:effectLst/>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endParaRPr lang="en-US" sz="2400" b="1" i="0">
              <a:effectLst/>
              <a:latin typeface="+mj-lt"/>
            </a:endParaRPr>
          </a:p>
          <a:p>
            <a:pPr indent="463550" algn="just"/>
            <a:r>
              <a:rPr lang="vi-VN" sz="2400" b="1" i="0">
                <a:effectLst/>
                <a:latin typeface="+mj-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a:t>
            </a:r>
            <a:r>
              <a:rPr lang="en-US" sz="2400" b="1" i="0">
                <a:effectLst/>
                <a:latin typeface="Times New Roman" panose="02020603050405020304" pitchFamily="18" charset="0"/>
                <a:cs typeface="Times New Roman" panose="02020603050405020304" pitchFamily="18" charset="0"/>
              </a:rPr>
              <a:t>“</a:t>
            </a:r>
            <a:r>
              <a:rPr lang="vi-VN" sz="2400" b="1" i="0">
                <a:effectLst/>
                <a:latin typeface="+mj-lt"/>
              </a:rPr>
              <a:t>Bay đi diều ơi! Bay đi!</a:t>
            </a:r>
            <a:r>
              <a:rPr lang="en-US" sz="2400" b="1" i="0">
                <a:effectLst/>
                <a:latin typeface="Times New Roman" panose="02020603050405020304" pitchFamily="18" charset="0"/>
                <a:cs typeface="Times New Roman" panose="02020603050405020304" pitchFamily="18" charset="0"/>
              </a:rPr>
              <a:t>”.</a:t>
            </a:r>
            <a:r>
              <a:rPr lang="vi-VN" sz="2400" b="1" i="0">
                <a:effectLst/>
                <a:latin typeface="+mj-lt"/>
              </a:rPr>
              <a:t> Cánh diều tuổi ngọc ngà bay đi, mang theo nỗi khát khao của tôi.</a:t>
            </a:r>
          </a:p>
          <a:p>
            <a:pPr algn="r">
              <a:lnSpc>
                <a:spcPct val="150000"/>
              </a:lnSpc>
            </a:pPr>
            <a:r>
              <a:rPr lang="vi-VN" sz="2400" b="1" i="1">
                <a:effectLst/>
                <a:latin typeface="+mj-lt"/>
              </a:rPr>
              <a:t>Theo </a:t>
            </a:r>
            <a:r>
              <a:rPr lang="vi-VN" sz="2400" b="1" i="0">
                <a:solidFill>
                  <a:srgbClr val="C00000"/>
                </a:solidFill>
                <a:effectLst/>
                <a:latin typeface="+mj-lt"/>
              </a:rPr>
              <a:t>TẠ DUY ANH</a:t>
            </a:r>
            <a:endParaRPr lang="vi-VN" sz="2400" b="1" i="0" dirty="0">
              <a:solidFill>
                <a:srgbClr val="C00000"/>
              </a:solidFill>
              <a:effectLst/>
              <a:latin typeface="+mj-lt"/>
            </a:endParaRPr>
          </a:p>
        </p:txBody>
      </p:sp>
      <p:sp>
        <p:nvSpPr>
          <p:cNvPr id="9" name="Rectangle 8">
            <a:extLst>
              <a:ext uri="{FF2B5EF4-FFF2-40B4-BE49-F238E27FC236}">
                <a16:creationId xmlns:a16="http://schemas.microsoft.com/office/drawing/2014/main" id="{8D2980DE-740B-4D08-982D-399D51E543F1}"/>
              </a:ext>
            </a:extLst>
          </p:cNvPr>
          <p:cNvSpPr/>
          <p:nvPr/>
        </p:nvSpPr>
        <p:spPr>
          <a:xfrm>
            <a:off x="4016798" y="405667"/>
            <a:ext cx="4117692" cy="830997"/>
          </a:xfrm>
          <a:prstGeom prst="rect">
            <a:avLst/>
          </a:prstGeom>
        </p:spPr>
        <p:txBody>
          <a:bodyPr wrap="square">
            <a:spAutoFit/>
          </a:bodyPr>
          <a:lstStyle/>
          <a:p>
            <a:r>
              <a:rPr lang="en-US" sz="4800">
                <a:solidFill>
                  <a:srgbClr val="C00000"/>
                </a:solidFill>
                <a:latin typeface="UTM ViceroyJF" panose="02040603050506020204" pitchFamily="18" charset="0"/>
              </a:rPr>
              <a:t>Cánh diều tuổi thơ</a:t>
            </a:r>
          </a:p>
        </p:txBody>
      </p:sp>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spTree>
    <p:extLst>
      <p:ext uri="{BB962C8B-B14F-4D97-AF65-F5344CB8AC3E}">
        <p14:creationId xmlns:p14="http://schemas.microsoft.com/office/powerpoint/2010/main" val="24455287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1250"/>
                                        <p:tgtEl>
                                          <p:spTgt spid="8"/>
                                        </p:tgtEl>
                                      </p:cBhvr>
                                    </p:animEffect>
                                  </p:childTnLst>
                                </p:cTn>
                              </p:par>
                            </p:childTnLst>
                          </p:cTn>
                        </p:par>
                        <p:par>
                          <p:cTn id="22" fill="hold">
                            <p:stCondLst>
                              <p:cond delay="125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anim calcmode="lin" valueType="num">
                                      <p:cBhvr>
                                        <p:cTn id="26" dur="1500" fill="hold"/>
                                        <p:tgtEl>
                                          <p:spTgt spid="11"/>
                                        </p:tgtEl>
                                        <p:attrNameLst>
                                          <p:attrName>ppt_x</p:attrName>
                                        </p:attrNameLst>
                                      </p:cBhvr>
                                      <p:tavLst>
                                        <p:tav tm="0">
                                          <p:val>
                                            <p:strVal val="#ppt_x"/>
                                          </p:val>
                                        </p:tav>
                                        <p:tav tm="100000">
                                          <p:val>
                                            <p:strVal val="#ppt_x"/>
                                          </p:val>
                                        </p:tav>
                                      </p:tavLst>
                                    </p:anim>
                                    <p:anim calcmode="lin" valueType="num">
                                      <p:cBhvr>
                                        <p:cTn id="27"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话气泡: 矩形 15">
            <a:extLst>
              <a:ext uri="{FF2B5EF4-FFF2-40B4-BE49-F238E27FC236}">
                <a16:creationId xmlns:a16="http://schemas.microsoft.com/office/drawing/2014/main" id="{552E46C1-0603-4A65-9603-6DF14A677230}"/>
              </a:ext>
            </a:extLst>
          </p:cNvPr>
          <p:cNvSpPr/>
          <p:nvPr/>
        </p:nvSpPr>
        <p:spPr>
          <a:xfrm flipH="1">
            <a:off x="8073682" y="2931703"/>
            <a:ext cx="3842699" cy="2165591"/>
          </a:xfrm>
          <a:custGeom>
            <a:avLst/>
            <a:gdLst>
              <a:gd name="connsiteX0" fmla="*/ 0 w 3842699"/>
              <a:gd name="connsiteY0" fmla="*/ 0 h 2165591"/>
              <a:gd name="connsiteX1" fmla="*/ 2241574 w 3842699"/>
              <a:gd name="connsiteY1" fmla="*/ 0 h 2165591"/>
              <a:gd name="connsiteX2" fmla="*/ 2241574 w 3842699"/>
              <a:gd name="connsiteY2" fmla="*/ 0 h 2165591"/>
              <a:gd name="connsiteX3" fmla="*/ 3202249 w 3842699"/>
              <a:gd name="connsiteY3" fmla="*/ 0 h 2165591"/>
              <a:gd name="connsiteX4" fmla="*/ 3842699 w 3842699"/>
              <a:gd name="connsiteY4" fmla="*/ 0 h 2165591"/>
              <a:gd name="connsiteX5" fmla="*/ 3842699 w 3842699"/>
              <a:gd name="connsiteY5" fmla="*/ 1263261 h 2165591"/>
              <a:gd name="connsiteX6" fmla="*/ 4373030 w 3842699"/>
              <a:gd name="connsiteY6" fmla="*/ 1342710 h 2165591"/>
              <a:gd name="connsiteX7" fmla="*/ 3842699 w 3842699"/>
              <a:gd name="connsiteY7" fmla="*/ 1804659 h 2165591"/>
              <a:gd name="connsiteX8" fmla="*/ 3842699 w 3842699"/>
              <a:gd name="connsiteY8" fmla="*/ 2165591 h 2165591"/>
              <a:gd name="connsiteX9" fmla="*/ 3202249 w 3842699"/>
              <a:gd name="connsiteY9" fmla="*/ 2165591 h 2165591"/>
              <a:gd name="connsiteX10" fmla="*/ 2241574 w 3842699"/>
              <a:gd name="connsiteY10" fmla="*/ 2165591 h 2165591"/>
              <a:gd name="connsiteX11" fmla="*/ 2241574 w 3842699"/>
              <a:gd name="connsiteY11" fmla="*/ 2165591 h 2165591"/>
              <a:gd name="connsiteX12" fmla="*/ 0 w 3842699"/>
              <a:gd name="connsiteY12" fmla="*/ 2165591 h 2165591"/>
              <a:gd name="connsiteX13" fmla="*/ 0 w 3842699"/>
              <a:gd name="connsiteY13" fmla="*/ 1804659 h 2165591"/>
              <a:gd name="connsiteX14" fmla="*/ 0 w 3842699"/>
              <a:gd name="connsiteY14" fmla="*/ 1263261 h 2165591"/>
              <a:gd name="connsiteX15" fmla="*/ 0 w 3842699"/>
              <a:gd name="connsiteY15" fmla="*/ 1263261 h 2165591"/>
              <a:gd name="connsiteX16" fmla="*/ 0 w 3842699"/>
              <a:gd name="connsiteY16" fmla="*/ 0 h 21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2699" h="2165591" fill="none" extrusionOk="0">
                <a:moveTo>
                  <a:pt x="0" y="0"/>
                </a:moveTo>
                <a:cubicBezTo>
                  <a:pt x="476555" y="-30327"/>
                  <a:pt x="1166421" y="-13304"/>
                  <a:pt x="2241574" y="0"/>
                </a:cubicBezTo>
                <a:lnTo>
                  <a:pt x="2241574" y="0"/>
                </a:lnTo>
                <a:cubicBezTo>
                  <a:pt x="2491845" y="78282"/>
                  <a:pt x="3033754" y="13174"/>
                  <a:pt x="3202249" y="0"/>
                </a:cubicBezTo>
                <a:cubicBezTo>
                  <a:pt x="3407999" y="37341"/>
                  <a:pt x="3665323" y="18572"/>
                  <a:pt x="3842699" y="0"/>
                </a:cubicBezTo>
                <a:cubicBezTo>
                  <a:pt x="3925501" y="283191"/>
                  <a:pt x="3905313" y="654413"/>
                  <a:pt x="3842699" y="1263261"/>
                </a:cubicBezTo>
                <a:cubicBezTo>
                  <a:pt x="4101828" y="1313619"/>
                  <a:pt x="4188600" y="1351412"/>
                  <a:pt x="4373030" y="1342710"/>
                </a:cubicBezTo>
                <a:cubicBezTo>
                  <a:pt x="4276957" y="1359120"/>
                  <a:pt x="3932421" y="1731637"/>
                  <a:pt x="3842699" y="1804659"/>
                </a:cubicBezTo>
                <a:cubicBezTo>
                  <a:pt x="3864420" y="1953409"/>
                  <a:pt x="3856303" y="2127272"/>
                  <a:pt x="3842699" y="2165591"/>
                </a:cubicBezTo>
                <a:cubicBezTo>
                  <a:pt x="3603315" y="2158153"/>
                  <a:pt x="3434762" y="2157493"/>
                  <a:pt x="3202249" y="2165591"/>
                </a:cubicBezTo>
                <a:cubicBezTo>
                  <a:pt x="3053644" y="2193034"/>
                  <a:pt x="2687000" y="2142961"/>
                  <a:pt x="2241574" y="2165591"/>
                </a:cubicBezTo>
                <a:lnTo>
                  <a:pt x="2241574" y="2165591"/>
                </a:lnTo>
                <a:cubicBezTo>
                  <a:pt x="1346888" y="2309398"/>
                  <a:pt x="609776" y="2183092"/>
                  <a:pt x="0" y="2165591"/>
                </a:cubicBezTo>
                <a:cubicBezTo>
                  <a:pt x="16455" y="1995682"/>
                  <a:pt x="-1701" y="1969367"/>
                  <a:pt x="0" y="1804659"/>
                </a:cubicBezTo>
                <a:cubicBezTo>
                  <a:pt x="-15984" y="1635124"/>
                  <a:pt x="1776" y="1467125"/>
                  <a:pt x="0" y="1263261"/>
                </a:cubicBezTo>
                <a:lnTo>
                  <a:pt x="0" y="1263261"/>
                </a:lnTo>
                <a:cubicBezTo>
                  <a:pt x="-113603" y="774540"/>
                  <a:pt x="88686" y="189507"/>
                  <a:pt x="0" y="0"/>
                </a:cubicBezTo>
                <a:close/>
              </a:path>
              <a:path w="3842699" h="2165591" stroke="0" extrusionOk="0">
                <a:moveTo>
                  <a:pt x="0" y="0"/>
                </a:moveTo>
                <a:cubicBezTo>
                  <a:pt x="590502" y="-79828"/>
                  <a:pt x="1854450" y="21779"/>
                  <a:pt x="2241574" y="0"/>
                </a:cubicBezTo>
                <a:lnTo>
                  <a:pt x="2241574" y="0"/>
                </a:lnTo>
                <a:cubicBezTo>
                  <a:pt x="2661739" y="-82599"/>
                  <a:pt x="2926033" y="-58595"/>
                  <a:pt x="3202249" y="0"/>
                </a:cubicBezTo>
                <a:cubicBezTo>
                  <a:pt x="3509162" y="57594"/>
                  <a:pt x="3652234" y="35414"/>
                  <a:pt x="3842699" y="0"/>
                </a:cubicBezTo>
                <a:cubicBezTo>
                  <a:pt x="3872232" y="456774"/>
                  <a:pt x="3854733" y="901902"/>
                  <a:pt x="3842699" y="1263261"/>
                </a:cubicBezTo>
                <a:cubicBezTo>
                  <a:pt x="3908904" y="1245308"/>
                  <a:pt x="4304635" y="1354746"/>
                  <a:pt x="4373030" y="1342710"/>
                </a:cubicBezTo>
                <a:cubicBezTo>
                  <a:pt x="4167315" y="1483704"/>
                  <a:pt x="3912755" y="1689373"/>
                  <a:pt x="3842699" y="1804659"/>
                </a:cubicBezTo>
                <a:cubicBezTo>
                  <a:pt x="3820889" y="1920608"/>
                  <a:pt x="3831719" y="1988124"/>
                  <a:pt x="3842699" y="2165591"/>
                </a:cubicBezTo>
                <a:cubicBezTo>
                  <a:pt x="3691660" y="2114622"/>
                  <a:pt x="3365756" y="2205476"/>
                  <a:pt x="3202249" y="2165591"/>
                </a:cubicBezTo>
                <a:cubicBezTo>
                  <a:pt x="2997606" y="2225361"/>
                  <a:pt x="2495739" y="2250458"/>
                  <a:pt x="2241574" y="2165591"/>
                </a:cubicBezTo>
                <a:lnTo>
                  <a:pt x="2241574" y="2165591"/>
                </a:lnTo>
                <a:cubicBezTo>
                  <a:pt x="1428302" y="2212172"/>
                  <a:pt x="620107" y="2064603"/>
                  <a:pt x="0" y="2165591"/>
                </a:cubicBezTo>
                <a:cubicBezTo>
                  <a:pt x="-26278" y="2036974"/>
                  <a:pt x="-22932" y="1933629"/>
                  <a:pt x="0" y="1804659"/>
                </a:cubicBezTo>
                <a:cubicBezTo>
                  <a:pt x="32381" y="1571564"/>
                  <a:pt x="34817" y="1482968"/>
                  <a:pt x="0" y="1263261"/>
                </a:cubicBezTo>
                <a:lnTo>
                  <a:pt x="0" y="1263261"/>
                </a:lnTo>
                <a:cubicBezTo>
                  <a:pt x="91036" y="904141"/>
                  <a:pt x="79600" y="336169"/>
                  <a:pt x="0" y="0"/>
                </a:cubicBezTo>
                <a:close/>
              </a:path>
            </a:pathLst>
          </a:custGeom>
          <a:solidFill>
            <a:schemeClr val="bg1"/>
          </a:solidFill>
          <a:ln>
            <a:solidFill>
              <a:srgbClr val="FFCF40"/>
            </a:solidFill>
            <a:extLst>
              <a:ext uri="{C807C97D-BFC1-408E-A445-0C87EB9F89A2}">
                <ask:lineSketchStyleProps xmlns:ask="http://schemas.microsoft.com/office/drawing/2018/sketchyshapes" sd="90121882">
                  <a:prstGeom prst="wedgeRectCallout">
                    <a:avLst>
                      <a:gd name="adj1" fmla="val 63801"/>
                      <a:gd name="adj2" fmla="val 120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a:extLst>
              <a:ext uri="{FF2B5EF4-FFF2-40B4-BE49-F238E27FC236}">
                <a16:creationId xmlns:a16="http://schemas.microsoft.com/office/drawing/2014/main" id="{A4B01F1C-72D5-4DFE-894B-1874E7E959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9563100" y="0"/>
            <a:ext cx="2616200" cy="1879600"/>
          </a:xfrm>
          <a:prstGeom prst="rect">
            <a:avLst/>
          </a:prstGeom>
        </p:spPr>
      </p:pic>
      <p:pic>
        <p:nvPicPr>
          <p:cNvPr id="6" name="图片 18">
            <a:extLst>
              <a:ext uri="{FF2B5EF4-FFF2-40B4-BE49-F238E27FC236}">
                <a16:creationId xmlns:a16="http://schemas.microsoft.com/office/drawing/2014/main" id="{F23D3B30-6831-48F6-A8D4-76A04EF863E1}"/>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r="54715"/>
          <a:stretch/>
        </p:blipFill>
        <p:spPr>
          <a:xfrm rot="1084795">
            <a:off x="4466486" y="957976"/>
            <a:ext cx="5716655" cy="5907925"/>
          </a:xfrm>
          <a:prstGeom prst="rect">
            <a:avLst/>
          </a:prstGeom>
        </p:spPr>
      </p:pic>
      <p:sp>
        <p:nvSpPr>
          <p:cNvPr id="7" name="TextBox 6">
            <a:extLst>
              <a:ext uri="{FF2B5EF4-FFF2-40B4-BE49-F238E27FC236}">
                <a16:creationId xmlns:a16="http://schemas.microsoft.com/office/drawing/2014/main" id="{3A93429E-7D5F-467B-8257-DE0BDD89517B}"/>
              </a:ext>
            </a:extLst>
          </p:cNvPr>
          <p:cNvSpPr txBox="1"/>
          <p:nvPr/>
        </p:nvSpPr>
        <p:spPr>
          <a:xfrm>
            <a:off x="3650458" y="102911"/>
            <a:ext cx="4891083" cy="1200329"/>
          </a:xfrm>
          <a:prstGeom prst="rect">
            <a:avLst/>
          </a:prstGeom>
          <a:noFill/>
        </p:spPr>
        <p:txBody>
          <a:bodyPr wrap="none" rtlCol="0">
            <a:spAutoFit/>
          </a:bodyPr>
          <a:lstStyle/>
          <a:p>
            <a:r>
              <a:rPr lang="en-US" sz="7200" b="1" dirty="0" err="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cHIA</a:t>
            </a:r>
            <a:r>
              <a:rPr lang="en-US" sz="7200" b="1" dirty="0">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 ĐOẠN</a:t>
            </a:r>
            <a:endParaRPr lang="en-US" sz="7200" b="1" dirty="0">
              <a:latin typeface="UTM Soraya" panose="02040603050506020204" pitchFamily="18" charset="0"/>
            </a:endParaRPr>
          </a:p>
        </p:txBody>
      </p:sp>
      <p:grpSp>
        <p:nvGrpSpPr>
          <p:cNvPr id="11" name="Group 10">
            <a:extLst>
              <a:ext uri="{FF2B5EF4-FFF2-40B4-BE49-F238E27FC236}">
                <a16:creationId xmlns:a16="http://schemas.microsoft.com/office/drawing/2014/main" id="{8C961812-CCDA-46F1-935E-22B5DE53A026}"/>
              </a:ext>
            </a:extLst>
          </p:cNvPr>
          <p:cNvGrpSpPr/>
          <p:nvPr/>
        </p:nvGrpSpPr>
        <p:grpSpPr>
          <a:xfrm>
            <a:off x="237744" y="1686511"/>
            <a:ext cx="4588213" cy="2216320"/>
            <a:chOff x="212386" y="1520007"/>
            <a:chExt cx="4588213" cy="2249694"/>
          </a:xfrm>
        </p:grpSpPr>
        <p:sp>
          <p:nvSpPr>
            <p:cNvPr id="3" name="对话气泡: 矩形 14">
              <a:extLst>
                <a:ext uri="{FF2B5EF4-FFF2-40B4-BE49-F238E27FC236}">
                  <a16:creationId xmlns:a16="http://schemas.microsoft.com/office/drawing/2014/main" id="{BB12C9BA-BC4E-4586-A6C9-342BA999F272}"/>
                </a:ext>
              </a:extLst>
            </p:cNvPr>
            <p:cNvSpPr/>
            <p:nvPr/>
          </p:nvSpPr>
          <p:spPr>
            <a:xfrm>
              <a:off x="275617" y="1520007"/>
              <a:ext cx="4461753" cy="2249694"/>
            </a:xfrm>
            <a:custGeom>
              <a:avLst/>
              <a:gdLst>
                <a:gd name="connsiteX0" fmla="*/ 0 w 4461753"/>
                <a:gd name="connsiteY0" fmla="*/ 0 h 2249694"/>
                <a:gd name="connsiteX1" fmla="*/ 2602689 w 4461753"/>
                <a:gd name="connsiteY1" fmla="*/ 0 h 2249694"/>
                <a:gd name="connsiteX2" fmla="*/ 2602689 w 4461753"/>
                <a:gd name="connsiteY2" fmla="*/ 0 h 2249694"/>
                <a:gd name="connsiteX3" fmla="*/ 3718128 w 4461753"/>
                <a:gd name="connsiteY3" fmla="*/ 0 h 2249694"/>
                <a:gd name="connsiteX4" fmla="*/ 4461753 w 4461753"/>
                <a:gd name="connsiteY4" fmla="*/ 0 h 2249694"/>
                <a:gd name="connsiteX5" fmla="*/ 4461753 w 4461753"/>
                <a:gd name="connsiteY5" fmla="*/ 1312322 h 2249694"/>
                <a:gd name="connsiteX6" fmla="*/ 5047403 w 4461753"/>
                <a:gd name="connsiteY6" fmla="*/ 1656652 h 2249694"/>
                <a:gd name="connsiteX7" fmla="*/ 4461753 w 4461753"/>
                <a:gd name="connsiteY7" fmla="*/ 1874745 h 2249694"/>
                <a:gd name="connsiteX8" fmla="*/ 4461753 w 4461753"/>
                <a:gd name="connsiteY8" fmla="*/ 2249694 h 2249694"/>
                <a:gd name="connsiteX9" fmla="*/ 3718128 w 4461753"/>
                <a:gd name="connsiteY9" fmla="*/ 2249694 h 2249694"/>
                <a:gd name="connsiteX10" fmla="*/ 2602689 w 4461753"/>
                <a:gd name="connsiteY10" fmla="*/ 2249694 h 2249694"/>
                <a:gd name="connsiteX11" fmla="*/ 2602689 w 4461753"/>
                <a:gd name="connsiteY11" fmla="*/ 2249694 h 2249694"/>
                <a:gd name="connsiteX12" fmla="*/ 0 w 4461753"/>
                <a:gd name="connsiteY12" fmla="*/ 2249694 h 2249694"/>
                <a:gd name="connsiteX13" fmla="*/ 0 w 4461753"/>
                <a:gd name="connsiteY13" fmla="*/ 1874745 h 2249694"/>
                <a:gd name="connsiteX14" fmla="*/ 0 w 4461753"/>
                <a:gd name="connsiteY14" fmla="*/ 1312322 h 2249694"/>
                <a:gd name="connsiteX15" fmla="*/ 0 w 4461753"/>
                <a:gd name="connsiteY15" fmla="*/ 1312322 h 2249694"/>
                <a:gd name="connsiteX16" fmla="*/ 0 w 4461753"/>
                <a:gd name="connsiteY16" fmla="*/ 0 h 224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1753" h="2249694" fill="none" extrusionOk="0">
                  <a:moveTo>
                    <a:pt x="0" y="0"/>
                  </a:moveTo>
                  <a:cubicBezTo>
                    <a:pt x="669909" y="110052"/>
                    <a:pt x="1508829" y="-164299"/>
                    <a:pt x="2602689" y="0"/>
                  </a:cubicBezTo>
                  <a:lnTo>
                    <a:pt x="2602689" y="0"/>
                  </a:lnTo>
                  <a:cubicBezTo>
                    <a:pt x="3033586" y="-45724"/>
                    <a:pt x="3294758" y="-30489"/>
                    <a:pt x="3718128" y="0"/>
                  </a:cubicBezTo>
                  <a:cubicBezTo>
                    <a:pt x="4035466" y="56705"/>
                    <a:pt x="4242896" y="62651"/>
                    <a:pt x="4461753" y="0"/>
                  </a:cubicBezTo>
                  <a:cubicBezTo>
                    <a:pt x="4396109" y="178520"/>
                    <a:pt x="4525828" y="692836"/>
                    <a:pt x="4461753" y="1312322"/>
                  </a:cubicBezTo>
                  <a:cubicBezTo>
                    <a:pt x="4694773" y="1468211"/>
                    <a:pt x="4806180" y="1574462"/>
                    <a:pt x="5047403" y="1656652"/>
                  </a:cubicBezTo>
                  <a:cubicBezTo>
                    <a:pt x="4934526" y="1652899"/>
                    <a:pt x="4681310" y="1779836"/>
                    <a:pt x="4461753" y="1874745"/>
                  </a:cubicBezTo>
                  <a:cubicBezTo>
                    <a:pt x="4442527" y="2008679"/>
                    <a:pt x="4491642" y="2101908"/>
                    <a:pt x="4461753" y="2249694"/>
                  </a:cubicBezTo>
                  <a:cubicBezTo>
                    <a:pt x="4302359" y="2204420"/>
                    <a:pt x="3822627" y="2276380"/>
                    <a:pt x="3718128" y="2249694"/>
                  </a:cubicBezTo>
                  <a:cubicBezTo>
                    <a:pt x="3311879" y="2209281"/>
                    <a:pt x="3078518" y="2157134"/>
                    <a:pt x="2602689" y="2249694"/>
                  </a:cubicBezTo>
                  <a:lnTo>
                    <a:pt x="2602689" y="2249694"/>
                  </a:lnTo>
                  <a:cubicBezTo>
                    <a:pt x="1703555" y="2196678"/>
                    <a:pt x="686755" y="2193173"/>
                    <a:pt x="0" y="2249694"/>
                  </a:cubicBezTo>
                  <a:cubicBezTo>
                    <a:pt x="23301" y="2173143"/>
                    <a:pt x="9565" y="2024415"/>
                    <a:pt x="0" y="1874745"/>
                  </a:cubicBezTo>
                  <a:cubicBezTo>
                    <a:pt x="-9553" y="1628818"/>
                    <a:pt x="33474" y="1585904"/>
                    <a:pt x="0" y="1312322"/>
                  </a:cubicBezTo>
                  <a:lnTo>
                    <a:pt x="0" y="1312322"/>
                  </a:lnTo>
                  <a:cubicBezTo>
                    <a:pt x="-61825" y="704545"/>
                    <a:pt x="7917" y="318223"/>
                    <a:pt x="0" y="0"/>
                  </a:cubicBezTo>
                  <a:close/>
                </a:path>
                <a:path w="4461753" h="2249694" stroke="0" extrusionOk="0">
                  <a:moveTo>
                    <a:pt x="0" y="0"/>
                  </a:moveTo>
                  <a:cubicBezTo>
                    <a:pt x="873258" y="-162169"/>
                    <a:pt x="2244402" y="-139640"/>
                    <a:pt x="2602689" y="0"/>
                  </a:cubicBezTo>
                  <a:lnTo>
                    <a:pt x="2602689" y="0"/>
                  </a:lnTo>
                  <a:cubicBezTo>
                    <a:pt x="2811028" y="69382"/>
                    <a:pt x="3218196" y="28911"/>
                    <a:pt x="3718128" y="0"/>
                  </a:cubicBezTo>
                  <a:cubicBezTo>
                    <a:pt x="3874730" y="-58011"/>
                    <a:pt x="4134135" y="44827"/>
                    <a:pt x="4461753" y="0"/>
                  </a:cubicBezTo>
                  <a:cubicBezTo>
                    <a:pt x="4380367" y="140889"/>
                    <a:pt x="4553195" y="909995"/>
                    <a:pt x="4461753" y="1312322"/>
                  </a:cubicBezTo>
                  <a:cubicBezTo>
                    <a:pt x="4770013" y="1433061"/>
                    <a:pt x="4804805" y="1514150"/>
                    <a:pt x="5047403" y="1656652"/>
                  </a:cubicBezTo>
                  <a:cubicBezTo>
                    <a:pt x="4874868" y="1760765"/>
                    <a:pt x="4646707" y="1816705"/>
                    <a:pt x="4461753" y="1874745"/>
                  </a:cubicBezTo>
                  <a:cubicBezTo>
                    <a:pt x="4490554" y="2029423"/>
                    <a:pt x="4492717" y="2192828"/>
                    <a:pt x="4461753" y="2249694"/>
                  </a:cubicBezTo>
                  <a:cubicBezTo>
                    <a:pt x="4335788" y="2258520"/>
                    <a:pt x="3894958" y="2194450"/>
                    <a:pt x="3718128" y="2249694"/>
                  </a:cubicBezTo>
                  <a:cubicBezTo>
                    <a:pt x="3287989" y="2270760"/>
                    <a:pt x="2802205" y="2278179"/>
                    <a:pt x="2602689" y="2249694"/>
                  </a:cubicBezTo>
                  <a:lnTo>
                    <a:pt x="2602689" y="2249694"/>
                  </a:lnTo>
                  <a:cubicBezTo>
                    <a:pt x="1956643" y="2338634"/>
                    <a:pt x="998386" y="2396902"/>
                    <a:pt x="0" y="2249694"/>
                  </a:cubicBezTo>
                  <a:cubicBezTo>
                    <a:pt x="-8257" y="2191261"/>
                    <a:pt x="-24214" y="1988347"/>
                    <a:pt x="0" y="1874745"/>
                  </a:cubicBezTo>
                  <a:cubicBezTo>
                    <a:pt x="24378" y="1784938"/>
                    <a:pt x="-22888" y="1374572"/>
                    <a:pt x="0" y="1312322"/>
                  </a:cubicBezTo>
                  <a:lnTo>
                    <a:pt x="0" y="1312322"/>
                  </a:lnTo>
                  <a:cubicBezTo>
                    <a:pt x="-84760" y="998366"/>
                    <a:pt x="-74747" y="401437"/>
                    <a:pt x="0" y="0"/>
                  </a:cubicBezTo>
                  <a:close/>
                </a:path>
              </a:pathLst>
            </a:custGeom>
            <a:solidFill>
              <a:schemeClr val="bg1"/>
            </a:solidFill>
            <a:ln>
              <a:solidFill>
                <a:srgbClr val="00B0F0"/>
              </a:solidFill>
              <a:extLst>
                <a:ext uri="{C807C97D-BFC1-408E-A445-0C87EB9F89A2}">
                  <ask:lineSketchStyleProps xmlns:ask="http://schemas.microsoft.com/office/drawing/2018/sketchyshapes" sd="3738193556">
                    <a:prstGeom prst="wedgeRectCallout">
                      <a:avLst>
                        <a:gd name="adj1" fmla="val 63126"/>
                        <a:gd name="adj2" fmla="val 2363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76">
              <a:extLst>
                <a:ext uri="{FF2B5EF4-FFF2-40B4-BE49-F238E27FC236}">
                  <a16:creationId xmlns:a16="http://schemas.microsoft.com/office/drawing/2014/main" id="{B7126978-CFB6-4D33-A719-6513153A8AEE}"/>
                </a:ext>
              </a:extLst>
            </p:cNvPr>
            <p:cNvSpPr txBox="1"/>
            <p:nvPr/>
          </p:nvSpPr>
          <p:spPr bwMode="auto">
            <a:xfrm>
              <a:off x="212386" y="2743396"/>
              <a:ext cx="4588213" cy="646331"/>
            </a:xfrm>
            <a:prstGeom prst="rect">
              <a:avLst/>
            </a:prstGeom>
            <a:noFill/>
          </p:spPr>
          <p:txBody>
            <a:bodyPr wrap="square">
              <a:spAutoFit/>
            </a:bodyPr>
            <a:lstStyle/>
            <a:p>
              <a:pPr eaLnBrk="1" fontAlgn="auto" hangingPunct="1">
                <a:spcBef>
                  <a:spcPts val="0"/>
                </a:spcBef>
                <a:spcAft>
                  <a:spcPts val="0"/>
                </a:spcAft>
                <a:defRPr/>
              </a:pP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Tuổi</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th</a:t>
              </a:r>
              <a:r>
                <a:rPr lang="vi-VN"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ơ</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vì</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sao</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sớm</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a:t>
              </a:r>
              <a:endParaRPr lang="en-US" altLang="zh-CN" sz="3600" b="1" spc="300"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10" name="TextBox 9">
              <a:extLst>
                <a:ext uri="{FF2B5EF4-FFF2-40B4-BE49-F238E27FC236}">
                  <a16:creationId xmlns:a16="http://schemas.microsoft.com/office/drawing/2014/main" id="{9F26434A-6812-4A92-8A0B-19463F3ADB7D}"/>
                </a:ext>
              </a:extLst>
            </p:cNvPr>
            <p:cNvSpPr txBox="1"/>
            <p:nvPr/>
          </p:nvSpPr>
          <p:spPr>
            <a:xfrm>
              <a:off x="1167824" y="1609640"/>
              <a:ext cx="2677336" cy="1015663"/>
            </a:xfrm>
            <a:prstGeom prst="rect">
              <a:avLst/>
            </a:prstGeom>
            <a:noFill/>
          </p:spPr>
          <p:txBody>
            <a:bodyPr wrap="none" rtlCol="0">
              <a:spAutoFit/>
            </a:bodyPr>
            <a:lstStyle/>
            <a:p>
              <a:r>
                <a:rPr lang="en-US" sz="6000" b="1">
                  <a:solidFill>
                    <a:srgbClr val="00B0F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ĐOẠN 1</a:t>
              </a:r>
              <a:endParaRPr lang="en-US" sz="6000" b="1">
                <a:solidFill>
                  <a:srgbClr val="00B0F0"/>
                </a:solidFill>
                <a:latin typeface="UTM Soraya" panose="02040603050506020204" pitchFamily="18" charset="0"/>
              </a:endParaRPr>
            </a:p>
          </p:txBody>
        </p:sp>
      </p:grpSp>
      <p:pic>
        <p:nvPicPr>
          <p:cNvPr id="8" name="Picture 7" descr="A picture containing vector graphics&#10;&#10;Description automatically generated">
            <a:extLst>
              <a:ext uri="{FF2B5EF4-FFF2-40B4-BE49-F238E27FC236}">
                <a16:creationId xmlns:a16="http://schemas.microsoft.com/office/drawing/2014/main" id="{AD771539-8878-4FDE-917D-134545609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sp>
        <p:nvSpPr>
          <p:cNvPr id="12" name="TextBox 76">
            <a:extLst>
              <a:ext uri="{FF2B5EF4-FFF2-40B4-BE49-F238E27FC236}">
                <a16:creationId xmlns:a16="http://schemas.microsoft.com/office/drawing/2014/main" id="{4084D888-1488-4E72-8064-E07D844F3DEF}"/>
              </a:ext>
            </a:extLst>
          </p:cNvPr>
          <p:cNvSpPr txBox="1"/>
          <p:nvPr/>
        </p:nvSpPr>
        <p:spPr bwMode="auto">
          <a:xfrm>
            <a:off x="8745513" y="4155093"/>
            <a:ext cx="2779737" cy="646331"/>
          </a:xfrm>
          <a:prstGeom prst="rect">
            <a:avLst/>
          </a:prstGeom>
          <a:noFill/>
        </p:spPr>
        <p:txBody>
          <a:bodyPr wrap="square">
            <a:spAutoFit/>
          </a:bodyPr>
          <a:lstStyle/>
          <a:p>
            <a:pPr eaLnBrk="1" fontAlgn="auto" hangingPunct="1">
              <a:spcBef>
                <a:spcPts val="0"/>
              </a:spcBef>
              <a:spcAft>
                <a:spcPts val="0"/>
              </a:spcAft>
              <a:defRPr/>
            </a:pPr>
            <a:r>
              <a:rPr lang="en-US" altLang="zh-CN" sz="3600" b="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Phần còn lại.</a:t>
            </a:r>
            <a:endPar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13" name="TextBox 12">
            <a:extLst>
              <a:ext uri="{FF2B5EF4-FFF2-40B4-BE49-F238E27FC236}">
                <a16:creationId xmlns:a16="http://schemas.microsoft.com/office/drawing/2014/main" id="{1DDD6EB9-4E31-42B0-B986-EB73128D1B4D}"/>
              </a:ext>
            </a:extLst>
          </p:cNvPr>
          <p:cNvSpPr txBox="1"/>
          <p:nvPr/>
        </p:nvSpPr>
        <p:spPr>
          <a:xfrm>
            <a:off x="8656364" y="3031047"/>
            <a:ext cx="2929007" cy="1015663"/>
          </a:xfrm>
          <a:prstGeom prst="rect">
            <a:avLst/>
          </a:prstGeom>
          <a:noFill/>
        </p:spPr>
        <p:txBody>
          <a:bodyPr wrap="none" rtlCol="0">
            <a:spAutoFit/>
          </a:bodyPr>
          <a:lstStyle/>
          <a:p>
            <a:r>
              <a:rPr lang="en-US" sz="6000" b="1">
                <a:solidFill>
                  <a:srgbClr val="FFC00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ĐOẠN 2</a:t>
            </a:r>
            <a:endParaRPr lang="en-US" sz="6000" b="1">
              <a:solidFill>
                <a:srgbClr val="FFC000"/>
              </a:solidFill>
              <a:latin typeface="UTM Soraya" panose="02040603050506020204" pitchFamily="18" charset="0"/>
            </a:endParaRPr>
          </a:p>
        </p:txBody>
      </p:sp>
      <p:pic>
        <p:nvPicPr>
          <p:cNvPr id="16" name="图片 18">
            <a:extLst>
              <a:ext uri="{FF2B5EF4-FFF2-40B4-BE49-F238E27FC236}">
                <a16:creationId xmlns:a16="http://schemas.microsoft.com/office/drawing/2014/main" id="{115414F5-1F19-4690-A9E7-A59E4BFAA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Tree>
    <p:extLst>
      <p:ext uri="{BB962C8B-B14F-4D97-AF65-F5344CB8AC3E}">
        <p14:creationId xmlns:p14="http://schemas.microsoft.com/office/powerpoint/2010/main" val="609271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par>
                                <p:cTn id="29" presetID="42" presetClass="entr" presetSubtype="0"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170" y="4960066"/>
            <a:ext cx="1558091" cy="1809396"/>
          </a:xfrm>
          <a:prstGeom prst="rect">
            <a:avLst/>
          </a:prstGeom>
        </p:spPr>
      </p:pic>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4">
            <a:extLst>
              <a:ext uri="{28A0092B-C50C-407E-A947-70E740481C1C}">
                <a14:useLocalDpi xmlns:a14="http://schemas.microsoft.com/office/drawing/2010/main" val="0"/>
              </a:ext>
            </a:extLst>
          </a:blip>
          <a:srcRect l="66318" t="13022" b="22180"/>
          <a:stretch/>
        </p:blipFill>
        <p:spPr>
          <a:xfrm>
            <a:off x="155961" y="0"/>
            <a:ext cx="1008949" cy="1746554"/>
          </a:xfrm>
          <a:prstGeom prst="rect">
            <a:avLst/>
          </a:prstGeom>
        </p:spPr>
      </p:pic>
      <p:sp>
        <p:nvSpPr>
          <p:cNvPr id="8" name="Rectangle 7">
            <a:extLst>
              <a:ext uri="{FF2B5EF4-FFF2-40B4-BE49-F238E27FC236}">
                <a16:creationId xmlns:a16="http://schemas.microsoft.com/office/drawing/2014/main" id="{E79B6289-B2B8-4FF3-98DE-F355F623CD32}"/>
              </a:ext>
            </a:extLst>
          </p:cNvPr>
          <p:cNvSpPr/>
          <p:nvPr/>
        </p:nvSpPr>
        <p:spPr>
          <a:xfrm>
            <a:off x="1414766" y="1218966"/>
            <a:ext cx="9362467" cy="5011949"/>
          </a:xfrm>
          <a:prstGeom prst="rect">
            <a:avLst/>
          </a:prstGeom>
        </p:spPr>
        <p:txBody>
          <a:bodyPr wrap="square">
            <a:spAutoFit/>
          </a:bodyPr>
          <a:lstStyle/>
          <a:p>
            <a:pPr indent="463550" algn="just"/>
            <a:r>
              <a:rPr lang="vi-VN" sz="2400" b="1" i="0" dirty="0">
                <a:solidFill>
                  <a:schemeClr val="accent5">
                    <a:lumMod val="75000"/>
                  </a:schemeClr>
                </a:solidFill>
                <a:effectLst/>
                <a:latin typeface="+mj-lt"/>
              </a:rPr>
              <a:t>Tuổi thơ của tôi được nâng lên từ những cánh diều.</a:t>
            </a:r>
            <a:endParaRPr lang="en-US" sz="2400" b="1" i="0" dirty="0">
              <a:solidFill>
                <a:schemeClr val="accent5">
                  <a:lumMod val="75000"/>
                </a:schemeClr>
              </a:solidFill>
              <a:effectLst/>
              <a:latin typeface="+mj-lt"/>
            </a:endParaRPr>
          </a:p>
          <a:p>
            <a:pPr indent="463550" algn="just"/>
            <a:r>
              <a:rPr lang="vi-VN" sz="2400" b="1" i="0" dirty="0">
                <a:solidFill>
                  <a:schemeClr val="accent5">
                    <a:lumMod val="75000"/>
                  </a:schemeClr>
                </a:solidFill>
                <a:effectLst/>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endParaRPr lang="en-US" sz="2400" b="1" i="0" dirty="0">
              <a:solidFill>
                <a:schemeClr val="accent5">
                  <a:lumMod val="75000"/>
                </a:schemeClr>
              </a:solidFill>
              <a:effectLst/>
              <a:latin typeface="+mj-lt"/>
            </a:endParaRPr>
          </a:p>
          <a:p>
            <a:pPr indent="463550" algn="just"/>
            <a:r>
              <a:rPr lang="vi-VN" sz="2400" b="1" i="0" dirty="0">
                <a:solidFill>
                  <a:srgbClr val="FF921D"/>
                </a:solidFill>
                <a:effectLst/>
                <a:latin typeface="+mj-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a:t>
            </a:r>
            <a:r>
              <a:rPr lang="en-US" sz="2400" b="1" i="0" dirty="0">
                <a:solidFill>
                  <a:srgbClr val="FF921D"/>
                </a:solidFill>
                <a:effectLst/>
                <a:latin typeface="Times New Roman" panose="02020603050405020304" pitchFamily="18" charset="0"/>
                <a:cs typeface="Times New Roman" panose="02020603050405020304" pitchFamily="18" charset="0"/>
              </a:rPr>
              <a:t>“</a:t>
            </a:r>
            <a:r>
              <a:rPr lang="vi-VN" sz="2400" b="1" i="0" dirty="0">
                <a:solidFill>
                  <a:srgbClr val="FF921D"/>
                </a:solidFill>
                <a:effectLst/>
                <a:latin typeface="+mj-lt"/>
              </a:rPr>
              <a:t>Bay đi diều ơi! Bay đi!</a:t>
            </a:r>
            <a:r>
              <a:rPr lang="en-US" sz="2400" b="1" i="0" dirty="0">
                <a:solidFill>
                  <a:srgbClr val="FF921D"/>
                </a:solidFill>
                <a:effectLst/>
                <a:latin typeface="Times New Roman" panose="02020603050405020304" pitchFamily="18" charset="0"/>
                <a:cs typeface="Times New Roman" panose="02020603050405020304" pitchFamily="18" charset="0"/>
              </a:rPr>
              <a:t>”.</a:t>
            </a:r>
            <a:r>
              <a:rPr lang="vi-VN" sz="2400" b="1" i="0" dirty="0">
                <a:solidFill>
                  <a:srgbClr val="FF921D"/>
                </a:solidFill>
                <a:effectLst/>
                <a:latin typeface="+mj-lt"/>
              </a:rPr>
              <a:t> Cánh diều tuổi ngọc ngà bay đi, mang theo nỗi khát khao của tôi.</a:t>
            </a:r>
          </a:p>
          <a:p>
            <a:pPr algn="r">
              <a:lnSpc>
                <a:spcPct val="150000"/>
              </a:lnSpc>
            </a:pPr>
            <a:r>
              <a:rPr lang="vi-VN" sz="2400" b="1" i="1" dirty="0">
                <a:effectLst/>
                <a:latin typeface="+mj-lt"/>
              </a:rPr>
              <a:t>Theo </a:t>
            </a:r>
            <a:r>
              <a:rPr lang="vi-VN" sz="2400" b="1" i="0" dirty="0">
                <a:solidFill>
                  <a:srgbClr val="C00000"/>
                </a:solidFill>
                <a:effectLst/>
                <a:latin typeface="+mj-lt"/>
              </a:rPr>
              <a:t>TẠ DUY ANH</a:t>
            </a:r>
          </a:p>
        </p:txBody>
      </p:sp>
      <p:sp>
        <p:nvSpPr>
          <p:cNvPr id="9" name="Rectangle 8">
            <a:extLst>
              <a:ext uri="{FF2B5EF4-FFF2-40B4-BE49-F238E27FC236}">
                <a16:creationId xmlns:a16="http://schemas.microsoft.com/office/drawing/2014/main" id="{8D2980DE-740B-4D08-982D-399D51E543F1}"/>
              </a:ext>
            </a:extLst>
          </p:cNvPr>
          <p:cNvSpPr/>
          <p:nvPr/>
        </p:nvSpPr>
        <p:spPr>
          <a:xfrm>
            <a:off x="4016798" y="405667"/>
            <a:ext cx="4117692" cy="830997"/>
          </a:xfrm>
          <a:prstGeom prst="rect">
            <a:avLst/>
          </a:prstGeom>
        </p:spPr>
        <p:txBody>
          <a:bodyPr wrap="square">
            <a:spAutoFit/>
          </a:bodyPr>
          <a:lstStyle/>
          <a:p>
            <a:r>
              <a:rPr lang="en-US" sz="4800">
                <a:solidFill>
                  <a:srgbClr val="C00000"/>
                </a:solidFill>
                <a:latin typeface="UTM ViceroyJF" panose="02040603050506020204" pitchFamily="18" charset="0"/>
              </a:rPr>
              <a:t>Cánh diều tuổi thơ</a:t>
            </a:r>
          </a:p>
        </p:txBody>
      </p:sp>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spTree>
    <p:extLst>
      <p:ext uri="{BB962C8B-B14F-4D97-AF65-F5344CB8AC3E}">
        <p14:creationId xmlns:p14="http://schemas.microsoft.com/office/powerpoint/2010/main" val="3126630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D5ADA-7678-478C-AD75-4591C94BCC0E}"/>
              </a:ext>
            </a:extLst>
          </p:cNvPr>
          <p:cNvPicPr>
            <a:picLocks noChangeAspect="1"/>
          </p:cNvPicPr>
          <p:nvPr/>
        </p:nvPicPr>
        <p:blipFill>
          <a:blip r:embed="rId2"/>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06D8B78F-72AC-48EB-8733-BB0E6BF8842F}"/>
              </a:ext>
            </a:extLst>
          </p:cNvPr>
          <p:cNvGrpSpPr/>
          <p:nvPr/>
        </p:nvGrpSpPr>
        <p:grpSpPr>
          <a:xfrm>
            <a:off x="305510" y="2867892"/>
            <a:ext cx="4474308" cy="1485900"/>
            <a:chOff x="305510" y="2867892"/>
            <a:chExt cx="4474308" cy="1485900"/>
          </a:xfrm>
        </p:grpSpPr>
        <p:pic>
          <p:nvPicPr>
            <p:cNvPr id="3" name="Picture 2" descr="A screenshot of a computer&#10;&#10;Description automatically generated with low confidence">
              <a:extLst>
                <a:ext uri="{FF2B5EF4-FFF2-40B4-BE49-F238E27FC236}">
                  <a16:creationId xmlns:a16="http://schemas.microsoft.com/office/drawing/2014/main" id="{EB5AE107-64E2-4F52-A96A-7F83483AC3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97" b="59546"/>
            <a:stretch/>
          </p:blipFill>
          <p:spPr>
            <a:xfrm>
              <a:off x="305510" y="2867892"/>
              <a:ext cx="4474308" cy="1485900"/>
            </a:xfrm>
            <a:prstGeom prst="rect">
              <a:avLst/>
            </a:prstGeom>
          </p:spPr>
        </p:pic>
        <p:sp>
          <p:nvSpPr>
            <p:cNvPr id="19" name="TextBox 18">
              <a:extLst>
                <a:ext uri="{FF2B5EF4-FFF2-40B4-BE49-F238E27FC236}">
                  <a16:creationId xmlns:a16="http://schemas.microsoft.com/office/drawing/2014/main" id="{98075BCC-80E2-4432-8093-B0F9EF8B0FEE}"/>
                </a:ext>
              </a:extLst>
            </p:cNvPr>
            <p:cNvSpPr txBox="1"/>
            <p:nvPr/>
          </p:nvSpPr>
          <p:spPr>
            <a:xfrm>
              <a:off x="1383213" y="3195343"/>
              <a:ext cx="2318902" cy="830997"/>
            </a:xfrm>
            <a:prstGeom prst="rect">
              <a:avLst/>
            </a:prstGeom>
            <a:noFill/>
          </p:spPr>
          <p:txBody>
            <a:bodyPr wrap="square">
              <a:spAutoFit/>
            </a:bodyPr>
            <a:lstStyle/>
            <a:p>
              <a:pPr algn="ct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bãi thả</a:t>
              </a:r>
              <a:endParaRPr lang="en-US" sz="48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413740C0-B88A-47B2-AF8F-6C463DD26384}"/>
              </a:ext>
            </a:extLst>
          </p:cNvPr>
          <p:cNvGrpSpPr/>
          <p:nvPr/>
        </p:nvGrpSpPr>
        <p:grpSpPr>
          <a:xfrm>
            <a:off x="7295796" y="2867892"/>
            <a:ext cx="4474308" cy="1485900"/>
            <a:chOff x="6828206" y="2867892"/>
            <a:chExt cx="4474308" cy="1485900"/>
          </a:xfrm>
        </p:grpSpPr>
        <p:pic>
          <p:nvPicPr>
            <p:cNvPr id="10" name="Picture 9" descr="A screenshot of a computer&#10;&#10;Description automatically generated with low confidence">
              <a:extLst>
                <a:ext uri="{FF2B5EF4-FFF2-40B4-BE49-F238E27FC236}">
                  <a16:creationId xmlns:a16="http://schemas.microsoft.com/office/drawing/2014/main" id="{7D42481A-1AAC-4702-8523-5F3129D3B230}"/>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1858" r="1858" b="79243"/>
            <a:stretch/>
          </p:blipFill>
          <p:spPr>
            <a:xfrm flipV="1">
              <a:off x="6828206" y="2867892"/>
              <a:ext cx="4474308" cy="1485900"/>
            </a:xfrm>
            <a:prstGeom prst="rect">
              <a:avLst/>
            </a:prstGeom>
          </p:spPr>
        </p:pic>
        <p:sp>
          <p:nvSpPr>
            <p:cNvPr id="21" name="TextBox 20">
              <a:extLst>
                <a:ext uri="{FF2B5EF4-FFF2-40B4-BE49-F238E27FC236}">
                  <a16:creationId xmlns:a16="http://schemas.microsoft.com/office/drawing/2014/main" id="{3C5F4620-26B5-4987-B0E2-FEAAF6CFB353}"/>
                </a:ext>
              </a:extLst>
            </p:cNvPr>
            <p:cNvSpPr txBox="1"/>
            <p:nvPr/>
          </p:nvSpPr>
          <p:spPr>
            <a:xfrm>
              <a:off x="7643103" y="3190286"/>
              <a:ext cx="3007609" cy="830997"/>
            </a:xfrm>
            <a:prstGeom prst="rect">
              <a:avLst/>
            </a:prstGeom>
            <a:noFill/>
          </p:spPr>
          <p:txBody>
            <a:bodyPr wrap="square">
              <a:spAutoFit/>
            </a:bodyPr>
            <a:lstStyle/>
            <a:p>
              <a:pPr algn="ct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trầm bổng</a:t>
              </a:r>
              <a:endParaRPr lang="en-US" sz="4800" b="1"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0DE6DAC3-478E-487E-B0BD-8DE8FBF3A5EF}"/>
              </a:ext>
            </a:extLst>
          </p:cNvPr>
          <p:cNvGrpSpPr/>
          <p:nvPr/>
        </p:nvGrpSpPr>
        <p:grpSpPr>
          <a:xfrm>
            <a:off x="305510" y="4855748"/>
            <a:ext cx="4474308" cy="1485900"/>
            <a:chOff x="305510" y="4855748"/>
            <a:chExt cx="4474308" cy="1485900"/>
          </a:xfrm>
        </p:grpSpPr>
        <p:pic>
          <p:nvPicPr>
            <p:cNvPr id="11" name="Picture 10" descr="A screenshot of a computer&#10;&#10;Description automatically generated with low confidence">
              <a:extLst>
                <a:ext uri="{FF2B5EF4-FFF2-40B4-BE49-F238E27FC236}">
                  <a16:creationId xmlns:a16="http://schemas.microsoft.com/office/drawing/2014/main" id="{54732D2B-2F6A-4498-980F-DE1294447A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6" t="59905" r="1626" b="19338"/>
            <a:stretch/>
          </p:blipFill>
          <p:spPr>
            <a:xfrm>
              <a:off x="305510" y="4855748"/>
              <a:ext cx="4474308" cy="1485900"/>
            </a:xfrm>
            <a:prstGeom prst="rect">
              <a:avLst/>
            </a:prstGeom>
          </p:spPr>
        </p:pic>
        <p:sp>
          <p:nvSpPr>
            <p:cNvPr id="23" name="TextBox 22">
              <a:extLst>
                <a:ext uri="{FF2B5EF4-FFF2-40B4-BE49-F238E27FC236}">
                  <a16:creationId xmlns:a16="http://schemas.microsoft.com/office/drawing/2014/main" id="{42B30480-4745-489B-A6CC-5AF035A909DC}"/>
                </a:ext>
              </a:extLst>
            </p:cNvPr>
            <p:cNvSpPr txBox="1"/>
            <p:nvPr/>
          </p:nvSpPr>
          <p:spPr>
            <a:xfrm>
              <a:off x="1135994" y="5183199"/>
              <a:ext cx="2813339" cy="830997"/>
            </a:xfrm>
            <a:prstGeom prst="rect">
              <a:avLst/>
            </a:prstGeom>
            <a:noFill/>
          </p:spPr>
          <p:txBody>
            <a:bodyPr wrap="square">
              <a:spAutoFit/>
            </a:bodyPr>
            <a:lstStyle/>
            <a:p>
              <a:pP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khát vọng</a:t>
              </a:r>
              <a:endParaRPr lang="en-US" sz="48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A2E945FF-DC45-48D8-9F93-CF38B3902031}"/>
              </a:ext>
            </a:extLst>
          </p:cNvPr>
          <p:cNvGrpSpPr/>
          <p:nvPr/>
        </p:nvGrpSpPr>
        <p:grpSpPr>
          <a:xfrm>
            <a:off x="7295796" y="4855748"/>
            <a:ext cx="4474308" cy="1485900"/>
            <a:chOff x="6828206" y="4855748"/>
            <a:chExt cx="4474308" cy="1485900"/>
          </a:xfrm>
        </p:grpSpPr>
        <p:pic>
          <p:nvPicPr>
            <p:cNvPr id="12" name="Picture 11" descr="A screenshot of a computer&#10;&#10;Description automatically generated with low confidence">
              <a:extLst>
                <a:ext uri="{FF2B5EF4-FFF2-40B4-BE49-F238E27FC236}">
                  <a16:creationId xmlns:a16="http://schemas.microsoft.com/office/drawing/2014/main" id="{C6113D03-12FE-4FA4-8F17-71C3C8B367A3}"/>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626" t="59905" r="1626" b="19338"/>
            <a:stretch/>
          </p:blipFill>
          <p:spPr>
            <a:xfrm>
              <a:off x="6828206" y="4855748"/>
              <a:ext cx="4474308" cy="1485900"/>
            </a:xfrm>
            <a:prstGeom prst="rect">
              <a:avLst/>
            </a:prstGeom>
          </p:spPr>
        </p:pic>
        <p:sp>
          <p:nvSpPr>
            <p:cNvPr id="25" name="TextBox 24">
              <a:extLst>
                <a:ext uri="{FF2B5EF4-FFF2-40B4-BE49-F238E27FC236}">
                  <a16:creationId xmlns:a16="http://schemas.microsoft.com/office/drawing/2014/main" id="{21E0AC55-2840-45EF-BB8D-553E133198B1}"/>
                </a:ext>
              </a:extLst>
            </p:cNvPr>
            <p:cNvSpPr txBox="1"/>
            <p:nvPr/>
          </p:nvSpPr>
          <p:spPr>
            <a:xfrm>
              <a:off x="7724652" y="5183198"/>
              <a:ext cx="2844512" cy="830997"/>
            </a:xfrm>
            <a:prstGeom prst="rect">
              <a:avLst/>
            </a:prstGeom>
            <a:noFill/>
          </p:spPr>
          <p:txBody>
            <a:bodyPr wrap="square">
              <a:spAutoFit/>
            </a:bodyPr>
            <a:lstStyle/>
            <a:p>
              <a:pP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khát khao</a:t>
              </a:r>
              <a:endParaRPr lang="en-US" sz="4800" b="1" dirty="0">
                <a:latin typeface="Times New Roman" panose="02020603050405020304" pitchFamily="18" charset="0"/>
                <a:cs typeface="Times New Roman" panose="02020603050405020304" pitchFamily="18" charset="0"/>
              </a:endParaRPr>
            </a:p>
          </p:txBody>
        </p:sp>
      </p:grpSp>
      <p:pic>
        <p:nvPicPr>
          <p:cNvPr id="31" name="Picture 30" descr="A picture containing toy, doll, vector graphics&#10;&#10;Description automatically generated">
            <a:extLst>
              <a:ext uri="{FF2B5EF4-FFF2-40B4-BE49-F238E27FC236}">
                <a16:creationId xmlns:a16="http://schemas.microsoft.com/office/drawing/2014/main" id="{0071A085-9DB5-4C4C-8502-FF409AEE03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5943" y="2457612"/>
            <a:ext cx="2531564" cy="4278116"/>
          </a:xfrm>
          <a:prstGeom prst="rect">
            <a:avLst/>
          </a:prstGeom>
        </p:spPr>
      </p:pic>
      <p:sp>
        <p:nvSpPr>
          <p:cNvPr id="22" name="TextBox 21">
            <a:extLst>
              <a:ext uri="{FF2B5EF4-FFF2-40B4-BE49-F238E27FC236}">
                <a16:creationId xmlns:a16="http://schemas.microsoft.com/office/drawing/2014/main" id="{C8C484C5-E061-425B-9595-E54C81B940E2}"/>
              </a:ext>
            </a:extLst>
          </p:cNvPr>
          <p:cNvSpPr txBox="1"/>
          <p:nvPr/>
        </p:nvSpPr>
        <p:spPr>
          <a:xfrm>
            <a:off x="-39663" y="6428996"/>
            <a:ext cx="906017" cy="369332"/>
          </a:xfrm>
          <a:prstGeom prst="rect">
            <a:avLst/>
          </a:prstGeom>
          <a:noFill/>
        </p:spPr>
        <p:txBody>
          <a:bodyPr wrap="none" rtlCol="0">
            <a:spAutoFit/>
          </a:bodyPr>
          <a:lstStyle/>
          <a:p>
            <a:r>
              <a:rPr lang="en-US">
                <a:solidFill>
                  <a:srgbClr val="9BB15C"/>
                </a:solidFill>
                <a:latin typeface="UTM Neutra" panose="02040603050506020204" pitchFamily="18" charset="0"/>
              </a:rPr>
              <a:t>KTUTS</a:t>
            </a:r>
          </a:p>
        </p:txBody>
      </p:sp>
    </p:spTree>
    <p:extLst>
      <p:ext uri="{BB962C8B-B14F-4D97-AF65-F5344CB8AC3E}">
        <p14:creationId xmlns:p14="http://schemas.microsoft.com/office/powerpoint/2010/main" val="1416781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800" decel="100000"/>
                                        <p:tgtEl>
                                          <p:spTgt spid="26"/>
                                        </p:tgtEl>
                                      </p:cBhvr>
                                    </p:animEffect>
                                    <p:anim calcmode="lin" valueType="num">
                                      <p:cBhvr>
                                        <p:cTn id="15" dur="800" decel="100000" fill="hold"/>
                                        <p:tgtEl>
                                          <p:spTgt spid="26"/>
                                        </p:tgtEl>
                                        <p:attrNameLst>
                                          <p:attrName>style.rotation</p:attrName>
                                        </p:attrNameLst>
                                      </p:cBhvr>
                                      <p:tavLst>
                                        <p:tav tm="0">
                                          <p:val>
                                            <p:fltVal val="-90"/>
                                          </p:val>
                                        </p:tav>
                                        <p:tav tm="100000">
                                          <p:val>
                                            <p:fltVal val="0"/>
                                          </p:val>
                                        </p:tav>
                                      </p:tavLst>
                                    </p:anim>
                                    <p:anim calcmode="lin" valueType="num">
                                      <p:cBhvr>
                                        <p:cTn id="16" dur="800" decel="100000" fill="hold"/>
                                        <p:tgtEl>
                                          <p:spTgt spid="26"/>
                                        </p:tgtEl>
                                        <p:attrNameLst>
                                          <p:attrName>ppt_x</p:attrName>
                                        </p:attrNameLst>
                                      </p:cBhvr>
                                      <p:tavLst>
                                        <p:tav tm="0">
                                          <p:val>
                                            <p:strVal val="#ppt_x+0.4"/>
                                          </p:val>
                                        </p:tav>
                                        <p:tav tm="100000">
                                          <p:val>
                                            <p:strVal val="#ppt_x-0.05"/>
                                          </p:val>
                                        </p:tav>
                                      </p:tavLst>
                                    </p:anim>
                                    <p:anim calcmode="lin" valueType="num">
                                      <p:cBhvr>
                                        <p:cTn id="17" dur="800" decel="100000" fill="hold"/>
                                        <p:tgtEl>
                                          <p:spTgt spid="2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800" decel="100000"/>
                                        <p:tgtEl>
                                          <p:spTgt spid="28"/>
                                        </p:tgtEl>
                                      </p:cBhvr>
                                    </p:animEffect>
                                    <p:anim calcmode="lin" valueType="num">
                                      <p:cBhvr>
                                        <p:cTn id="25" dur="800" decel="100000" fill="hold"/>
                                        <p:tgtEl>
                                          <p:spTgt spid="28"/>
                                        </p:tgtEl>
                                        <p:attrNameLst>
                                          <p:attrName>style.rotation</p:attrName>
                                        </p:attrNameLst>
                                      </p:cBhvr>
                                      <p:tavLst>
                                        <p:tav tm="0">
                                          <p:val>
                                            <p:fltVal val="-90"/>
                                          </p:val>
                                        </p:tav>
                                        <p:tav tm="100000">
                                          <p:val>
                                            <p:fltVal val="0"/>
                                          </p:val>
                                        </p:tav>
                                      </p:tavLst>
                                    </p:anim>
                                    <p:anim calcmode="lin" valueType="num">
                                      <p:cBhvr>
                                        <p:cTn id="26" dur="800" decel="100000" fill="hold"/>
                                        <p:tgtEl>
                                          <p:spTgt spid="28"/>
                                        </p:tgtEl>
                                        <p:attrNameLst>
                                          <p:attrName>ppt_x</p:attrName>
                                        </p:attrNameLst>
                                      </p:cBhvr>
                                      <p:tavLst>
                                        <p:tav tm="0">
                                          <p:val>
                                            <p:strVal val="#ppt_x+0.4"/>
                                          </p:val>
                                        </p:tav>
                                        <p:tav tm="100000">
                                          <p:val>
                                            <p:strVal val="#ppt_x-0.05"/>
                                          </p:val>
                                        </p:tav>
                                      </p:tavLst>
                                    </p:anim>
                                    <p:anim calcmode="lin" valueType="num">
                                      <p:cBhvr>
                                        <p:cTn id="27" dur="800" decel="100000" fill="hold"/>
                                        <p:tgtEl>
                                          <p:spTgt spid="2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800" decel="100000"/>
                                        <p:tgtEl>
                                          <p:spTgt spid="27"/>
                                        </p:tgtEl>
                                      </p:cBhvr>
                                    </p:animEffect>
                                    <p:anim calcmode="lin" valueType="num">
                                      <p:cBhvr>
                                        <p:cTn id="35" dur="800" decel="100000" fill="hold"/>
                                        <p:tgtEl>
                                          <p:spTgt spid="27"/>
                                        </p:tgtEl>
                                        <p:attrNameLst>
                                          <p:attrName>style.rotation</p:attrName>
                                        </p:attrNameLst>
                                      </p:cBhvr>
                                      <p:tavLst>
                                        <p:tav tm="0">
                                          <p:val>
                                            <p:fltVal val="-90"/>
                                          </p:val>
                                        </p:tav>
                                        <p:tav tm="100000">
                                          <p:val>
                                            <p:fltVal val="0"/>
                                          </p:val>
                                        </p:tav>
                                      </p:tavLst>
                                    </p:anim>
                                    <p:anim calcmode="lin" valueType="num">
                                      <p:cBhvr>
                                        <p:cTn id="36" dur="800" decel="100000" fill="hold"/>
                                        <p:tgtEl>
                                          <p:spTgt spid="27"/>
                                        </p:tgtEl>
                                        <p:attrNameLst>
                                          <p:attrName>ppt_x</p:attrName>
                                        </p:attrNameLst>
                                      </p:cBhvr>
                                      <p:tavLst>
                                        <p:tav tm="0">
                                          <p:val>
                                            <p:strVal val="#ppt_x+0.4"/>
                                          </p:val>
                                        </p:tav>
                                        <p:tav tm="100000">
                                          <p:val>
                                            <p:strVal val="#ppt_x-0.05"/>
                                          </p:val>
                                        </p:tav>
                                      </p:tavLst>
                                    </p:anim>
                                    <p:anim calcmode="lin" valueType="num">
                                      <p:cBhvr>
                                        <p:cTn id="37" dur="800" decel="100000" fill="hold"/>
                                        <p:tgtEl>
                                          <p:spTgt spid="27"/>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800" decel="100000"/>
                                        <p:tgtEl>
                                          <p:spTgt spid="29"/>
                                        </p:tgtEl>
                                      </p:cBhvr>
                                    </p:animEffect>
                                    <p:anim calcmode="lin" valueType="num">
                                      <p:cBhvr>
                                        <p:cTn id="45" dur="800" decel="100000" fill="hold"/>
                                        <p:tgtEl>
                                          <p:spTgt spid="29"/>
                                        </p:tgtEl>
                                        <p:attrNameLst>
                                          <p:attrName>style.rotation</p:attrName>
                                        </p:attrNameLst>
                                      </p:cBhvr>
                                      <p:tavLst>
                                        <p:tav tm="0">
                                          <p:val>
                                            <p:fltVal val="-90"/>
                                          </p:val>
                                        </p:tav>
                                        <p:tav tm="100000">
                                          <p:val>
                                            <p:fltVal val="0"/>
                                          </p:val>
                                        </p:tav>
                                      </p:tavLst>
                                    </p:anim>
                                    <p:anim calcmode="lin" valueType="num">
                                      <p:cBhvr>
                                        <p:cTn id="46" dur="800" decel="100000" fill="hold"/>
                                        <p:tgtEl>
                                          <p:spTgt spid="29"/>
                                        </p:tgtEl>
                                        <p:attrNameLst>
                                          <p:attrName>ppt_x</p:attrName>
                                        </p:attrNameLst>
                                      </p:cBhvr>
                                      <p:tavLst>
                                        <p:tav tm="0">
                                          <p:val>
                                            <p:strVal val="#ppt_x+0.4"/>
                                          </p:val>
                                        </p:tav>
                                        <p:tav tm="100000">
                                          <p:val>
                                            <p:strVal val="#ppt_x-0.05"/>
                                          </p:val>
                                        </p:tav>
                                      </p:tavLst>
                                    </p:anim>
                                    <p:anim calcmode="lin" valueType="num">
                                      <p:cBhvr>
                                        <p:cTn id="47" dur="800" decel="100000" fill="hold"/>
                                        <p:tgtEl>
                                          <p:spTgt spid="2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81124" y="2649620"/>
            <a:ext cx="9401175" cy="388338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65" y="4520748"/>
            <a:ext cx="1977059" cy="2295940"/>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18407" y="-150000"/>
            <a:ext cx="8555183" cy="2515936"/>
            <a:chOff x="1818407" y="-150000"/>
            <a:chExt cx="8555183" cy="2515936"/>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5">
              <a:extLst>
                <a:ext uri="{28A0092B-C50C-407E-A947-70E740481C1C}">
                  <a14:useLocalDpi xmlns:a14="http://schemas.microsoft.com/office/drawing/2010/main" val="0"/>
                </a:ext>
              </a:extLst>
            </a:blip>
            <a:srcRect b="22556"/>
            <a:stretch/>
          </p:blipFill>
          <p:spPr>
            <a:xfrm>
              <a:off x="1818407" y="-150000"/>
              <a:ext cx="8555183" cy="2515936"/>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026466" y="822171"/>
              <a:ext cx="6306085" cy="1107996"/>
            </a:xfrm>
            <a:prstGeom prst="rect">
              <a:avLst/>
            </a:prstGeom>
            <a:noFill/>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LUYỆN ĐỌC CÂU</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6">
            <a:extLst>
              <a:ext uri="{28A0092B-C50C-407E-A947-70E740481C1C}">
                <a14:useLocalDpi xmlns:a14="http://schemas.microsoft.com/office/drawing/2010/main" val="0"/>
              </a:ext>
            </a:extLst>
          </a:blip>
          <a:srcRect l="66318" t="13022" b="22180"/>
          <a:stretch/>
        </p:blipFill>
        <p:spPr>
          <a:xfrm>
            <a:off x="2066181" y="43600"/>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2066181" y="3091332"/>
            <a:ext cx="8620259" cy="3170099"/>
          </a:xfrm>
          <a:prstGeom prst="rect">
            <a:avLst/>
          </a:prstGeom>
        </p:spPr>
        <p:txBody>
          <a:bodyPr wrap="square">
            <a:spAutoFit/>
          </a:bodyPr>
          <a:lstStyle/>
          <a:p>
            <a:r>
              <a:rPr lang="vi-VN" sz="4000" dirty="0">
                <a:latin typeface="+mj-lt"/>
              </a:rPr>
              <a:t>Tôi đã ngửa cổ </a:t>
            </a:r>
            <a:r>
              <a:rPr lang="vi-VN" sz="4000" b="1" dirty="0">
                <a:latin typeface="+mj-lt"/>
              </a:rPr>
              <a:t>suốt một thời mới lớn </a:t>
            </a:r>
            <a:r>
              <a:rPr lang="vi-VN" sz="4000" dirty="0">
                <a:latin typeface="+mj-lt"/>
              </a:rPr>
              <a:t>để chờ đợi một nàng tiên áo xanh bay xuống từ trời và bao giờ cũng hy vọng khi </a:t>
            </a:r>
            <a:r>
              <a:rPr lang="vi-VN" sz="4000" b="1" dirty="0">
                <a:latin typeface="+mj-lt"/>
              </a:rPr>
              <a:t>tha thiết cầu xin</a:t>
            </a:r>
            <a:r>
              <a:rPr lang="vi-VN" sz="4000" dirty="0">
                <a:latin typeface="+mj-lt"/>
              </a:rPr>
              <a:t>: "</a:t>
            </a:r>
            <a:r>
              <a:rPr lang="vi-VN" sz="4000" b="1" dirty="0">
                <a:latin typeface="+mj-lt"/>
              </a:rPr>
              <a:t>Bay đi </a:t>
            </a:r>
            <a:r>
              <a:rPr lang="vi-VN" sz="4000" dirty="0">
                <a:latin typeface="+mj-lt"/>
              </a:rPr>
              <a:t>diều ơi! </a:t>
            </a:r>
            <a:r>
              <a:rPr lang="vi-VN" sz="4000" b="1" dirty="0">
                <a:latin typeface="+mj-lt"/>
              </a:rPr>
              <a:t>Bay đi</a:t>
            </a:r>
            <a:r>
              <a:rPr lang="vi-VN" sz="4000" dirty="0">
                <a:latin typeface="+mj-lt"/>
              </a:rPr>
              <a:t>!" </a:t>
            </a:r>
            <a:endParaRPr lang="en-US" sz="4000" dirty="0">
              <a:latin typeface="+mj-lt"/>
            </a:endParaRPr>
          </a:p>
        </p:txBody>
      </p:sp>
      <p:sp>
        <p:nvSpPr>
          <p:cNvPr id="17" name="TextBox 5">
            <a:extLst>
              <a:ext uri="{FF2B5EF4-FFF2-40B4-BE49-F238E27FC236}">
                <a16:creationId xmlns:a16="http://schemas.microsoft.com/office/drawing/2014/main" id="{D4284E28-12AE-43C6-B039-6FC221E2B4E9}"/>
              </a:ext>
            </a:extLst>
          </p:cNvPr>
          <p:cNvSpPr txBox="1">
            <a:spLocks noChangeArrowheads="1"/>
          </p:cNvSpPr>
          <p:nvPr/>
        </p:nvSpPr>
        <p:spPr bwMode="auto">
          <a:xfrm>
            <a:off x="4694274" y="4215212"/>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FF0000"/>
                </a:solidFill>
                <a:latin typeface="Times New Roman" panose="02020603050405020304" pitchFamily="18" charset="0"/>
                <a:cs typeface="Times New Roman" panose="02020603050405020304" pitchFamily="18" charset="0"/>
              </a:rPr>
              <a:t>/</a:t>
            </a: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spTree>
    <p:extLst>
      <p:ext uri="{BB962C8B-B14F-4D97-AF65-F5344CB8AC3E}">
        <p14:creationId xmlns:p14="http://schemas.microsoft.com/office/powerpoint/2010/main" val="2526428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3250"/>
                            </p:stCondLst>
                            <p:childTnLst>
                              <p:par>
                                <p:cTn id="24" presetID="2" presetClass="entr" presetSubtype="2" decel="10000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4750"/>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500"/>
                                        <p:tgtEl>
                                          <p:spTgt spid="11"/>
                                        </p:tgtEl>
                                      </p:cBhvr>
                                    </p:animEffect>
                                    <p:anim calcmode="lin" valueType="num">
                                      <p:cBhvr>
                                        <p:cTn id="37" dur="1500" fill="hold"/>
                                        <p:tgtEl>
                                          <p:spTgt spid="11"/>
                                        </p:tgtEl>
                                        <p:attrNameLst>
                                          <p:attrName>ppt_x</p:attrName>
                                        </p:attrNameLst>
                                      </p:cBhvr>
                                      <p:tavLst>
                                        <p:tav tm="0">
                                          <p:val>
                                            <p:strVal val="#ppt_x"/>
                                          </p:val>
                                        </p:tav>
                                        <p:tav tm="100000">
                                          <p:val>
                                            <p:strVal val="#ppt_x"/>
                                          </p:val>
                                        </p:tav>
                                      </p:tavLst>
                                    </p:anim>
                                    <p:anim calcmode="lin" valueType="num">
                                      <p:cBhvr>
                                        <p:cTn id="38" dur="1500" fill="hold"/>
                                        <p:tgtEl>
                                          <p:spTgt spid="11"/>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81124" y="2365936"/>
            <a:ext cx="9401175" cy="4167068"/>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65" y="4520748"/>
            <a:ext cx="1977059" cy="2295940"/>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18407" y="-150000"/>
            <a:ext cx="8555183" cy="2515936"/>
            <a:chOff x="1818407" y="-150000"/>
            <a:chExt cx="8555183" cy="2515936"/>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5">
              <a:extLst>
                <a:ext uri="{28A0092B-C50C-407E-A947-70E740481C1C}">
                  <a14:useLocalDpi xmlns:a14="http://schemas.microsoft.com/office/drawing/2010/main" val="0"/>
                </a:ext>
              </a:extLst>
            </a:blip>
            <a:srcRect b="22556"/>
            <a:stretch/>
          </p:blipFill>
          <p:spPr>
            <a:xfrm>
              <a:off x="1818407" y="-150000"/>
              <a:ext cx="8555183" cy="2515936"/>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552025" y="810785"/>
              <a:ext cx="5254965" cy="1107996"/>
            </a:xfrm>
            <a:prstGeom prst="rect">
              <a:avLst/>
            </a:prstGeom>
            <a:noFill/>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GIẢI NGHĨA TỪ</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6">
            <a:extLst>
              <a:ext uri="{28A0092B-C50C-407E-A947-70E740481C1C}">
                <a14:useLocalDpi xmlns:a14="http://schemas.microsoft.com/office/drawing/2010/main" val="0"/>
              </a:ext>
            </a:extLst>
          </a:blip>
          <a:srcRect l="66318" t="13022" b="22180"/>
          <a:stretch/>
        </p:blipFill>
        <p:spPr>
          <a:xfrm>
            <a:off x="2066181" y="43600"/>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1869377" y="2726557"/>
            <a:ext cx="8620259" cy="3416320"/>
          </a:xfrm>
          <a:prstGeom prst="rect">
            <a:avLst/>
          </a:prstGeom>
        </p:spPr>
        <p:txBody>
          <a:bodyPr wrap="square">
            <a:spAutoFit/>
          </a:bodyPr>
          <a:lstStyle/>
          <a:p>
            <a:r>
              <a:rPr lang="vi-VN" sz="3600" b="1">
                <a:latin typeface="+mj-lt"/>
              </a:rPr>
              <a:t>- </a:t>
            </a:r>
            <a:r>
              <a:rPr lang="vi-VN" sz="3600" b="1">
                <a:solidFill>
                  <a:srgbClr val="C00000"/>
                </a:solidFill>
                <a:latin typeface="+mj-lt"/>
              </a:rPr>
              <a:t>Mục đồng: </a:t>
            </a:r>
            <a:r>
              <a:rPr lang="vi-VN" sz="3600" b="1">
                <a:latin typeface="+mj-lt"/>
              </a:rPr>
              <a:t>trẻ chăn trâu, bò, dê, cừu.</a:t>
            </a:r>
          </a:p>
          <a:p>
            <a:r>
              <a:rPr lang="vi-VN" sz="3600" b="1">
                <a:latin typeface="+mj-lt"/>
              </a:rPr>
              <a:t>- </a:t>
            </a:r>
            <a:r>
              <a:rPr lang="vi-VN" sz="3600" b="1">
                <a:solidFill>
                  <a:srgbClr val="C00000"/>
                </a:solidFill>
                <a:latin typeface="+mj-lt"/>
              </a:rPr>
              <a:t>Huyền ảo: </a:t>
            </a:r>
            <a:r>
              <a:rPr lang="vi-VN" sz="3600" b="1">
                <a:latin typeface="+mj-lt"/>
              </a:rPr>
              <a:t>đẹp một cách kì lạ và bí ẩn, nửa thực nửa hư.</a:t>
            </a:r>
          </a:p>
          <a:p>
            <a:r>
              <a:rPr lang="vi-VN" sz="3600" b="1">
                <a:latin typeface="+mj-lt"/>
              </a:rPr>
              <a:t>- </a:t>
            </a:r>
            <a:r>
              <a:rPr lang="vi-VN" sz="3600" b="1">
                <a:solidFill>
                  <a:srgbClr val="C00000"/>
                </a:solidFill>
                <a:latin typeface="+mj-lt"/>
              </a:rPr>
              <a:t>Khát vọng: </a:t>
            </a:r>
            <a:r>
              <a:rPr lang="vi-VN" sz="3600" b="1">
                <a:latin typeface="+mj-lt"/>
              </a:rPr>
              <a:t>điều mong muốn, đòi hỏi rất mạnh mẽ.</a:t>
            </a:r>
          </a:p>
          <a:p>
            <a:r>
              <a:rPr lang="vi-VN" sz="3600" b="1">
                <a:latin typeface="+mj-lt"/>
              </a:rPr>
              <a:t>- </a:t>
            </a:r>
            <a:r>
              <a:rPr lang="vi-VN" sz="3600" b="1">
                <a:solidFill>
                  <a:srgbClr val="C00000"/>
                </a:solidFill>
                <a:latin typeface="+mj-lt"/>
              </a:rPr>
              <a:t>Tuổi ngọc ngà: </a:t>
            </a:r>
            <a:r>
              <a:rPr lang="vi-VN" sz="3600" b="1">
                <a:latin typeface="+mj-lt"/>
              </a:rPr>
              <a:t>tuổi thơ, tuổi trẻ đẹp đẽ.</a:t>
            </a:r>
            <a:endParaRPr lang="vi-VN" sz="3600" b="1" dirty="0">
              <a:latin typeface="+mj-lt"/>
            </a:endParaRP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spTree>
    <p:extLst>
      <p:ext uri="{BB962C8B-B14F-4D97-AF65-F5344CB8AC3E}">
        <p14:creationId xmlns:p14="http://schemas.microsoft.com/office/powerpoint/2010/main" val="3177961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childTnLst>
                          </p:cTn>
                        </p:par>
                        <p:par>
                          <p:cTn id="18" fill="hold">
                            <p:stCondLst>
                              <p:cond delay="3250"/>
                            </p:stCondLst>
                            <p:childTnLst>
                              <p:par>
                                <p:cTn id="19" presetID="2" presetClass="entr" presetSubtype="2" decel="10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75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500"/>
                                        <p:tgtEl>
                                          <p:spTgt spid="11"/>
                                        </p:tgtEl>
                                      </p:cBhvr>
                                    </p:animEffect>
                                    <p:anim calcmode="lin" valueType="num">
                                      <p:cBhvr>
                                        <p:cTn id="32" dur="1500" fill="hold"/>
                                        <p:tgtEl>
                                          <p:spTgt spid="11"/>
                                        </p:tgtEl>
                                        <p:attrNameLst>
                                          <p:attrName>ppt_x</p:attrName>
                                        </p:attrNameLst>
                                      </p:cBhvr>
                                      <p:tavLst>
                                        <p:tav tm="0">
                                          <p:val>
                                            <p:strVal val="#ppt_x"/>
                                          </p:val>
                                        </p:tav>
                                        <p:tav tm="100000">
                                          <p:val>
                                            <p:strVal val="#ppt_x"/>
                                          </p:val>
                                        </p:tav>
                                      </p:tavLst>
                                    </p:anim>
                                    <p:anim calcmode="lin" valueType="num">
                                      <p:cBhvr>
                                        <p:cTn id="33" dur="1500" fill="hold"/>
                                        <p:tgtEl>
                                          <p:spTgt spid="11"/>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horse with a child on the back&#10;&#10;Description automatically generated with low confidence">
            <a:extLst>
              <a:ext uri="{FF2B5EF4-FFF2-40B4-BE49-F238E27FC236}">
                <a16:creationId xmlns:a16="http://schemas.microsoft.com/office/drawing/2014/main" id="{AF6411C1-36CB-4BC7-B887-D41FDA9A8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989" y="231371"/>
            <a:ext cx="8871395" cy="5897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8" name="Group 7">
            <a:extLst>
              <a:ext uri="{FF2B5EF4-FFF2-40B4-BE49-F238E27FC236}">
                <a16:creationId xmlns:a16="http://schemas.microsoft.com/office/drawing/2014/main" id="{C8F7D370-B811-4245-B3BE-27AF69B06315}"/>
              </a:ext>
            </a:extLst>
          </p:cNvPr>
          <p:cNvGrpSpPr/>
          <p:nvPr/>
        </p:nvGrpSpPr>
        <p:grpSpPr>
          <a:xfrm>
            <a:off x="20096" y="2763800"/>
            <a:ext cx="2967520" cy="1330399"/>
            <a:chOff x="-30144" y="2869812"/>
            <a:chExt cx="2967520" cy="1330399"/>
          </a:xfrm>
        </p:grpSpPr>
        <p:sp>
          <p:nvSpPr>
            <p:cNvPr id="7" name="对话气泡: 矩形 5">
              <a:extLst>
                <a:ext uri="{FF2B5EF4-FFF2-40B4-BE49-F238E27FC236}">
                  <a16:creationId xmlns:a16="http://schemas.microsoft.com/office/drawing/2014/main" id="{E4C6521B-6D1B-4E77-987D-848D63487A89}"/>
                </a:ext>
              </a:extLst>
            </p:cNvPr>
            <p:cNvSpPr/>
            <p:nvPr/>
          </p:nvSpPr>
          <p:spPr>
            <a:xfrm>
              <a:off x="0" y="2899956"/>
              <a:ext cx="2937376" cy="1300255"/>
            </a:xfrm>
            <a:custGeom>
              <a:avLst/>
              <a:gdLst>
                <a:gd name="connsiteX0" fmla="*/ 0 w 2937376"/>
                <a:gd name="connsiteY0" fmla="*/ 0 h 1300255"/>
                <a:gd name="connsiteX1" fmla="*/ 1713469 w 2937376"/>
                <a:gd name="connsiteY1" fmla="*/ 0 h 1300255"/>
                <a:gd name="connsiteX2" fmla="*/ 1713469 w 2937376"/>
                <a:gd name="connsiteY2" fmla="*/ 0 h 1300255"/>
                <a:gd name="connsiteX3" fmla="*/ 2447813 w 2937376"/>
                <a:gd name="connsiteY3" fmla="*/ 0 h 1300255"/>
                <a:gd name="connsiteX4" fmla="*/ 2937376 w 2937376"/>
                <a:gd name="connsiteY4" fmla="*/ 0 h 1300255"/>
                <a:gd name="connsiteX5" fmla="*/ 2937376 w 2937376"/>
                <a:gd name="connsiteY5" fmla="*/ 758482 h 1300255"/>
                <a:gd name="connsiteX6" fmla="*/ 3298849 w 2937376"/>
                <a:gd name="connsiteY6" fmla="*/ 744539 h 1300255"/>
                <a:gd name="connsiteX7" fmla="*/ 2937376 w 2937376"/>
                <a:gd name="connsiteY7" fmla="*/ 1083546 h 1300255"/>
                <a:gd name="connsiteX8" fmla="*/ 2937376 w 2937376"/>
                <a:gd name="connsiteY8" fmla="*/ 1300255 h 1300255"/>
                <a:gd name="connsiteX9" fmla="*/ 2447813 w 2937376"/>
                <a:gd name="connsiteY9" fmla="*/ 1300255 h 1300255"/>
                <a:gd name="connsiteX10" fmla="*/ 1713469 w 2937376"/>
                <a:gd name="connsiteY10" fmla="*/ 1300255 h 1300255"/>
                <a:gd name="connsiteX11" fmla="*/ 1713469 w 2937376"/>
                <a:gd name="connsiteY11" fmla="*/ 1300255 h 1300255"/>
                <a:gd name="connsiteX12" fmla="*/ 0 w 2937376"/>
                <a:gd name="connsiteY12" fmla="*/ 1300255 h 1300255"/>
                <a:gd name="connsiteX13" fmla="*/ 0 w 2937376"/>
                <a:gd name="connsiteY13" fmla="*/ 1083546 h 1300255"/>
                <a:gd name="connsiteX14" fmla="*/ 0 w 2937376"/>
                <a:gd name="connsiteY14" fmla="*/ 758482 h 1300255"/>
                <a:gd name="connsiteX15" fmla="*/ 0 w 2937376"/>
                <a:gd name="connsiteY15" fmla="*/ 758482 h 1300255"/>
                <a:gd name="connsiteX16" fmla="*/ 0 w 2937376"/>
                <a:gd name="connsiteY16" fmla="*/ 0 h 130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7376" h="1300255" fill="none" extrusionOk="0">
                  <a:moveTo>
                    <a:pt x="0" y="0"/>
                  </a:moveTo>
                  <a:cubicBezTo>
                    <a:pt x="318609" y="-22213"/>
                    <a:pt x="1399024" y="-30033"/>
                    <a:pt x="1713469" y="0"/>
                  </a:cubicBezTo>
                  <a:lnTo>
                    <a:pt x="1713469" y="0"/>
                  </a:lnTo>
                  <a:cubicBezTo>
                    <a:pt x="1981073" y="-65112"/>
                    <a:pt x="2148864" y="26862"/>
                    <a:pt x="2447813" y="0"/>
                  </a:cubicBezTo>
                  <a:cubicBezTo>
                    <a:pt x="2574152" y="8701"/>
                    <a:pt x="2722272" y="19307"/>
                    <a:pt x="2937376" y="0"/>
                  </a:cubicBezTo>
                  <a:cubicBezTo>
                    <a:pt x="2902188" y="335051"/>
                    <a:pt x="2959458" y="577949"/>
                    <a:pt x="2937376" y="758482"/>
                  </a:cubicBezTo>
                  <a:cubicBezTo>
                    <a:pt x="3057109" y="763957"/>
                    <a:pt x="3181060" y="722923"/>
                    <a:pt x="3298849" y="744539"/>
                  </a:cubicBezTo>
                  <a:cubicBezTo>
                    <a:pt x="3157746" y="928822"/>
                    <a:pt x="3031091" y="939831"/>
                    <a:pt x="2937376" y="1083546"/>
                  </a:cubicBezTo>
                  <a:cubicBezTo>
                    <a:pt x="2944354" y="1164753"/>
                    <a:pt x="2942649" y="1263758"/>
                    <a:pt x="2937376" y="1300255"/>
                  </a:cubicBezTo>
                  <a:cubicBezTo>
                    <a:pt x="2745074" y="1297435"/>
                    <a:pt x="2687655" y="1284843"/>
                    <a:pt x="2447813" y="1300255"/>
                  </a:cubicBezTo>
                  <a:cubicBezTo>
                    <a:pt x="2205284" y="1347876"/>
                    <a:pt x="1800726" y="1280574"/>
                    <a:pt x="1713469" y="1300255"/>
                  </a:cubicBezTo>
                  <a:lnTo>
                    <a:pt x="1713469" y="1300255"/>
                  </a:lnTo>
                  <a:cubicBezTo>
                    <a:pt x="1387889" y="1417147"/>
                    <a:pt x="781281" y="1211252"/>
                    <a:pt x="0" y="1300255"/>
                  </a:cubicBezTo>
                  <a:cubicBezTo>
                    <a:pt x="5184" y="1262735"/>
                    <a:pt x="785" y="1149347"/>
                    <a:pt x="0" y="1083546"/>
                  </a:cubicBezTo>
                  <a:cubicBezTo>
                    <a:pt x="24421" y="1004475"/>
                    <a:pt x="-27947" y="885137"/>
                    <a:pt x="0" y="758482"/>
                  </a:cubicBezTo>
                  <a:lnTo>
                    <a:pt x="0" y="758482"/>
                  </a:lnTo>
                  <a:cubicBezTo>
                    <a:pt x="23577" y="597063"/>
                    <a:pt x="-22286" y="180792"/>
                    <a:pt x="0" y="0"/>
                  </a:cubicBezTo>
                  <a:close/>
                </a:path>
                <a:path w="2937376" h="1300255" stroke="0" extrusionOk="0">
                  <a:moveTo>
                    <a:pt x="0" y="0"/>
                  </a:moveTo>
                  <a:cubicBezTo>
                    <a:pt x="709008" y="42244"/>
                    <a:pt x="1540990" y="139575"/>
                    <a:pt x="1713469" y="0"/>
                  </a:cubicBezTo>
                  <a:lnTo>
                    <a:pt x="1713469" y="0"/>
                  </a:lnTo>
                  <a:cubicBezTo>
                    <a:pt x="1845799" y="45207"/>
                    <a:pt x="2211142" y="-42197"/>
                    <a:pt x="2447813" y="0"/>
                  </a:cubicBezTo>
                  <a:cubicBezTo>
                    <a:pt x="2503002" y="4534"/>
                    <a:pt x="2878345" y="-9382"/>
                    <a:pt x="2937376" y="0"/>
                  </a:cubicBezTo>
                  <a:cubicBezTo>
                    <a:pt x="2951488" y="149968"/>
                    <a:pt x="2894773" y="383435"/>
                    <a:pt x="2937376" y="758482"/>
                  </a:cubicBezTo>
                  <a:cubicBezTo>
                    <a:pt x="2989052" y="778400"/>
                    <a:pt x="3180700" y="746573"/>
                    <a:pt x="3298849" y="744539"/>
                  </a:cubicBezTo>
                  <a:cubicBezTo>
                    <a:pt x="3157111" y="912392"/>
                    <a:pt x="3115860" y="958689"/>
                    <a:pt x="2937376" y="1083546"/>
                  </a:cubicBezTo>
                  <a:cubicBezTo>
                    <a:pt x="2934656" y="1181999"/>
                    <a:pt x="2939172" y="1249375"/>
                    <a:pt x="2937376" y="1300255"/>
                  </a:cubicBezTo>
                  <a:cubicBezTo>
                    <a:pt x="2837286" y="1336688"/>
                    <a:pt x="2584229" y="1267287"/>
                    <a:pt x="2447813" y="1300255"/>
                  </a:cubicBezTo>
                  <a:cubicBezTo>
                    <a:pt x="2107479" y="1297874"/>
                    <a:pt x="1814889" y="1325665"/>
                    <a:pt x="1713469" y="1300255"/>
                  </a:cubicBezTo>
                  <a:lnTo>
                    <a:pt x="1713469" y="1300255"/>
                  </a:lnTo>
                  <a:cubicBezTo>
                    <a:pt x="1073621" y="1287987"/>
                    <a:pt x="478199" y="1381664"/>
                    <a:pt x="0" y="1300255"/>
                  </a:cubicBezTo>
                  <a:cubicBezTo>
                    <a:pt x="16886" y="1225685"/>
                    <a:pt x="-10204" y="1130688"/>
                    <a:pt x="0" y="1083546"/>
                  </a:cubicBezTo>
                  <a:cubicBezTo>
                    <a:pt x="11166" y="1008448"/>
                    <a:pt x="1198" y="898106"/>
                    <a:pt x="0" y="758482"/>
                  </a:cubicBezTo>
                  <a:lnTo>
                    <a:pt x="0" y="758482"/>
                  </a:lnTo>
                  <a:cubicBezTo>
                    <a:pt x="-24341" y="501113"/>
                    <a:pt x="37870" y="272000"/>
                    <a:pt x="0" y="0"/>
                  </a:cubicBezTo>
                  <a:close/>
                </a:path>
              </a:pathLst>
            </a:custGeom>
            <a:ln w="19050">
              <a:extLst>
                <a:ext uri="{C807C97D-BFC1-408E-A445-0C87EB9F89A2}">
                  <ask:lineSketchStyleProps xmlns:ask="http://schemas.microsoft.com/office/drawing/2018/sketchyshapes" sd="3834426724">
                    <a:prstGeom prst="wedgeRectCallout">
                      <a:avLst>
                        <a:gd name="adj1" fmla="val 62306"/>
                        <a:gd name="adj2" fmla="val 7261"/>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5251C93C-DDB2-4BC4-AB43-1F70DDAE06D8}"/>
                </a:ext>
              </a:extLst>
            </p:cNvPr>
            <p:cNvSpPr txBox="1"/>
            <p:nvPr/>
          </p:nvSpPr>
          <p:spPr>
            <a:xfrm>
              <a:off x="-30144" y="2869812"/>
              <a:ext cx="2937376" cy="1200329"/>
            </a:xfrm>
            <a:prstGeom prst="rect">
              <a:avLst/>
            </a:prstGeom>
            <a:noFill/>
          </p:spPr>
          <p:txBody>
            <a:bodyPr wrap="square" rtlCol="0">
              <a:spAutoFit/>
            </a:bodyPr>
            <a:lstStyle/>
            <a:p>
              <a:r>
                <a:rPr lang="en-US" sz="72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ViceroyJF" panose="02040603050506020204" pitchFamily="18" charset="0"/>
                  <a:cs typeface="Times New Roman" panose="02020603050405020304" pitchFamily="18" charset="0"/>
                </a:rPr>
                <a:t>mục đồng</a:t>
              </a:r>
            </a:p>
          </p:txBody>
        </p:sp>
      </p:grpSp>
    </p:spTree>
    <p:extLst>
      <p:ext uri="{BB962C8B-B14F-4D97-AF65-F5344CB8AC3E}">
        <p14:creationId xmlns:p14="http://schemas.microsoft.com/office/powerpoint/2010/main" val="2691964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8|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1053</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UTM Showcard</vt:lpstr>
      <vt:lpstr>UTM ViceroyJF</vt:lpstr>
      <vt:lpstr>Times New Roman</vt:lpstr>
      <vt:lpstr>Arial</vt:lpstr>
      <vt:lpstr>字魂17号-萌趣果冻体</vt:lpstr>
      <vt:lpstr>Calibri</vt:lpstr>
      <vt:lpstr>UTM Banque</vt:lpstr>
      <vt:lpstr>UTM Gradoo</vt:lpstr>
      <vt:lpstr>zihun35hao-jindianyahei</vt:lpstr>
      <vt:lpstr>UTM Neutra</vt:lpstr>
      <vt:lpstr>UTM Soraya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YenVu</cp:keywords>
  <dc:description>KTUTS</dc:description>
  <cp:lastModifiedBy>PHAN HOÀNG PHƯỚC HẠNH</cp:lastModifiedBy>
  <cp:revision>78</cp:revision>
  <dcterms:created xsi:type="dcterms:W3CDTF">2021-03-18T11:52:01Z</dcterms:created>
  <dcterms:modified xsi:type="dcterms:W3CDTF">2021-12-12T01:28:27Z</dcterms:modified>
  <cp:category>KTUTS</cp:category>
  <cp:version>H19</cp:version>
</cp:coreProperties>
</file>