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7" r:id="rId3"/>
    <p:sldId id="290" r:id="rId4"/>
    <p:sldId id="284" r:id="rId5"/>
    <p:sldId id="282" r:id="rId6"/>
    <p:sldId id="292" r:id="rId7"/>
    <p:sldId id="283" r:id="rId8"/>
    <p:sldId id="291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B7D1E7"/>
    <a:srgbClr val="0000FF"/>
    <a:srgbClr val="FFFFCC"/>
    <a:srgbClr val="FFFF99"/>
    <a:srgbClr val="FF0000"/>
    <a:srgbClr val="0000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37136-7AEE-440F-A019-84C989D603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7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AA235-86D9-416F-8E2C-4B0C01DB62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9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51D02-8226-4E85-A66D-67219E254D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2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DD9D8-BF49-4505-88E2-3180363725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04151-D799-4B40-9FBE-52A0C5D30B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8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0C19F-237A-4FAA-B170-3E4C56ADB5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7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596EA-11AF-451D-9BB4-0309B88749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4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A27AA-0FD8-494D-91B9-8E59525CC5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9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DE690-92E0-49DE-88DA-B10A4936D9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0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D60E-6FA5-4466-87B4-56BA89288C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2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70DA1-3E9E-4324-AEAD-42660065C1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1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5E2FD5-BBD9-4631-87B3-42272966F6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4a502089_394350f1_4a0aa947_280b0d37_hoa6_resiz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5076825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2" name="WordArt 6"/>
          <p:cNvSpPr>
            <a:spLocks noChangeArrowheads="1" noChangeShapeType="1" noTextEdit="1"/>
          </p:cNvSpPr>
          <p:nvPr/>
        </p:nvSpPr>
        <p:spPr bwMode="auto">
          <a:xfrm>
            <a:off x="1066800" y="2933700"/>
            <a:ext cx="5562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6000" b="1" kern="1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Môn:Chính tả</a:t>
            </a:r>
          </a:p>
        </p:txBody>
      </p:sp>
      <p:sp>
        <p:nvSpPr>
          <p:cNvPr id="34823" name="WordArt 7"/>
          <p:cNvSpPr>
            <a:spLocks noChangeArrowheads="1" noChangeShapeType="1" noTextEdit="1"/>
          </p:cNvSpPr>
          <p:nvPr/>
        </p:nvSpPr>
        <p:spPr bwMode="auto">
          <a:xfrm>
            <a:off x="2743200" y="4495800"/>
            <a:ext cx="2362200" cy="5429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Times New Roman"/>
                <a:cs typeface="Times New Roman"/>
              </a:rPr>
              <a:t>LỚP BA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981200" y="381000"/>
            <a:ext cx="6858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>
                <a:solidFill>
                  <a:srgbClr val="0000FF"/>
                </a:solidFill>
              </a:rPr>
              <a:t>Kính</a:t>
            </a:r>
            <a:r>
              <a:rPr lang="en-US" sz="4800" b="1" dirty="0">
                <a:solidFill>
                  <a:srgbClr val="0000FF"/>
                </a:solidFill>
              </a:rPr>
              <a:t> </a:t>
            </a:r>
            <a:r>
              <a:rPr lang="en-US" sz="4800" b="1" dirty="0" err="1">
                <a:solidFill>
                  <a:srgbClr val="0000FF"/>
                </a:solidFill>
              </a:rPr>
              <a:t>chào</a:t>
            </a:r>
            <a:r>
              <a:rPr lang="en-US" sz="4800" b="1" dirty="0">
                <a:solidFill>
                  <a:srgbClr val="0000FF"/>
                </a:solidFill>
              </a:rPr>
              <a:t> </a:t>
            </a:r>
            <a:r>
              <a:rPr lang="en-US" sz="4800" b="1" dirty="0" err="1">
                <a:solidFill>
                  <a:srgbClr val="0000FF"/>
                </a:solidFill>
              </a:rPr>
              <a:t>thầy</a:t>
            </a:r>
            <a:r>
              <a:rPr lang="en-US" sz="4800" b="1" dirty="0">
                <a:solidFill>
                  <a:srgbClr val="0000FF"/>
                </a:solidFill>
              </a:rPr>
              <a:t>, </a:t>
            </a:r>
            <a:r>
              <a:rPr lang="en-US" sz="4800" b="1" dirty="0" err="1">
                <a:solidFill>
                  <a:srgbClr val="0000FF"/>
                </a:solidFill>
              </a:rPr>
              <a:t>cô</a:t>
            </a:r>
            <a:r>
              <a:rPr lang="en-US" sz="4800" b="1" dirty="0">
                <a:solidFill>
                  <a:srgbClr val="0000FF"/>
                </a:solidFill>
              </a:rPr>
              <a:t> </a:t>
            </a:r>
            <a:r>
              <a:rPr lang="en-US" sz="4800" b="1" dirty="0" err="1">
                <a:solidFill>
                  <a:srgbClr val="0000FF"/>
                </a:solidFill>
              </a:rPr>
              <a:t>đến</a:t>
            </a:r>
            <a:r>
              <a:rPr lang="en-US" sz="4800" b="1" dirty="0">
                <a:solidFill>
                  <a:srgbClr val="0000FF"/>
                </a:solidFill>
              </a:rPr>
              <a:t> </a:t>
            </a:r>
            <a:r>
              <a:rPr lang="en-US" sz="4800" b="1" dirty="0" err="1">
                <a:solidFill>
                  <a:srgbClr val="0000FF"/>
                </a:solidFill>
              </a:rPr>
              <a:t>dư</a:t>
            </a:r>
            <a:r>
              <a:rPr lang="en-US" sz="4800" b="1" dirty="0">
                <a:solidFill>
                  <a:srgbClr val="0000FF"/>
                </a:solidFill>
              </a:rPr>
              <a:t>̣ </a:t>
            </a:r>
            <a:r>
              <a:rPr lang="en-US" sz="4800" b="1" dirty="0" err="1">
                <a:solidFill>
                  <a:srgbClr val="0000FF"/>
                </a:solidFill>
              </a:rPr>
              <a:t>giơ</a:t>
            </a:r>
            <a:r>
              <a:rPr lang="en-US" sz="4800" b="1" dirty="0">
                <a:solidFill>
                  <a:srgbClr val="0000FF"/>
                </a:solidFill>
              </a:rPr>
              <a:t>̀ </a:t>
            </a:r>
            <a:r>
              <a:rPr lang="en-US" sz="4800" b="1" dirty="0" err="1">
                <a:solidFill>
                  <a:srgbClr val="0000FF"/>
                </a:solidFill>
              </a:rPr>
              <a:t>thăm</a:t>
            </a:r>
            <a:r>
              <a:rPr lang="en-US" sz="4800" b="1" dirty="0">
                <a:solidFill>
                  <a:srgbClr val="0000FF"/>
                </a:solidFill>
              </a:rPr>
              <a:t> </a:t>
            </a:r>
            <a:r>
              <a:rPr lang="en-US" sz="4800" b="1" dirty="0" err="1">
                <a:solidFill>
                  <a:srgbClr val="0000FF"/>
                </a:solidFill>
              </a:rPr>
              <a:t>lớp</a:t>
            </a:r>
            <a:r>
              <a:rPr lang="en-US" sz="4800" b="1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repeatCount="5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2000"/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34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1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7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75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750" fill="hold">
                                          <p:stCondLst>
                                            <p:cond delay="225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0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1" dur="2500" autoRev="1" fill="hold"/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2500" autoRev="1" fill="hold"/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2500" autoRev="1" fill="hold"/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66"/>
            </a:gs>
            <a:gs pos="100000">
              <a:srgbClr val="FF33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1828800" y="1524000"/>
            <a:ext cx="4419600" cy="10668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66FF66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200">
                <a:solidFill>
                  <a:srgbClr val="FF0000"/>
                </a:solidFill>
              </a:rPr>
              <a:t>Kiểm tra bài cũ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524000" y="890588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Chính </a:t>
            </a:r>
            <a:r>
              <a:rPr lang="en-US" sz="2000"/>
              <a:t>tả</a:t>
            </a:r>
            <a:r>
              <a:rPr lang="en-US" sz="1600"/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733800" y="304800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b="1" u="sng">
                <a:solidFill>
                  <a:srgbClr val="006600"/>
                </a:solidFill>
                <a:latin typeface="Times New Roman" pitchFamily="18" charset="0"/>
              </a:rPr>
              <a:t>Chính tả: Nhớ- viết</a:t>
            </a:r>
          </a:p>
        </p:txBody>
      </p:sp>
      <p:sp>
        <p:nvSpPr>
          <p:cNvPr id="52228" name="WordArt 4"/>
          <p:cNvSpPr>
            <a:spLocks noChangeArrowheads="1" noChangeShapeType="1" noTextEdit="1"/>
          </p:cNvSpPr>
          <p:nvPr/>
        </p:nvSpPr>
        <p:spPr bwMode="auto">
          <a:xfrm>
            <a:off x="3709988" y="633413"/>
            <a:ext cx="2362200" cy="400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i="1" kern="10">
                <a:solidFill>
                  <a:srgbClr val="99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 hát trồng cây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3152775" y="942975"/>
            <a:ext cx="3276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/>
            <a:r>
              <a:rPr lang="en-US" sz="2000" i="1">
                <a:latin typeface="Times New Roman" pitchFamily="18" charset="0"/>
              </a:rPr>
              <a:t>Ai trồng cây</a:t>
            </a:r>
          </a:p>
          <a:p>
            <a:pPr marL="342900" indent="-342900" algn="l"/>
            <a:r>
              <a:rPr lang="en-US" sz="2000" i="1">
                <a:latin typeface="Times New Roman" pitchFamily="18" charset="0"/>
              </a:rPr>
              <a:t>Người đó có tiếng hát</a:t>
            </a:r>
          </a:p>
          <a:p>
            <a:pPr marL="342900" indent="-342900" algn="l"/>
            <a:r>
              <a:rPr lang="en-US" sz="2000" i="1">
                <a:latin typeface="Times New Roman" pitchFamily="18" charset="0"/>
              </a:rPr>
              <a:t>Trên vòm cây</a:t>
            </a:r>
          </a:p>
          <a:p>
            <a:pPr marL="342900" indent="-342900" algn="l"/>
            <a:r>
              <a:rPr lang="en-US" sz="2000" i="1">
                <a:latin typeface="Times New Roman" pitchFamily="18" charset="0"/>
              </a:rPr>
              <a:t>Chim hót lời mê say.</a:t>
            </a:r>
          </a:p>
          <a:p>
            <a:pPr marL="342900" indent="-342900" algn="l"/>
            <a:endParaRPr lang="en-US" sz="2000" i="1">
              <a:latin typeface="Times New Roman" pitchFamily="18" charset="0"/>
            </a:endParaRPr>
          </a:p>
          <a:p>
            <a:pPr marL="342900" indent="-342900" algn="l"/>
            <a:endParaRPr lang="en-US" sz="2000" i="1">
              <a:latin typeface="Times New Roman" pitchFamily="18" charset="0"/>
            </a:endParaRPr>
          </a:p>
          <a:p>
            <a:pPr marL="342900" indent="-342900" algn="l"/>
            <a:endParaRPr lang="en-US" sz="2000" i="1">
              <a:latin typeface="Times New Roman" pitchFamily="18" charset="0"/>
            </a:endParaRPr>
          </a:p>
          <a:p>
            <a:pPr marL="342900" indent="-342900" algn="l"/>
            <a:endParaRPr lang="en-US" sz="2000" i="1">
              <a:latin typeface="Times New Roman" pitchFamily="18" charset="0"/>
            </a:endParaRP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3138488" y="3752850"/>
            <a:ext cx="31242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i="1">
                <a:latin typeface="Times New Roman" pitchFamily="18" charset="0"/>
              </a:rPr>
              <a:t>Ai trồng cây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Người đó có bóng mát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Trong vòm cây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Quên nắng xa đường dài.</a:t>
            </a:r>
          </a:p>
          <a:p>
            <a:pPr algn="l"/>
            <a:endParaRPr lang="en-US" sz="2000" i="1">
              <a:latin typeface="Times New Roman" pitchFamily="18" charset="0"/>
            </a:endParaRPr>
          </a:p>
          <a:p>
            <a:pPr algn="l"/>
            <a:endParaRPr lang="en-US" sz="2000" i="1">
              <a:latin typeface="Times New Roman" pitchFamily="18" charset="0"/>
            </a:endParaRPr>
          </a:p>
          <a:p>
            <a:pPr algn="l"/>
            <a:r>
              <a:rPr lang="en-US" sz="2000" i="1">
                <a:latin typeface="Times New Roman" pitchFamily="18" charset="0"/>
              </a:rPr>
              <a:t>                </a:t>
            </a:r>
          </a:p>
        </p:txBody>
      </p:sp>
      <p:sp>
        <p:nvSpPr>
          <p:cNvPr id="52231" name="Rectangle 7"/>
          <p:cNvSpPr>
            <a:spLocks noChangeArrowheads="1"/>
          </p:cNvSpPr>
          <p:nvPr>
            <p:ph type="body" idx="1"/>
          </p:nvPr>
        </p:nvSpPr>
        <p:spPr>
          <a:xfrm>
            <a:off x="3148013" y="2347913"/>
            <a:ext cx="3505200" cy="2362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i="1">
                <a:latin typeface="Times New Roman" pitchFamily="18" charset="0"/>
              </a:rPr>
              <a:t>Ai trồng cây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i="1">
                <a:latin typeface="Times New Roman" pitchFamily="18" charset="0"/>
              </a:rPr>
              <a:t>Người đó có ngọn gió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i="1">
                <a:latin typeface="Times New Roman" pitchFamily="18" charset="0"/>
              </a:rPr>
              <a:t>Rung cành cây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i="1">
                <a:latin typeface="Times New Roman" pitchFamily="18" charset="0"/>
              </a:rPr>
              <a:t>Hoa lá đùa lay lay.</a:t>
            </a:r>
          </a:p>
          <a:p>
            <a:pPr>
              <a:lnSpc>
                <a:spcPct val="90000"/>
              </a:lnSpc>
            </a:pPr>
            <a:endParaRPr lang="en-US" sz="2000" i="1">
              <a:latin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000" i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095625" y="5105400"/>
            <a:ext cx="41148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i="1">
                <a:latin typeface="Times New Roman" pitchFamily="18" charset="0"/>
              </a:rPr>
              <a:t>Ai trồng cây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Người đó có hạnh phúc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Mong chờ cây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Mau lớn lên từng ngày.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                               </a:t>
            </a:r>
            <a:r>
              <a:rPr lang="en-US" i="1">
                <a:solidFill>
                  <a:srgbClr val="FF0066"/>
                </a:solidFill>
                <a:latin typeface="Times New Roman" pitchFamily="18" charset="0"/>
              </a:rPr>
              <a:t>Bế Kiến Quốc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4572000" y="302895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10000" y="188595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200400" y="50292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2236" name="Picture 12" descr="TV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88" y="1076325"/>
            <a:ext cx="3810000" cy="563880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/>
      <p:bldP spid="52229" grpId="0"/>
      <p:bldP spid="52230" grpId="0"/>
      <p:bldP spid="52231" grpId="0"/>
      <p:bldP spid="52232" grpId="0"/>
      <p:bldP spid="52233" grpId="0" animBg="1"/>
      <p:bldP spid="52234" grpId="0" animBg="1"/>
      <p:bldP spid="522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752600" y="152400"/>
            <a:ext cx="5638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 smtClean="0"/>
              <a:t>Chính</a:t>
            </a:r>
            <a:r>
              <a:rPr lang="en-US" sz="2000" dirty="0" smtClean="0"/>
              <a:t> </a:t>
            </a:r>
            <a:r>
              <a:rPr lang="en-US" dirty="0"/>
              <a:t>tả</a:t>
            </a:r>
            <a:r>
              <a:rPr lang="en-US" sz="2000" dirty="0"/>
              <a:t> : </a:t>
            </a:r>
            <a:r>
              <a:rPr lang="en-US" sz="2000" dirty="0" err="1"/>
              <a:t>Nhơ</a:t>
            </a:r>
            <a:r>
              <a:rPr lang="en-US" sz="2000" dirty="0"/>
              <a:t>́ - </a:t>
            </a:r>
            <a:r>
              <a:rPr lang="en-US" sz="2000" dirty="0" err="1"/>
              <a:t>viết</a:t>
            </a:r>
            <a:endParaRPr lang="en-US" sz="2000" dirty="0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2743200" y="26670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ngọn    ó             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3433763" y="3362325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ên 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810000" y="26670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gi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471613" y="1981200"/>
            <a:ext cx="3781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v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128963" y="1990725"/>
            <a:ext cx="1590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  òm cây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471613" y="3362325"/>
            <a:ext cx="396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qu</a:t>
            </a:r>
          </a:p>
        </p:txBody>
      </p:sp>
      <p:sp>
        <p:nvSpPr>
          <p:cNvPr id="46100" name="WordArt 20"/>
          <p:cNvSpPr>
            <a:spLocks noChangeArrowheads="1" noChangeShapeType="1" noTextEdit="1"/>
          </p:cNvSpPr>
          <p:nvPr/>
        </p:nvSpPr>
        <p:spPr bwMode="auto">
          <a:xfrm>
            <a:off x="3048000" y="1143000"/>
            <a:ext cx="2762250" cy="466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i="1" kern="10">
                <a:solidFill>
                  <a:srgbClr val="99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 hát trồng cây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8" grpId="0"/>
      <p:bldP spid="46089" grpId="0"/>
      <p:bldP spid="46093" grpId="0"/>
      <p:bldP spid="46093" grpId="1"/>
      <p:bldP spid="46095" grpId="0"/>
      <p:bldP spid="46095" grpId="1"/>
      <p:bldP spid="46098" grpId="0"/>
      <p:bldP spid="46099" grpId="0"/>
      <p:bldP spid="4609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7" name="Group 17"/>
          <p:cNvGrpSpPr>
            <a:grpSpLocks/>
          </p:cNvGrpSpPr>
          <p:nvPr/>
        </p:nvGrpSpPr>
        <p:grpSpPr bwMode="auto">
          <a:xfrm>
            <a:off x="2209800" y="228600"/>
            <a:ext cx="6934200" cy="1066800"/>
            <a:chOff x="1392" y="192"/>
            <a:chExt cx="4368" cy="672"/>
          </a:xfrm>
        </p:grpSpPr>
        <p:sp>
          <p:nvSpPr>
            <p:cNvPr id="40965" name="Text Box 5"/>
            <p:cNvSpPr txBox="1">
              <a:spLocks noChangeArrowheads="1"/>
            </p:cNvSpPr>
            <p:nvPr/>
          </p:nvSpPr>
          <p:spPr bwMode="auto">
            <a:xfrm>
              <a:off x="1392" y="192"/>
              <a:ext cx="43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/>
                <a:t>      </a:t>
              </a:r>
            </a:p>
          </p:txBody>
        </p:sp>
        <p:sp>
          <p:nvSpPr>
            <p:cNvPr id="40966" name="Text Box 6"/>
            <p:cNvSpPr txBox="1">
              <a:spLocks noChangeArrowheads="1"/>
            </p:cNvSpPr>
            <p:nvPr/>
          </p:nvSpPr>
          <p:spPr bwMode="auto">
            <a:xfrm>
              <a:off x="2400" y="576"/>
              <a:ext cx="2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b="1"/>
                <a:t>Chính tả : Nhớ-viết</a:t>
              </a:r>
            </a:p>
          </p:txBody>
        </p:sp>
      </p:grp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1295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1295400" y="2133600"/>
            <a:ext cx="12192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2514600" y="2133600"/>
            <a:ext cx="0" cy="4724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1752600" y="1643063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Lỗi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3657600" y="1676400"/>
            <a:ext cx="3657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0979" name="WordArt 19"/>
          <p:cNvSpPr>
            <a:spLocks noChangeArrowheads="1" noChangeShapeType="1" noTextEdit="1"/>
          </p:cNvSpPr>
          <p:nvPr/>
        </p:nvSpPr>
        <p:spPr bwMode="auto">
          <a:xfrm>
            <a:off x="3810000" y="1362075"/>
            <a:ext cx="2762250" cy="466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i="1" kern="10">
                <a:solidFill>
                  <a:srgbClr val="99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 hát trồng cây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733800" y="304800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b="1">
                <a:latin typeface="Times New Roman" pitchFamily="18" charset="0"/>
              </a:rPr>
              <a:t>Chính tả: </a:t>
            </a:r>
            <a:r>
              <a:rPr lang="en-US" b="1"/>
              <a:t>Nhớ - viết</a:t>
            </a:r>
          </a:p>
        </p:txBody>
      </p:sp>
      <p:sp>
        <p:nvSpPr>
          <p:cNvPr id="54276" name="WordArt 4"/>
          <p:cNvSpPr>
            <a:spLocks noChangeArrowheads="1" noChangeShapeType="1" noTextEdit="1"/>
          </p:cNvSpPr>
          <p:nvPr/>
        </p:nvSpPr>
        <p:spPr bwMode="auto">
          <a:xfrm>
            <a:off x="3009900" y="633413"/>
            <a:ext cx="2362200" cy="400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i="1" kern="10">
                <a:solidFill>
                  <a:srgbClr val="99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 hát trồng cây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152775" y="942975"/>
            <a:ext cx="3276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/>
            <a:r>
              <a:rPr lang="en-US" sz="2000" i="1">
                <a:latin typeface="Times New Roman" pitchFamily="18" charset="0"/>
              </a:rPr>
              <a:t>Ai trồng cây</a:t>
            </a:r>
          </a:p>
          <a:p>
            <a:pPr marL="342900" indent="-342900" algn="l"/>
            <a:r>
              <a:rPr lang="en-US" sz="2000" i="1">
                <a:latin typeface="Times New Roman" pitchFamily="18" charset="0"/>
              </a:rPr>
              <a:t>Người đó có tiếng hát</a:t>
            </a:r>
          </a:p>
          <a:p>
            <a:pPr marL="342900" indent="-342900" algn="l"/>
            <a:r>
              <a:rPr lang="en-US" sz="2000" i="1">
                <a:latin typeface="Times New Roman" pitchFamily="18" charset="0"/>
              </a:rPr>
              <a:t>Trên vòm cây</a:t>
            </a:r>
          </a:p>
          <a:p>
            <a:pPr marL="342900" indent="-342900" algn="l"/>
            <a:r>
              <a:rPr lang="en-US" sz="2000" i="1">
                <a:latin typeface="Times New Roman" pitchFamily="18" charset="0"/>
              </a:rPr>
              <a:t>Chim hót lời mê say.</a:t>
            </a:r>
          </a:p>
          <a:p>
            <a:pPr marL="342900" indent="-342900" algn="l"/>
            <a:endParaRPr lang="en-US" sz="2000" i="1">
              <a:latin typeface="Times New Roman" pitchFamily="18" charset="0"/>
            </a:endParaRPr>
          </a:p>
          <a:p>
            <a:pPr marL="342900" indent="-342900" algn="l"/>
            <a:endParaRPr lang="en-US" sz="2000" i="1">
              <a:latin typeface="Times New Roman" pitchFamily="18" charset="0"/>
            </a:endParaRPr>
          </a:p>
          <a:p>
            <a:pPr marL="342900" indent="-342900" algn="l"/>
            <a:endParaRPr lang="en-US" sz="2000" i="1">
              <a:latin typeface="Times New Roman" pitchFamily="18" charset="0"/>
            </a:endParaRPr>
          </a:p>
          <a:p>
            <a:pPr marL="342900" indent="-342900" algn="l"/>
            <a:endParaRPr lang="en-US" sz="2000" i="1">
              <a:latin typeface="Times New Roman" pitchFamily="18" charset="0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138488" y="3752850"/>
            <a:ext cx="31242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i="1">
                <a:latin typeface="Times New Roman" pitchFamily="18" charset="0"/>
              </a:rPr>
              <a:t>Ai trồng cây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Người đó có bóng mát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Trong vòm cây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Quên nắng xa đường dài.</a:t>
            </a:r>
          </a:p>
          <a:p>
            <a:pPr algn="l"/>
            <a:endParaRPr lang="en-US" sz="2000" i="1">
              <a:latin typeface="Times New Roman" pitchFamily="18" charset="0"/>
            </a:endParaRPr>
          </a:p>
          <a:p>
            <a:pPr algn="l"/>
            <a:endParaRPr lang="en-US" sz="2000" i="1">
              <a:latin typeface="Times New Roman" pitchFamily="18" charset="0"/>
            </a:endParaRPr>
          </a:p>
          <a:p>
            <a:pPr algn="l"/>
            <a:r>
              <a:rPr lang="en-US" sz="2000" i="1">
                <a:latin typeface="Times New Roman" pitchFamily="18" charset="0"/>
              </a:rPr>
              <a:t>                </a:t>
            </a:r>
          </a:p>
        </p:txBody>
      </p:sp>
      <p:sp>
        <p:nvSpPr>
          <p:cNvPr id="54279" name="Rectangle 7"/>
          <p:cNvSpPr>
            <a:spLocks noChangeArrowheads="1"/>
          </p:cNvSpPr>
          <p:nvPr>
            <p:ph type="body" idx="1"/>
          </p:nvPr>
        </p:nvSpPr>
        <p:spPr>
          <a:xfrm>
            <a:off x="3148013" y="2347913"/>
            <a:ext cx="3505200" cy="2362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i="1">
                <a:latin typeface="Times New Roman" pitchFamily="18" charset="0"/>
              </a:rPr>
              <a:t>Ai trồng cây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i="1">
                <a:latin typeface="Times New Roman" pitchFamily="18" charset="0"/>
              </a:rPr>
              <a:t>Người đó có ngọn gió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i="1">
                <a:latin typeface="Times New Roman" pitchFamily="18" charset="0"/>
              </a:rPr>
              <a:t>Rung cành cây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i="1">
                <a:latin typeface="Times New Roman" pitchFamily="18" charset="0"/>
              </a:rPr>
              <a:t>Hoa lá đùa lay lay.</a:t>
            </a:r>
          </a:p>
          <a:p>
            <a:pPr>
              <a:lnSpc>
                <a:spcPct val="90000"/>
              </a:lnSpc>
            </a:pPr>
            <a:endParaRPr lang="en-US" sz="2000" i="1">
              <a:latin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000" i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095625" y="5105400"/>
            <a:ext cx="41148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i="1">
                <a:latin typeface="Times New Roman" pitchFamily="18" charset="0"/>
              </a:rPr>
              <a:t>Ai trồng cây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Người đó có hạnh phúc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Mong chờ cây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Mau lớn lên từng ngày.</a:t>
            </a:r>
          </a:p>
          <a:p>
            <a:pPr algn="l"/>
            <a:r>
              <a:rPr lang="en-US" sz="2000" i="1">
                <a:latin typeface="Times New Roman" pitchFamily="18" charset="0"/>
              </a:rPr>
              <a:t>                               </a:t>
            </a:r>
            <a:r>
              <a:rPr lang="en-US" i="1">
                <a:solidFill>
                  <a:srgbClr val="FF0066"/>
                </a:solidFill>
                <a:latin typeface="Times New Roman" pitchFamily="18" charset="0"/>
              </a:rPr>
              <a:t>Bế Kiến Quốc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  <p:bldP spid="54277" grpId="0"/>
      <p:bldP spid="54278" grpId="0"/>
      <p:bldP spid="54279" grpId="0"/>
      <p:bldP spid="542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505200" y="8382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</a:rPr>
              <a:t>Chính tả: </a:t>
            </a:r>
            <a:r>
              <a:rPr lang="en-US" b="1"/>
              <a:t>Nhớ - viết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81000" y="19050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</a:rPr>
              <a:t>2)Điền vào chỗ trống: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0" y="23622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</a:rPr>
              <a:t>a) </a:t>
            </a: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rong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dong</a:t>
            </a:r>
            <a:r>
              <a:rPr lang="en-US" sz="2400" b="1" i="1">
                <a:latin typeface="Times New Roman" pitchFamily="18" charset="0"/>
              </a:rPr>
              <a:t> hay </a:t>
            </a: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giong</a:t>
            </a:r>
          </a:p>
        </p:txBody>
      </p:sp>
      <p:sp>
        <p:nvSpPr>
          <p:cNvPr id="44048" name="WordArt 16"/>
          <p:cNvSpPr>
            <a:spLocks noChangeArrowheads="1" noChangeShapeType="1" noTextEdit="1"/>
          </p:cNvSpPr>
          <p:nvPr/>
        </p:nvSpPr>
        <p:spPr bwMode="auto">
          <a:xfrm>
            <a:off x="3519488" y="1333500"/>
            <a:ext cx="2362200" cy="400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i="1" kern="10">
                <a:solidFill>
                  <a:srgbClr val="99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 hát trồng cây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066800" y="2819400"/>
            <a:ext cx="7239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        … ruổi,     … chơi, thong…      , trống …       cờ mở , gánh hàng …</a:t>
            </a:r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228600" y="4038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</a:rPr>
              <a:t>b) </a:t>
            </a: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rủ</a:t>
            </a:r>
            <a:r>
              <a:rPr lang="en-US" sz="2400" i="1">
                <a:latin typeface="Times New Roman" pitchFamily="18" charset="0"/>
              </a:rPr>
              <a:t> </a:t>
            </a:r>
            <a:r>
              <a:rPr lang="en-US" sz="2400" b="1" i="1">
                <a:latin typeface="Times New Roman" pitchFamily="18" charset="0"/>
              </a:rPr>
              <a:t>hay 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</a:rPr>
              <a:t>ru</a:t>
            </a:r>
            <a:r>
              <a:rPr lang="en-US" sz="2400" b="1" i="1">
                <a:solidFill>
                  <a:srgbClr val="FF0066"/>
                </a:solidFill>
                <a:latin typeface="Times New Roman" pitchFamily="18" charset="0"/>
              </a:rPr>
              <a:t>̃</a:t>
            </a:r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1219200" y="4533900"/>
            <a:ext cx="7086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     cười … rượi, nói chuyện … rỉ, … nhau đi chơi, lá … xuống mặt hồ</a:t>
            </a:r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1143000" y="236696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rong</a:t>
            </a:r>
            <a:endParaRPr lang="en-US" sz="2400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1285875" y="23622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dong</a:t>
            </a:r>
            <a:endParaRPr lang="en-US" sz="2400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2543175" y="2366963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giong</a:t>
            </a:r>
            <a:endParaRPr lang="en-US" sz="2400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1100138" y="4038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rủ</a:t>
            </a:r>
            <a:endParaRPr lang="en-US" sz="2400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1252538" y="40386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rũ</a:t>
            </a:r>
            <a:endParaRPr lang="en-US" sz="2400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1147763" y="2362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rong</a:t>
            </a:r>
            <a:endParaRPr lang="en-US" sz="2400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1157288" y="236696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rong</a:t>
            </a:r>
            <a:endParaRPr lang="en-US" sz="2400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114300" y="40386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rủ</a:t>
            </a:r>
            <a:endParaRPr lang="en-US" sz="2400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4065" name="Text Box 33"/>
          <p:cNvSpPr txBox="1">
            <a:spLocks noChangeArrowheads="1"/>
          </p:cNvSpPr>
          <p:nvPr/>
        </p:nvSpPr>
        <p:spPr bwMode="auto">
          <a:xfrm>
            <a:off x="561975" y="40386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Times New Roman" pitchFamily="18" charset="0"/>
              </a:rPr>
              <a:t>rủ</a:t>
            </a:r>
            <a:endParaRPr lang="en-US" sz="2400" i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4066" name="Text Box 34"/>
          <p:cNvSpPr txBox="1">
            <a:spLocks noChangeArrowheads="1"/>
          </p:cNvSpPr>
          <p:nvPr/>
        </p:nvSpPr>
        <p:spPr bwMode="auto">
          <a:xfrm>
            <a:off x="3652838" y="2395538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?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2143125" y="4038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-4.68208E-6 L 0.01406 0.06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3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04046E-6 L 0.16198 0.066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3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04046E-6 L 0.30521 0.0665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60" y="3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68208E-6 L 0.34271 0.065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35" y="3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68208E-6 L 0.12916 0.1213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60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624 L 0.00886 0.0714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" y="3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2.89017E-6 L 0.375 0.0714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62" y="35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0625 L 0.45521 0.0728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60" y="3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.00625 L 0.70573 0.0728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78" y="3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6" grpId="0"/>
      <p:bldP spid="44057" grpId="0"/>
      <p:bldP spid="44058" grpId="0"/>
      <p:bldP spid="44059" grpId="0"/>
      <p:bldP spid="44061" grpId="0"/>
      <p:bldP spid="44062" grpId="0"/>
      <p:bldP spid="44063" grpId="0"/>
      <p:bldP spid="44064" grpId="0"/>
      <p:bldP spid="440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attach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1" name="WordArt 3"/>
          <p:cNvSpPr>
            <a:spLocks noChangeArrowheads="1" noChangeShapeType="1" noTextEdit="1"/>
          </p:cNvSpPr>
          <p:nvPr/>
        </p:nvSpPr>
        <p:spPr bwMode="auto">
          <a:xfrm>
            <a:off x="152400" y="2057400"/>
            <a:ext cx="8534400" cy="17367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vi-VN" sz="5400" b="1" i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Chúc thầy, cô nhiều sức khỏe</a:t>
            </a:r>
            <a:endParaRPr lang="en-US" sz="5400" b="1" i="1" kern="1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CC33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268499"/>
  <p:tag name="VIOLETTITLE" val="chính tả bài hát trồng cây lớp 3"/>
  <p:tag name="VIOLETLESSON" val="59"/>
  <p:tag name="VIOLETCATID" val="8048908"/>
  <p:tag name="VIOLETSUBJECT" val="Chính tả 3"/>
  <p:tag name="VIOLETAUTHORID" val="2033678"/>
  <p:tag name="VIOLETAUTHORNAME" val="Nguyễn Văn Dưng"/>
  <p:tag name="VIOLETAUTHORAVATAR" val="2/33/678/avatar.jpg"/>
  <p:tag name="VIOLETAUTHORADDRESS" val="LONG AN - LONG AN"/>
  <p:tag name="VIOLETDATE" val="2012-10-06 17:48:56"/>
  <p:tag name="VIOLETHIT" val="299"/>
  <p:tag name="VIOLETLIK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299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.VnTime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cty tien minh</dc:creator>
  <cp:lastModifiedBy>Microsoft</cp:lastModifiedBy>
  <cp:revision>51</cp:revision>
  <dcterms:created xsi:type="dcterms:W3CDTF">2009-04-13T14:10:15Z</dcterms:created>
  <dcterms:modified xsi:type="dcterms:W3CDTF">2018-01-24T04:05:34Z</dcterms:modified>
</cp:coreProperties>
</file>