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9" r:id="rId4"/>
    <p:sldId id="265" r:id="rId5"/>
    <p:sldId id="267" r:id="rId6"/>
    <p:sldId id="268" r:id="rId7"/>
    <p:sldId id="271" r:id="rId8"/>
    <p:sldId id="257" r:id="rId9"/>
    <p:sldId id="278" r:id="rId10"/>
    <p:sldId id="272" r:id="rId11"/>
    <p:sldId id="276" r:id="rId12"/>
    <p:sldId id="277" r:id="rId13"/>
    <p:sldId id="275" r:id="rId14"/>
    <p:sldId id="262" r:id="rId15"/>
    <p:sldId id="274" r:id="rId16"/>
    <p:sldId id="273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5AAF3-5CA2-45D4-AFB7-3D805488E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3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4D2AB-01FB-44EB-8771-5325F0361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FE498-E54D-4409-B23C-CEDD62C59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086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2476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2413" y="1676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67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37413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338C5-8937-43A6-942A-56C90C5C7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5665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B76FA-702E-443A-957C-5B2AE09E9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1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35977-528F-494C-A17E-0A26539A3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8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EA849-D713-4705-AE95-E40394032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D9C1A-272D-49ED-AFF5-79418910F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73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7EC6F-8A6B-4C93-AD08-A32677E06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6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EEB27-9644-4179-A9FB-0ED1A1F44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0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75108-9B3F-4E60-916A-BA399D447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9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7C4DC-FB64-404D-A44C-A3FD8FA95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4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E4973-B308-4EFF-9551-DA7B6CDE3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3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2FDCF91-9653-482C-AEE9-BE9B7DC30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4" r:id="rId12"/>
    <p:sldLayoutId id="21474837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THUYAN\Downloads\&#272;i&#7873;n%20kinh%20m&#7903;%20r&#7897;ng%202015-%20Nh&#7843;y%20Sa&#768;o%20N&#7919;-Nam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THUYAN\Downloads\Chung%20k&#7871;t%20nh&#7843;y%20xa%20nam%20(1).mp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tt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90600" y="1981200"/>
            <a:ext cx="75485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</a:rPr>
              <a:t>Chào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</a:rPr>
              <a:t>mừng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</a:rPr>
              <a:t>quý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</a:rPr>
              <a:t>thầy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</a:rPr>
              <a:t>cô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</a:rPr>
              <a:t>dự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</a:rPr>
              <a:t>giờ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</a:rPr>
              <a:t>thăm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itchFamily="18" charset="0"/>
              </a:rPr>
              <a:t>lớp</a:t>
            </a:r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800" b="1" i="1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078" name="Picture 7" descr="CDAGreenWorld%20(13)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CDAGreenWorld%20(13)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006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CDAGreenWorld%20(13)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6388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3400" y="365125"/>
            <a:ext cx="7696200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VNI-Times" pitchFamily="2" charset="0"/>
              </a:rPr>
              <a:t>2. Ñieàn vaøo choã troáng :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VNI-Times" pitchFamily="2" charset="0"/>
              </a:rPr>
              <a:t>    </a:t>
            </a:r>
            <a:r>
              <a:rPr lang="en-US" sz="5400" b="1">
                <a:latin typeface="VNI-Times" pitchFamily="2" charset="0"/>
              </a:rPr>
              <a:t>    </a:t>
            </a:r>
            <a:r>
              <a:rPr lang="en-US" sz="5400" b="1">
                <a:solidFill>
                  <a:srgbClr val="FF3300"/>
                </a:solidFill>
                <a:latin typeface="VNI-Times" pitchFamily="2" charset="0"/>
              </a:rPr>
              <a:t>s </a:t>
            </a:r>
            <a:r>
              <a:rPr lang="en-US" sz="5400" b="1">
                <a:latin typeface="VNI-Times" pitchFamily="2" charset="0"/>
              </a:rPr>
              <a:t>hay</a:t>
            </a:r>
            <a:r>
              <a:rPr lang="en-US" sz="5400" b="1">
                <a:solidFill>
                  <a:srgbClr val="FF3300"/>
                </a:solidFill>
                <a:latin typeface="VNI-Times" pitchFamily="2" charset="0"/>
              </a:rPr>
              <a:t> x </a:t>
            </a:r>
            <a:r>
              <a:rPr lang="en-US" sz="5400" b="1">
                <a:latin typeface="VNI-Times" pitchFamily="2" charset="0"/>
              </a:rPr>
              <a:t>?</a:t>
            </a:r>
            <a:r>
              <a:rPr lang="en-US" sz="5400" b="1">
                <a:solidFill>
                  <a:srgbClr val="FF3300"/>
                </a:solidFill>
                <a:latin typeface="VNI-Times" pitchFamily="2" charset="0"/>
              </a:rPr>
              <a:t> </a:t>
            </a:r>
            <a:endParaRPr lang="en-US" sz="5400" b="1"/>
          </a:p>
          <a:p>
            <a:pPr eaLnBrk="1" hangingPunct="1">
              <a:spcBef>
                <a:spcPct val="50000"/>
              </a:spcBef>
            </a:pPr>
            <a:r>
              <a:rPr lang="en-US" sz="5400" b="1"/>
              <a:t>     </a:t>
            </a:r>
            <a:r>
              <a:rPr lang="en-US" sz="5400" b="1">
                <a:latin typeface="VNI-Times" pitchFamily="2" charset="0"/>
              </a:rPr>
              <a:t> nhaûy </a:t>
            </a:r>
            <a:r>
              <a:rPr lang="en-US" sz="5400">
                <a:latin typeface="VNI-Times" pitchFamily="2" charset="0"/>
              </a:rPr>
              <a:t>…</a:t>
            </a:r>
            <a:r>
              <a:rPr lang="en-US" sz="5400" b="1">
                <a:latin typeface="VNI-Times" pitchFamily="2" charset="0"/>
              </a:rPr>
              <a:t>a</a:t>
            </a:r>
          </a:p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VNI-Times" pitchFamily="2" charset="0"/>
              </a:rPr>
              <a:t>     nhaûy  ...aøo</a:t>
            </a:r>
          </a:p>
          <a:p>
            <a:pPr eaLnBrk="1" hangingPunct="1">
              <a:spcBef>
                <a:spcPct val="50000"/>
              </a:spcBef>
            </a:pPr>
            <a:r>
              <a:rPr lang="en-US" sz="5400" b="1">
                <a:latin typeface="VNI-Times" pitchFamily="2" charset="0"/>
              </a:rPr>
              <a:t>       </a:t>
            </a:r>
            <a:r>
              <a:rPr lang="en-US" sz="5400">
                <a:latin typeface="VNI-Times" pitchFamily="2" charset="0"/>
              </a:rPr>
              <a:t>…</a:t>
            </a:r>
            <a:r>
              <a:rPr lang="en-US" sz="5400" b="1">
                <a:latin typeface="VNI-Times" pitchFamily="2" charset="0"/>
              </a:rPr>
              <a:t>ôùi vaät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1752600" y="838200"/>
            <a:ext cx="533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VNI-Times" pitchFamily="2" charset="0"/>
              </a:rPr>
              <a:t> </a:t>
            </a:r>
            <a:r>
              <a:rPr lang="en-US" sz="5400" b="1">
                <a:solidFill>
                  <a:srgbClr val="FF3300"/>
                </a:solidFill>
                <a:latin typeface="VNI-Times" pitchFamily="2" charset="0"/>
              </a:rPr>
              <a:t>s</a:t>
            </a:r>
            <a:r>
              <a:rPr lang="en-US" sz="4000" b="1">
                <a:solidFill>
                  <a:srgbClr val="FF3300"/>
                </a:solidFill>
                <a:latin typeface="VNI-Times" pitchFamily="2" charset="0"/>
              </a:rPr>
              <a:t>  </a:t>
            </a:r>
            <a:r>
              <a:rPr lang="en-US" sz="3600" b="1">
                <a:solidFill>
                  <a:srgbClr val="FF33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3429000" y="1371600"/>
            <a:ext cx="457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VNI-Times" pitchFamily="2" charset="0"/>
              </a:rPr>
              <a:t>x</a:t>
            </a:r>
            <a:r>
              <a:rPr lang="en-US" sz="3600" b="1">
                <a:solidFill>
                  <a:srgbClr val="FF3300"/>
                </a:solidFill>
                <a:latin typeface="VNI-Times" pitchFamily="2" charset="0"/>
              </a:rPr>
              <a:t> 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1752600" y="838200"/>
            <a:ext cx="5334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VNI-Times" pitchFamily="2" charset="0"/>
              </a:rPr>
              <a:t> </a:t>
            </a:r>
            <a:r>
              <a:rPr lang="en-US" sz="5500" b="1">
                <a:solidFill>
                  <a:srgbClr val="FF3300"/>
                </a:solidFill>
                <a:latin typeface="VNI-Times" pitchFamily="2" charset="0"/>
              </a:rPr>
              <a:t>s</a:t>
            </a:r>
            <a:r>
              <a:rPr lang="en-US" sz="4000" b="1">
                <a:solidFill>
                  <a:srgbClr val="FF3300"/>
                </a:solidFill>
                <a:latin typeface="VNI-Times" pitchFamily="2" charset="0"/>
              </a:rPr>
              <a:t>  </a:t>
            </a:r>
            <a:r>
              <a:rPr lang="en-US" sz="3600" b="1">
                <a:solidFill>
                  <a:srgbClr val="FF3300"/>
                </a:solidFill>
                <a:latin typeface="VNI-Times" pitchFamily="2" charset="0"/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763 L -0.01667 0.1734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9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5 0.02567 L 0.17084 0.3475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12443 L -0.00833 0.535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0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7" grpId="0"/>
      <p:bldP spid="125958" grpId="0"/>
      <p:bldP spid="1259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5334000"/>
            <a:ext cx="8229600" cy="1143000"/>
          </a:xfrm>
        </p:spPr>
        <p:txBody>
          <a:bodyPr/>
          <a:lstStyle/>
          <a:p>
            <a:r>
              <a:rPr lang="en-US" smtClean="0"/>
              <a:t>nhảy xa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Picture 8" descr="nhay 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876800" cy="543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29000" y="4876800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nhảy sào</a:t>
            </a:r>
          </a:p>
        </p:txBody>
      </p:sp>
      <p:pic>
        <p:nvPicPr>
          <p:cNvPr id="13316" name="Picture 8" descr="http://media.tinmoi.vn/2009/09/19/d0cH.LT.19.9.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4286250" cy="3276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5" descr="1321103679248801_fil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838200"/>
            <a:ext cx="4076700" cy="32766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0" y="5791200"/>
            <a:ext cx="304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sới vật</a:t>
            </a:r>
          </a:p>
        </p:txBody>
      </p:sp>
      <p:pic>
        <p:nvPicPr>
          <p:cNvPr id="5" name="Picture 98" descr="IMG_18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77862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48ecc2e0_hoalan%20cho%20dau-1288966192-1231209358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381000" y="1905000"/>
            <a:ext cx="848677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XIN CHÂN THÀNH CẢM ƠN QUÝ THẦY CÔ</a:t>
            </a:r>
          </a:p>
          <a:p>
            <a:pPr algn="ctr"/>
            <a:r>
              <a:rPr lang="vi-VN" sz="32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72156"/>
                  </a:srgbClr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CÙNG CÁC EM HỌC SINH</a:t>
            </a:r>
            <a:endParaRPr lang="en-US" sz="3200" b="1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>
                  <a:alpha val="72156"/>
                </a:srgbClr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514600" y="5638800"/>
            <a:ext cx="4600575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Harsh3" dir="b"/>
            </a:scene3d>
            <a:sp3d extrusionH="121893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60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FF">
                        <a:alpha val="57001"/>
                      </a:srgbClr>
                    </a:gs>
                    <a:gs pos="100000">
                      <a:srgbClr val="FFFF00"/>
                    </a:gs>
                  </a:gsLst>
                  <a:lin ang="27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5" grpId="1" animBg="1"/>
      <p:bldP spid="81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143000" y="5981700"/>
            <a:ext cx="6400800" cy="1752600"/>
          </a:xfrm>
        </p:spPr>
        <p:txBody>
          <a:bodyPr/>
          <a:lstStyle/>
          <a:p>
            <a:r>
              <a:rPr lang="en-US" sz="4800" smtClean="0"/>
              <a:t>nhảy  sào</a:t>
            </a:r>
          </a:p>
        </p:txBody>
      </p:sp>
      <p:pic>
        <p:nvPicPr>
          <p:cNvPr id="5" name="Điền kinh mở rộng 2015- Nhảy Sào Nữ-Nam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69620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ung kết nhảy xa nam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 bwMode="auto">
          <a:xfrm>
            <a:off x="3048000" y="57150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4800" kern="0" dirty="0" err="1">
                <a:latin typeface="+mn-lt"/>
              </a:rPr>
              <a:t>nhảy</a:t>
            </a:r>
            <a:r>
              <a:rPr lang="en-US" sz="4800" kern="0" dirty="0">
                <a:latin typeface="+mn-lt"/>
              </a:rPr>
              <a:t>  </a:t>
            </a:r>
            <a:r>
              <a:rPr lang="en-US" sz="4800" kern="0" dirty="0" err="1">
                <a:latin typeface="+mn-lt"/>
              </a:rPr>
              <a:t>xa</a:t>
            </a:r>
            <a:endParaRPr lang="en-US" sz="48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09600" y="0"/>
            <a:ext cx="8001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>
              <a:solidFill>
                <a:srgbClr val="0066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3200">
              <a:solidFill>
                <a:srgbClr val="0066FF"/>
              </a:solidFill>
              <a:latin typeface="Times New Roman" pitchFamily="18" charset="0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85800" y="2590800"/>
            <a:ext cx="8077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8000" u="sng">
                <a:solidFill>
                  <a:srgbClr val="FF0000"/>
                </a:solidFill>
                <a:latin typeface="Times New Roman" pitchFamily="18" charset="0"/>
              </a:rPr>
              <a:t>Kiểm tra bài cũ</a:t>
            </a:r>
            <a:r>
              <a:rPr lang="en-US" sz="800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438400" y="3657600"/>
            <a:ext cx="480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4" name="Oval 12"/>
          <p:cNvSpPr>
            <a:spLocks noChangeArrowheads="1"/>
          </p:cNvSpPr>
          <p:nvPr/>
        </p:nvSpPr>
        <p:spPr bwMode="auto">
          <a:xfrm>
            <a:off x="6110288" y="4586288"/>
            <a:ext cx="685800" cy="685800"/>
          </a:xfrm>
          <a:prstGeom prst="ellipse">
            <a:avLst/>
          </a:prstGeom>
          <a:solidFill>
            <a:srgbClr val="00CC99"/>
          </a:solidFill>
          <a:ln w="3810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1600200" y="561975"/>
            <a:ext cx="6629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600" b="1">
                <a:solidFill>
                  <a:srgbClr val="0000FF"/>
                </a:solidFill>
                <a:latin typeface="VNI-Times" pitchFamily="2" charset="0"/>
              </a:rPr>
              <a:t>Khoanh vaøo chöõ caùi tröôùc töø vieát ñuùng chính taû:</a:t>
            </a:r>
            <a:endParaRPr lang="en-US">
              <a:latin typeface="VNI-Times" pitchFamily="2" charset="0"/>
            </a:endParaRP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6172200" y="2403475"/>
            <a:ext cx="2743200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rgbClr val="990099"/>
              </a:buClr>
              <a:buSzPct val="100000"/>
              <a:buFont typeface="VNI-Meli" pitchFamily="2" charset="0"/>
              <a:buNone/>
            </a:pPr>
            <a:r>
              <a:rPr lang="en-US" sz="3600" b="1">
                <a:solidFill>
                  <a:srgbClr val="990099"/>
                </a:solidFill>
                <a:latin typeface="VNI-Times" pitchFamily="2" charset="0"/>
              </a:rPr>
              <a:t>A.  voõ thaät</a:t>
            </a:r>
          </a:p>
          <a:p>
            <a:pPr algn="just" eaLnBrk="1" hangingPunct="1">
              <a:buClr>
                <a:srgbClr val="990099"/>
              </a:buClr>
              <a:buSzPct val="100000"/>
              <a:buFont typeface="VNI-Meli" pitchFamily="2" charset="0"/>
              <a:buNone/>
            </a:pPr>
            <a:endParaRPr lang="en-US" sz="3600" b="1">
              <a:solidFill>
                <a:srgbClr val="990099"/>
              </a:solidFill>
              <a:latin typeface="VNI-Times" pitchFamily="2" charset="0"/>
            </a:endParaRPr>
          </a:p>
          <a:p>
            <a:pPr algn="just" eaLnBrk="1" hangingPunct="1">
              <a:buClr>
                <a:srgbClr val="990099"/>
              </a:buClr>
              <a:buSzPct val="100000"/>
              <a:buFont typeface="VNI-Meli" pitchFamily="2" charset="0"/>
              <a:buNone/>
            </a:pPr>
            <a:r>
              <a:rPr lang="en-US" sz="3600" b="1">
                <a:solidFill>
                  <a:srgbClr val="990099"/>
                </a:solidFill>
                <a:latin typeface="VNI-Times" pitchFamily="2" charset="0"/>
              </a:rPr>
              <a:t>B.  voû thuaät</a:t>
            </a:r>
          </a:p>
          <a:p>
            <a:pPr algn="just" eaLnBrk="1" hangingPunct="1">
              <a:buClr>
                <a:srgbClr val="990099"/>
              </a:buClr>
              <a:buSzPct val="100000"/>
              <a:buFont typeface="VNI-Meli" pitchFamily="2" charset="0"/>
              <a:buNone/>
            </a:pPr>
            <a:endParaRPr lang="en-US" sz="3600" b="1">
              <a:solidFill>
                <a:srgbClr val="990099"/>
              </a:solidFill>
              <a:latin typeface="VNI-Times" pitchFamily="2" charset="0"/>
            </a:endParaRPr>
          </a:p>
          <a:p>
            <a:pPr algn="just" eaLnBrk="1" hangingPunct="1">
              <a:buClr>
                <a:srgbClr val="990099"/>
              </a:buClr>
              <a:buSzPct val="100000"/>
              <a:buFont typeface="VNI-Meli" pitchFamily="2" charset="0"/>
              <a:buNone/>
            </a:pPr>
            <a:r>
              <a:rPr lang="en-US" sz="3600" b="1">
                <a:solidFill>
                  <a:srgbClr val="990099"/>
                </a:solidFill>
                <a:latin typeface="VNI-Times" pitchFamily="2" charset="0"/>
              </a:rPr>
              <a:t>C.  voõ thuaät</a:t>
            </a:r>
          </a:p>
          <a:p>
            <a:pPr algn="just" eaLnBrk="1" hangingPunct="1">
              <a:buClr>
                <a:srgbClr val="990099"/>
              </a:buClr>
              <a:buSzPts val="3600"/>
              <a:buFont typeface="VNI-Meli" pitchFamily="2" charset="0"/>
              <a:buChar char="•"/>
            </a:pPr>
            <a:r>
              <a:rPr lang="en-US" sz="3600" b="1">
                <a:solidFill>
                  <a:srgbClr val="990099"/>
                </a:solidFill>
                <a:latin typeface="VNI-Meli" pitchFamily="2" charset="0"/>
              </a:rPr>
              <a:t>  </a:t>
            </a:r>
          </a:p>
        </p:txBody>
      </p:sp>
      <p:pic>
        <p:nvPicPr>
          <p:cNvPr id="100367" name="Picture 15" descr="images89382_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4495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100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4" grpId="0" animBg="1"/>
      <p:bldP spid="100360" grpId="0"/>
      <p:bldP spid="1003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T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3600" y="-685800"/>
            <a:ext cx="13166725" cy="987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Same Side Corner Rectangle 43"/>
          <p:cNvSpPr/>
          <p:nvPr/>
        </p:nvSpPr>
        <p:spPr>
          <a:xfrm>
            <a:off x="0" y="0"/>
            <a:ext cx="9144000" cy="6096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152400" y="2209800"/>
            <a:ext cx="8763000" cy="12192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Những chữ nào trong bài phải viết hoa? </a:t>
            </a:r>
          </a:p>
          <a:p>
            <a:r>
              <a:rPr lang="en-US" sz="36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 sao?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152400" y="3657600"/>
            <a:ext cx="8763000" cy="1676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Những chữ đầu câu: Thầy, Nhưng, Giỏi, Thôi, </a:t>
            </a:r>
          </a:p>
          <a:p>
            <a:r>
              <a:rPr lang="en-US" sz="32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Sau, Thế và tên riêng Nen--li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Same Side Corner Rectangle 43"/>
          <p:cNvSpPr/>
          <p:nvPr/>
        </p:nvSpPr>
        <p:spPr>
          <a:xfrm>
            <a:off x="0" y="0"/>
            <a:ext cx="9144000" cy="6096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152400" y="2209800"/>
            <a:ext cx="8763000" cy="12192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Tên riêng của người nước ngoài được viết như </a:t>
            </a:r>
          </a:p>
          <a:p>
            <a:r>
              <a:rPr lang="en-US" sz="3200" b="1" i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thế nào?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152400" y="3657600"/>
            <a:ext cx="8763000" cy="16764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Viết hoa chữ đầu tiên và có dấu gạch nối giữa các </a:t>
            </a:r>
          </a:p>
          <a:p>
            <a:r>
              <a:rPr lang="en-US" sz="3200" b="1" i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Same Side Corner Rectangle 43"/>
          <p:cNvSpPr/>
          <p:nvPr/>
        </p:nvSpPr>
        <p:spPr>
          <a:xfrm>
            <a:off x="0" y="0"/>
            <a:ext cx="9144000" cy="6096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457200" y="1143000"/>
            <a:ext cx="182880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Bài tập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304800" y="3048000"/>
            <a:ext cx="868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317" name="Rectangle 17"/>
          <p:cNvSpPr>
            <a:spLocks noChangeArrowheads="1"/>
          </p:cNvSpPr>
          <p:nvPr/>
        </p:nvSpPr>
        <p:spPr bwMode="auto">
          <a:xfrm>
            <a:off x="3400425" y="4781550"/>
            <a:ext cx="371475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b="1" i="1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-990600" y="3352800"/>
            <a:ext cx="6096000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 i="1">
                <a:solidFill>
                  <a:srgbClr val="990000"/>
                </a:solidFill>
                <a:latin typeface="Times New Roman" pitchFamily="18" charset="0"/>
              </a:rPr>
              <a:t>Đê-rốt-xi</a:t>
            </a:r>
          </a:p>
          <a:p>
            <a:pPr algn="ctr"/>
            <a:r>
              <a:rPr lang="en-US" sz="4000" b="1" i="1">
                <a:solidFill>
                  <a:srgbClr val="990000"/>
                </a:solidFill>
                <a:latin typeface="Times New Roman" pitchFamily="18" charset="0"/>
              </a:rPr>
              <a:t>Cô-rét-ti</a:t>
            </a:r>
          </a:p>
          <a:p>
            <a:pPr algn="ctr"/>
            <a:r>
              <a:rPr lang="en-US" sz="4000" b="1" i="1">
                <a:solidFill>
                  <a:srgbClr val="990000"/>
                </a:solidFill>
                <a:latin typeface="Times New Roman" pitchFamily="18" charset="0"/>
              </a:rPr>
              <a:t>Xtác-đi</a:t>
            </a:r>
          </a:p>
          <a:p>
            <a:pPr algn="ctr"/>
            <a:r>
              <a:rPr lang="en-US" sz="4000" b="1" i="1">
                <a:solidFill>
                  <a:srgbClr val="990000"/>
                </a:solidFill>
                <a:latin typeface="Times New Roman" pitchFamily="18" charset="0"/>
              </a:rPr>
              <a:t>Ga-rô-nê</a:t>
            </a:r>
          </a:p>
          <a:p>
            <a:pPr algn="ctr"/>
            <a:r>
              <a:rPr lang="en-US" sz="4000" b="1" i="1">
                <a:solidFill>
                  <a:srgbClr val="990000"/>
                </a:solidFill>
                <a:latin typeface="Times New Roman" pitchFamily="18" charset="0"/>
              </a:rPr>
              <a:t>Nen-li</a:t>
            </a:r>
          </a:p>
        </p:txBody>
      </p:sp>
      <p:sp>
        <p:nvSpPr>
          <p:cNvPr id="13319" name="Oval 20"/>
          <p:cNvSpPr>
            <a:spLocks noChangeArrowheads="1"/>
          </p:cNvSpPr>
          <p:nvPr/>
        </p:nvSpPr>
        <p:spPr bwMode="auto">
          <a:xfrm>
            <a:off x="228600" y="1962150"/>
            <a:ext cx="533400" cy="533400"/>
          </a:xfrm>
          <a:prstGeom prst="ellipse">
            <a:avLst/>
          </a:prstGeom>
          <a:solidFill>
            <a:srgbClr val="00FFFF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1066800" y="1828800"/>
            <a:ext cx="769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i="1">
                <a:solidFill>
                  <a:schemeClr val="accent2"/>
                </a:solidFill>
                <a:latin typeface="Times New Roman" pitchFamily="18" charset="0"/>
              </a:rPr>
              <a:t>Viết tên các bạn học sinh trong câu chuyện Buổi học thể dục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14800" y="3124200"/>
            <a:ext cx="4038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* Khi viết tên riêng nước ngoài: ta viết hoa chữ cái đầu tiên và đặt dấu gạch nối giữa các tiếng trong tên riêng ấy.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 animBg="1"/>
      <p:bldP spid="3083" grpId="0"/>
      <p:bldP spid="3090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004242"/>
  <p:tag name="VIOLETTITLE" val="Tuần 29. Nghe-viết: Buổi học thể dục"/>
  <p:tag name="VIOLETLESSON" val="54"/>
  <p:tag name="VIOLETCATID" val="7840641"/>
  <p:tag name="VIOLETSUBJECT" val="Chính tả 3"/>
  <p:tag name="VIOLETAUTHORID" val="3281799"/>
  <p:tag name="VIOLETAUTHORNAME" val="Thuy An"/>
  <p:tag name="VIOLETAUTHORAVATAR" val="no_avatar.jpg"/>
  <p:tag name="VIOLETAUTHORADDRESS" val=" - "/>
  <p:tag name="VIOLETDATE" val="2017-03-31 10:58:37"/>
  <p:tag name="VIOLETHIT" val="59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205</Words>
  <Application>Microsoft Office PowerPoint</Application>
  <PresentationFormat>On-screen Show (4:3)</PresentationFormat>
  <Paragraphs>43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VNI-Times</vt:lpstr>
      <vt:lpstr>VNI-Meli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nhảy xa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Microsoft</cp:lastModifiedBy>
  <cp:revision>49</cp:revision>
  <dcterms:created xsi:type="dcterms:W3CDTF">2006-01-01T04:01:41Z</dcterms:created>
  <dcterms:modified xsi:type="dcterms:W3CDTF">2018-01-24T03:52:36Z</dcterms:modified>
</cp:coreProperties>
</file>