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1" r:id="rId3"/>
    <p:sldId id="262" r:id="rId4"/>
    <p:sldId id="258" r:id="rId5"/>
    <p:sldId id="263" r:id="rId6"/>
    <p:sldId id="264" r:id="rId7"/>
    <p:sldId id="266" r:id="rId8"/>
    <p:sldId id="270" r:id="rId9"/>
    <p:sldId id="259" r:id="rId10"/>
    <p:sldId id="267" r:id="rId11"/>
    <p:sldId id="272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00CCFF"/>
    <a:srgbClr val="0000FF"/>
    <a:srgbClr val="6600CC"/>
    <a:srgbClr val="0000CC"/>
    <a:srgbClr val="6600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2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29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9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9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7FCEE9-7E04-4695-8508-6B7EE0A88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B73411-AB5C-4C29-AB7E-1B3C5CCE8E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2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D2AF39-75FE-47E7-A3AE-D40667AE1B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9D2A29-FE03-4A08-96F2-50A23F430C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7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EF8C99-75C5-4550-9D03-74D0BE1C99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3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FA2A30-7AD1-45DF-9E9E-D8470C25E5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4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1EE276-EA01-4FAC-88F6-F422F60EAE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8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2EF37D-6D64-4E8D-8595-3F28C9846E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6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DEF834-91A5-4E83-940B-DFAB13B6DC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9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EA42A3-93DB-46FF-829D-196FC45E66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7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0A1EC7-D4C1-44C3-8A6B-54341DC114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26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813D72F5-C524-4B14-924E-33451E6B59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Package%20-%20tro%20choi%20chinh%20ta/tro%20choi%20chinh%20ta.ex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Package%20-%20ghep%20doi%20HP.Lan/ghep%20doi%20HP.Lan.ex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LLY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5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LLY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N3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25542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HOLLY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4343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OLLY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990600" y="2514600"/>
            <a:ext cx="70866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.VnTime" pitchFamily="34" charset="0"/>
              </a:rPr>
              <a:t>                  </a:t>
            </a:r>
            <a:r>
              <a:rPr lang="en-US" sz="4400" b="1" dirty="0" err="1">
                <a:solidFill>
                  <a:srgbClr val="0000FF"/>
                </a:solidFill>
                <a:latin typeface=".VnTime" pitchFamily="34" charset="0"/>
              </a:rPr>
              <a:t>ChÝnh</a:t>
            </a:r>
            <a:r>
              <a:rPr lang="en-US" sz="4400" b="1" dirty="0">
                <a:solidFill>
                  <a:srgbClr val="0000FF"/>
                </a:solidFill>
                <a:latin typeface=".VnTime" pitchFamily="34" charset="0"/>
              </a:rPr>
              <a:t> t¶ 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(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Nhí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– </a:t>
            </a: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viÕt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 i="1" dirty="0" err="1">
                <a:solidFill>
                  <a:srgbClr val="0000FF"/>
                </a:solidFill>
                <a:latin typeface=".VnTime" pitchFamily="34" charset="0"/>
              </a:rPr>
              <a:t>TiÕt</a:t>
            </a:r>
            <a:r>
              <a:rPr lang="en-US" sz="4400" b="1" i="1" dirty="0">
                <a:solidFill>
                  <a:srgbClr val="0000FF"/>
                </a:solidFill>
                <a:latin typeface=".VnTime" pitchFamily="34" charset="0"/>
              </a:rPr>
              <a:t> 50</a:t>
            </a:r>
            <a:r>
              <a:rPr lang="en-US" sz="4400" b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sz="4400" b="1" dirty="0" err="1">
                <a:solidFill>
                  <a:srgbClr val="FF0000"/>
                </a:solidFill>
                <a:latin typeface=".VnTime" pitchFamily="34" charset="0"/>
              </a:rPr>
              <a:t>Cïng</a:t>
            </a:r>
            <a:r>
              <a:rPr lang="en-US" sz="4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Time" pitchFamily="34" charset="0"/>
              </a:rPr>
              <a:t>vui</a:t>
            </a:r>
            <a:r>
              <a:rPr lang="en-US" sz="4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Time" pitchFamily="34" charset="0"/>
              </a:rPr>
              <a:t>ch¬i</a:t>
            </a:r>
            <a:endParaRPr lang="en-US" sz="44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1981200" y="1447800"/>
            <a:ext cx="5162550" cy="1009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Chµo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mõng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c¸c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thÇy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c« </a:t>
            </a:r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gi¸o</a:t>
            </a:r>
            <a:endParaRPr lang="en-US" sz="3600" kern="10" dirty="0">
              <a:ln w="9525">
                <a:solidFill>
                  <a:srgbClr val="333300"/>
                </a:solidFill>
                <a:round/>
                <a:headEnd/>
                <a:tailEnd/>
              </a:ln>
              <a:solidFill>
                <a:srgbClr val="FF6600"/>
              </a:solidFill>
              <a:latin typeface=".VnTime"/>
            </a:endParaRPr>
          </a:p>
          <a:p>
            <a:pPr algn="ctr"/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vÒ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dù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giê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th¨m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líp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</a:t>
            </a:r>
            <a:r>
              <a:rPr lang="en-US" sz="3600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3</a:t>
            </a:r>
            <a:endParaRPr lang="en-US" sz="3600" kern="10" dirty="0">
              <a:ln w="9525">
                <a:solidFill>
                  <a:srgbClr val="333300"/>
                </a:solidFill>
                <a:round/>
                <a:headEnd/>
                <a:tailEnd/>
              </a:ln>
              <a:solidFill>
                <a:srgbClr val="FF6600"/>
              </a:solidFill>
              <a:latin typeface=".VnTim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/>
      <p:bldP spid="2069" grpId="0" animBg="1"/>
      <p:bldP spid="206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Time" pitchFamily="34" charset="0"/>
              </a:rPr>
              <a:t>Bµi 2a.(T 88):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04800" y="381000"/>
            <a:ext cx="8839200" cy="12192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.VnTime" pitchFamily="34" charset="0"/>
              </a:rPr>
              <a:t>T×m c¸c tõ chøa tiÕng b¾t ®Çu b»ng 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l</a:t>
            </a:r>
            <a:r>
              <a:rPr lang="en-US" sz="2800" b="1">
                <a:solidFill>
                  <a:srgbClr val="0000CC"/>
                </a:solidFill>
                <a:latin typeface=".VnTime" pitchFamily="34" charset="0"/>
              </a:rPr>
              <a:t> hoÆc 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n</a:t>
            </a:r>
          </a:p>
          <a:p>
            <a:pPr algn="ctr"/>
            <a:r>
              <a:rPr lang="en-US" sz="2800" b="1">
                <a:solidFill>
                  <a:srgbClr val="0000CC"/>
                </a:solidFill>
                <a:latin typeface=".VnTime" pitchFamily="34" charset="0"/>
              </a:rPr>
              <a:t>Cã nghÜa nh­ sau</a:t>
            </a: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:</a:t>
            </a:r>
          </a:p>
          <a:p>
            <a:pPr algn="ctr"/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8153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.VnTime" pitchFamily="34" charset="0"/>
              </a:rPr>
              <a:t>a) M«n bãng cã hai ®éi thi ®Êu, ng­êi ch¬i dïng tay ®iÒu khiÓn bãng, t×m c¸ch nÐm bãng vµo khung thµnh cña ®èi ph­¬ng.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1000" y="37338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.VnTime" pitchFamily="34" charset="0"/>
              </a:rPr>
              <a:t>b) M«n thÓ thao trÌo nói.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04800" y="4953000"/>
            <a:ext cx="8153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.VnTime" pitchFamily="34" charset="0"/>
              </a:rPr>
              <a:t>c) M«n thÓ thao cã hai bªn thi ®Êu, ng­êi ch¬i dïng vît ®¸nh qu¶ cÇu c¾m l«ng chim qua mét tÊm l­íi c¨ng gi÷a s©n</a:t>
            </a:r>
            <a:r>
              <a:rPr lang="en-US" sz="3200" b="1">
                <a:solidFill>
                  <a:schemeClr val="hlink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324600" y="37338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Leo nói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19800" y="28194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Bãng nÐm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172200" y="57912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CÇu l«ng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733800" y="6096000"/>
            <a:ext cx="1295400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4648200" y="4038600"/>
            <a:ext cx="1143000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4419600" y="3124200"/>
            <a:ext cx="1143000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76800" y="6248400"/>
            <a:ext cx="76200" cy="76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AutoShape 24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077200" y="6324600"/>
            <a:ext cx="1066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 animBg="1"/>
      <p:bldP spid="16390" grpId="0"/>
      <p:bldP spid="16391" grpId="0"/>
      <p:bldP spid="16392" grpId="0"/>
      <p:bldP spid="16393" grpId="0"/>
      <p:bldP spid="16394" grpId="0"/>
      <p:bldP spid="16395" grpId="0"/>
      <p:bldP spid="16396" grpId="0" animBg="1"/>
      <p:bldP spid="16397" grpId="0" animBg="1"/>
      <p:bldP spid="163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 descr="0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219200" y="1295400"/>
            <a:ext cx="7162800" cy="3048000"/>
          </a:xfrm>
          <a:prstGeom prst="wedgeEllipseCallout">
            <a:avLst>
              <a:gd name="adj1" fmla="val -54477"/>
              <a:gd name="adj2" fmla="val -58125"/>
            </a:avLst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>
                <a:solidFill>
                  <a:srgbClr val="6600FF"/>
                </a:solidFill>
                <a:latin typeface=".VnTime" pitchFamily="34" charset="0"/>
              </a:rPr>
              <a:t>TiÕt häc kÕt thóc</a:t>
            </a:r>
          </a:p>
          <a:p>
            <a:pPr algn="ctr"/>
            <a:r>
              <a:rPr lang="en-US" sz="3600" b="1">
                <a:solidFill>
                  <a:srgbClr val="6600FF"/>
                </a:solidFill>
                <a:latin typeface=".VnTime" pitchFamily="34" charset="0"/>
              </a:rPr>
              <a:t>Xin kÝnh chµo c¸c thÇy c« gi¸o vµ c¸c em häc sinh.</a:t>
            </a:r>
          </a:p>
        </p:txBody>
      </p:sp>
      <p:pic>
        <p:nvPicPr>
          <p:cNvPr id="21513" name="Picture 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6363"/>
            <a:ext cx="1905000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363"/>
            <a:ext cx="1905000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19713"/>
            <a:ext cx="1752600" cy="15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53063"/>
            <a:ext cx="1600200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0" name="AutoShape 16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581400" y="6248400"/>
            <a:ext cx="15240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11_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52863"/>
            <a:ext cx="4191000" cy="30051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9600" y="1600200"/>
            <a:ext cx="77724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Time" pitchFamily="34" charset="0"/>
              </a:rPr>
              <a:t>                       ChÝnh t¶ </a:t>
            </a:r>
            <a:r>
              <a:rPr lang="en-US" sz="3200" i="1">
                <a:solidFill>
                  <a:srgbClr val="0000FF"/>
                </a:solidFill>
                <a:latin typeface=".VnTime" pitchFamily="34" charset="0"/>
              </a:rPr>
              <a:t>( Nhí – viÕt)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 i="1">
                <a:solidFill>
                  <a:srgbClr val="0000FF"/>
                </a:solidFill>
                <a:latin typeface=".VnTime" pitchFamily="34" charset="0"/>
              </a:rPr>
              <a:t>TiÕt 50</a:t>
            </a:r>
            <a:r>
              <a:rPr lang="en-US" sz="4400" b="1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sz="4400" b="1">
                <a:solidFill>
                  <a:srgbClr val="FF0000"/>
                </a:solidFill>
                <a:latin typeface=".VnTime" pitchFamily="34" charset="0"/>
              </a:rPr>
              <a:t>Cïng vui ch¬i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1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8600" y="3581400"/>
            <a:ext cx="4114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Anh nh×n cho tinh m¾t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T«i ®¸ thËt dÎo ch©n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Cho cÇu bay trªn s©n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§õng ®Ó r¬i xuèng ®Êt.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28600" y="1524000"/>
            <a:ext cx="4648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Qu¶ cÇu giÊy xanh xanh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Qua ch©n t«i, ch©n anh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Bay lªn råi lén xuèng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§i tõng vßng quanh quanh.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800600" y="1524000"/>
            <a:ext cx="4343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Trong n¾ng vµng t­¬i m¸t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Cïng ch¬i cho kháe ng­êi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TiÕng c­êi xen tiÕng h¸t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Ch¬i vui häc cµng vui.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1371600" y="0"/>
            <a:ext cx="5867400" cy="1295400"/>
          </a:xfrm>
          <a:prstGeom prst="cloudCallout">
            <a:avLst>
              <a:gd name="adj1" fmla="val 1838"/>
              <a:gd name="adj2" fmla="val 132597"/>
            </a:avLst>
          </a:prstGeom>
          <a:solidFill>
            <a:srgbClr val="F9FB9F"/>
          </a:solidFill>
          <a:ln w="2857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400" b="1">
                <a:solidFill>
                  <a:srgbClr val="CC0000"/>
                </a:solidFill>
                <a:latin typeface=".VnTime" pitchFamily="34" charset="0"/>
              </a:rPr>
              <a:t>Cïng vui ch¬i</a:t>
            </a:r>
          </a:p>
        </p:txBody>
      </p:sp>
      <p:grpSp>
        <p:nvGrpSpPr>
          <p:cNvPr id="8204" name="Group 12"/>
          <p:cNvGrpSpPr>
            <a:grpSpLocks/>
          </p:cNvGrpSpPr>
          <p:nvPr/>
        </p:nvGrpSpPr>
        <p:grpSpPr bwMode="auto">
          <a:xfrm rot="10889099" flipV="1">
            <a:off x="0" y="6096000"/>
            <a:ext cx="5410200" cy="762000"/>
            <a:chOff x="336" y="3120"/>
            <a:chExt cx="3408" cy="732"/>
          </a:xfrm>
        </p:grpSpPr>
        <p:pic>
          <p:nvPicPr>
            <p:cNvPr id="8205" name="Picture 13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6" name="Picture 14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7" name="Picture 15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8" name="Picture 16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168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9" name="Picture 17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168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10889099" flipV="1">
            <a:off x="3733800" y="6096000"/>
            <a:ext cx="5410200" cy="762000"/>
            <a:chOff x="336" y="3120"/>
            <a:chExt cx="3408" cy="732"/>
          </a:xfrm>
        </p:grpSpPr>
        <p:pic>
          <p:nvPicPr>
            <p:cNvPr id="8211" name="Picture 19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2" name="Picture 20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3" name="Picture 21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4" name="Picture 22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168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5" name="Picture 23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168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/>
      <p:bldP spid="82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04800" y="2819400"/>
            <a:ext cx="8839200" cy="2667000"/>
          </a:xfrm>
          <a:prstGeom prst="cloudCallout">
            <a:avLst>
              <a:gd name="adj1" fmla="val -36907"/>
              <a:gd name="adj2" fmla="val -64764"/>
            </a:avLst>
          </a:prstGeom>
          <a:solidFill>
            <a:schemeClr val="bg1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Nãi “ </a:t>
            </a:r>
            <a:r>
              <a:rPr lang="en-US" sz="2800" b="1" i="1">
                <a:solidFill>
                  <a:srgbClr val="0000FF"/>
                </a:solidFill>
                <a:latin typeface=".VnTime" pitchFamily="34" charset="0"/>
              </a:rPr>
              <a:t>Ch¬i vui häc cµng vui</a:t>
            </a: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” bëi v× ch¬i vui lµm cho c¬ thÓ hÕt mÖt nhäc, tinh thÇn tho¶i m¸i, t¨ng thªm t×nh ®oµn kÕt, tõ ®ã häc tËp sÏ tèt h¬n.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828800" y="1066800"/>
            <a:ext cx="6858000" cy="5889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V× sao nãi “ Ch¬i vui häc cµng vui”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0" y="0"/>
            <a:ext cx="9144000" cy="5486400"/>
          </a:xfrm>
          <a:prstGeom prst="irregularSeal2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§o¹n th¬ cã mÊy khæ?</a:t>
            </a:r>
          </a:p>
          <a:p>
            <a:pPr algn="ctr"/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 C¸ch tr×nh bµy c¸c khæ th¬ nh­</a:t>
            </a:r>
          </a:p>
          <a:p>
            <a:pPr algn="ctr"/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 thÕ nµo cho ®Ñp?</a:t>
            </a:r>
          </a:p>
          <a:p>
            <a:pPr algn="ctr"/>
            <a:endParaRPr lang="en-US" sz="32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3400" y="1371600"/>
            <a:ext cx="7848600" cy="25908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C¸c dßng th¬ tr×nh bµy nh­ thÕ nµo?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457200" y="2438400"/>
            <a:ext cx="8153400" cy="21336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§o¹n th¬ cã nh÷ng dÊu c©u nµo, ®Æt ë ®©u?</a:t>
            </a:r>
          </a:p>
        </p:txBody>
      </p:sp>
      <p:pic>
        <p:nvPicPr>
          <p:cNvPr id="12296" name="Picture 8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6363"/>
            <a:ext cx="1905000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363"/>
            <a:ext cx="1905000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9" name="Group 11"/>
          <p:cNvGrpSpPr>
            <a:grpSpLocks/>
          </p:cNvGrpSpPr>
          <p:nvPr/>
        </p:nvGrpSpPr>
        <p:grpSpPr bwMode="auto">
          <a:xfrm rot="10889099" flipV="1">
            <a:off x="1905000" y="6096000"/>
            <a:ext cx="5410200" cy="762000"/>
            <a:chOff x="336" y="3120"/>
            <a:chExt cx="3408" cy="732"/>
          </a:xfrm>
        </p:grpSpPr>
        <p:pic>
          <p:nvPicPr>
            <p:cNvPr id="12300" name="Picture 12" descr="Gif (28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1" name="Picture 13" descr="Gif (28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2" name="Picture 14" descr="Gif (28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3" name="Picture 15" descr="Gif (28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168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4" name="Picture 16" descr="Gif (28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168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2" grpId="1" animBg="1"/>
      <p:bldP spid="12294" grpId="0" animBg="1"/>
      <p:bldP spid="12294" grpId="1" animBg="1"/>
      <p:bldP spid="12295" grpId="0" animBg="1"/>
      <p:bldP spid="1229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ontgolfiereballoons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2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33400" y="914400"/>
            <a:ext cx="7924800" cy="59436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>
                <a:solidFill>
                  <a:srgbClr val="FF0000"/>
                </a:solidFill>
                <a:latin typeface=".VnTime" pitchFamily="34" charset="0"/>
              </a:rPr>
              <a:t>qu</a:t>
            </a:r>
            <a:r>
              <a:rPr lang="en-US" sz="5400" b="1">
                <a:solidFill>
                  <a:srgbClr val="010000"/>
                </a:solidFill>
                <a:latin typeface=".VnTime" pitchFamily="34" charset="0"/>
              </a:rPr>
              <a:t>anh </a:t>
            </a:r>
            <a:r>
              <a:rPr lang="en-US" sz="5400" b="1">
                <a:solidFill>
                  <a:srgbClr val="FF0000"/>
                </a:solidFill>
                <a:latin typeface=".VnTime" pitchFamily="34" charset="0"/>
              </a:rPr>
              <a:t>qu</a:t>
            </a:r>
            <a:r>
              <a:rPr lang="en-US" sz="5400" b="1">
                <a:solidFill>
                  <a:srgbClr val="010000"/>
                </a:solidFill>
                <a:latin typeface=".VnTime" pitchFamily="34" charset="0"/>
              </a:rPr>
              <a:t>anh,</a:t>
            </a:r>
          </a:p>
          <a:p>
            <a:pPr algn="ctr"/>
            <a:r>
              <a:rPr lang="en-US" sz="5400" b="1">
                <a:solidFill>
                  <a:srgbClr val="FF0000"/>
                </a:solidFill>
                <a:latin typeface=".VnTime" pitchFamily="34" charset="0"/>
              </a:rPr>
              <a:t>d</a:t>
            </a:r>
            <a:r>
              <a:rPr lang="en-US" sz="5400" b="1">
                <a:solidFill>
                  <a:srgbClr val="010000"/>
                </a:solidFill>
                <a:latin typeface=".VnTime" pitchFamily="34" charset="0"/>
              </a:rPr>
              <a:t>Îo </a:t>
            </a:r>
            <a:r>
              <a:rPr lang="en-US" sz="5400" b="1">
                <a:solidFill>
                  <a:srgbClr val="FF0000"/>
                </a:solidFill>
                <a:latin typeface=".VnTime" pitchFamily="34" charset="0"/>
              </a:rPr>
              <a:t>ch</a:t>
            </a:r>
            <a:r>
              <a:rPr lang="en-US" sz="5400" b="1">
                <a:solidFill>
                  <a:srgbClr val="010000"/>
                </a:solidFill>
                <a:latin typeface=".VnTime" pitchFamily="34" charset="0"/>
              </a:rPr>
              <a:t>©n, kh</a:t>
            </a:r>
            <a:r>
              <a:rPr lang="en-US" sz="5400" b="1">
                <a:solidFill>
                  <a:srgbClr val="FF0000"/>
                </a:solidFill>
                <a:latin typeface=".VnTime" pitchFamily="34" charset="0"/>
              </a:rPr>
              <a:t>oÎ</a:t>
            </a:r>
            <a:r>
              <a:rPr lang="en-US" sz="5400" b="1">
                <a:solidFill>
                  <a:srgbClr val="010000"/>
                </a:solidFill>
                <a:latin typeface=".VnTime" pitchFamily="34" charset="0"/>
              </a:rPr>
              <a:t>, </a:t>
            </a:r>
            <a:r>
              <a:rPr lang="en-US" sz="5400" b="1">
                <a:solidFill>
                  <a:srgbClr val="FF0000"/>
                </a:solidFill>
                <a:latin typeface=".VnTime" pitchFamily="34" charset="0"/>
              </a:rPr>
              <a:t>x</a:t>
            </a:r>
            <a:r>
              <a:rPr lang="en-US" sz="5400" b="1">
                <a:solidFill>
                  <a:srgbClr val="010000"/>
                </a:solidFill>
                <a:latin typeface=".VnTime" pitchFamily="34" charset="0"/>
              </a:rPr>
              <a:t>en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990600" y="0"/>
            <a:ext cx="3886200" cy="10668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6600FF"/>
                </a:solidFill>
                <a:latin typeface=".VnTime" pitchFamily="34" charset="0"/>
              </a:rPr>
              <a:t>ViÕt ®óng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3581400"/>
            <a:ext cx="4114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Anh nh×n cho tinh m¾t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T«i ®¸ thËt dÎo ch©n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Cho cÇu bay trªn s©n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§õng ®Ó r¬i xuèng ®Êt.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4648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Qu¶ cÇu giÊy xanh xanh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Qua ch©n t«i, ch©n anh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Bay lªn råi lén xuèng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§i tõng vßng quanh quanh.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800600" y="1524000"/>
            <a:ext cx="4343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Trong n¾ng vµng t­¬i m¸t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Cïng ch¬i cho kháe ng­êi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TiÕng c­êi xen tiÕng h¸t</a:t>
            </a:r>
          </a:p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Ch¬i vui häc cµng vui.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2362200" y="304800"/>
            <a:ext cx="4572000" cy="838200"/>
          </a:xfrm>
          <a:prstGeom prst="cloudCallout">
            <a:avLst>
              <a:gd name="adj1" fmla="val -5139"/>
              <a:gd name="adj2" fmla="val 159468"/>
            </a:avLst>
          </a:prstGeom>
          <a:solidFill>
            <a:srgbClr val="F9FB9F"/>
          </a:solidFill>
          <a:ln w="2857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>
                <a:solidFill>
                  <a:srgbClr val="CC0000"/>
                </a:solidFill>
                <a:latin typeface=".VnTime" pitchFamily="34" charset="0"/>
              </a:rPr>
              <a:t>Cïng vui ch¬i</a:t>
            </a:r>
          </a:p>
        </p:txBody>
      </p:sp>
      <p:grpSp>
        <p:nvGrpSpPr>
          <p:cNvPr id="15368" name="Group 8"/>
          <p:cNvGrpSpPr>
            <a:grpSpLocks/>
          </p:cNvGrpSpPr>
          <p:nvPr/>
        </p:nvGrpSpPr>
        <p:grpSpPr bwMode="auto">
          <a:xfrm rot="10889099" flipV="1">
            <a:off x="1752600" y="6096000"/>
            <a:ext cx="5410200" cy="762000"/>
            <a:chOff x="336" y="3120"/>
            <a:chExt cx="3408" cy="732"/>
          </a:xfrm>
        </p:grpSpPr>
        <p:pic>
          <p:nvPicPr>
            <p:cNvPr id="15369" name="Picture 9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1" name="Picture 11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120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2" name="Picture 12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168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3" name="Picture 13" descr="Gif (28)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168"/>
              <a:ext cx="624" cy="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80" name="Picture 2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6363"/>
            <a:ext cx="1905000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1" name="Picture 2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000"/>
            <a:ext cx="14478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133600" y="381000"/>
            <a:ext cx="5181600" cy="6477000"/>
          </a:xfrm>
          <a:prstGeom prst="wedgeRoundRectCallout">
            <a:avLst>
              <a:gd name="adj1" fmla="val -72611"/>
              <a:gd name="adj2" fmla="val -44463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C</a:t>
            </a:r>
            <a:r>
              <a:rPr lang="en-US" sz="2800" b="1">
                <a:solidFill>
                  <a:srgbClr val="00CC00"/>
                </a:solidFill>
                <a:latin typeface=".VnTime" pitchFamily="34" charset="0"/>
              </a:rPr>
              <a:t>ïng vui ch¬i</a:t>
            </a:r>
          </a:p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Q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u¶ cÇu giÊy 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xanh xanh</a:t>
            </a:r>
            <a:r>
              <a:rPr lang="en-US" sz="2600" b="1" u="sng">
                <a:solidFill>
                  <a:srgbClr val="0000FF"/>
                </a:solidFill>
                <a:latin typeface=".VnTime" pitchFamily="34" charset="0"/>
              </a:rPr>
              <a:t> 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Q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ua ch©n t«i,  ch©n anh 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B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ay lªn  r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ồ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i lén xuèng </a:t>
            </a:r>
          </a:p>
          <a:p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    §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i tõng v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ò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ng quanh quanh. 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A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nh nh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ì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n cho tinh mắt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T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ôi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đá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th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ậ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t d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ẻ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o ch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â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n 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C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ho 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cầ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u bay  tr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ên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sân</a:t>
            </a:r>
            <a:endParaRPr lang="en-US" sz="260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ừng để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r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ơ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i 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xuống đất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. </a:t>
            </a:r>
          </a:p>
          <a:p>
            <a:endParaRPr lang="en-US" sz="2600" b="1">
              <a:solidFill>
                <a:srgbClr val="0000FF"/>
              </a:solidFill>
              <a:latin typeface=".VnTime" pitchFamily="34" charset="0"/>
            </a:endParaRP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T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rong n¾ng vµng t­¬i m¸t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C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ïng ch¬i cho khoÎ ng­êi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T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iÕng c­êi xen tiÕng h¸t</a:t>
            </a:r>
          </a:p>
          <a:p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latin typeface=".VnTime" pitchFamily="34" charset="0"/>
              </a:rPr>
              <a:t>C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h¬i vui häc cµng vui.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962400" y="1468438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724400" y="1468438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352800" y="22860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419600" y="22860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724400" y="266700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4343400" y="3830638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3962400" y="4668838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3616325" y="5451475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4191000" y="62484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759325" y="58674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rame0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371600" y="2057400"/>
            <a:ext cx="5486400" cy="22383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rabia"/>
              </a:rPr>
              <a:t>LuyÖn tËp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68383"/>
  <p:tag name="VIOLETTITLE" val="chinh ta: cùng vui chơi"/>
  <p:tag name="VIOLETLESSON" val="53"/>
  <p:tag name="VIOLETCATID" val="8048908"/>
  <p:tag name="VIOLETSUBJECT" val="Chính tả 3"/>
  <p:tag name="VIOLETSOURCE" val="đồng nghiep"/>
  <p:tag name="VIOLETAUTHORID" val="1584546"/>
  <p:tag name="VIOLETAUTHORNAME" val="Hà Phong Lan"/>
  <p:tag name="VIOLETAUTHORAVATAR" val="no_avatarf.jpg"/>
  <p:tag name="VIOLETAUTHORADDRESS" val="TH nguyễn Huệ - Thái Nguyên"/>
  <p:tag name="VIOLETDATE" val="2009-10-18 07:27:28"/>
  <p:tag name="VIOLETHIT" val="521"/>
  <p:tag name="VIOLETLIKE" val="0"/>
</p:tagLst>
</file>

<file path=ppt/theme/theme1.xml><?xml version="1.0" encoding="utf-8"?>
<a:theme xmlns:a="http://schemas.openxmlformats.org/drawingml/2006/main" name="Curtain Call">
  <a:themeElements>
    <a:clrScheme name="Curtain Call 9">
      <a:dk1>
        <a:srgbClr val="000000"/>
      </a:dk1>
      <a:lt1>
        <a:srgbClr val="FFFFFF"/>
      </a:lt1>
      <a:dk2>
        <a:srgbClr val="000099"/>
      </a:dk2>
      <a:lt2>
        <a:srgbClr val="DDDDDD"/>
      </a:lt2>
      <a:accent1>
        <a:srgbClr val="C6D4D4"/>
      </a:accent1>
      <a:accent2>
        <a:srgbClr val="C0C0C0"/>
      </a:accent2>
      <a:accent3>
        <a:srgbClr val="FFFFFF"/>
      </a:accent3>
      <a:accent4>
        <a:srgbClr val="000000"/>
      </a:accent4>
      <a:accent5>
        <a:srgbClr val="DFE6E6"/>
      </a:accent5>
      <a:accent6>
        <a:srgbClr val="AEAEAE"/>
      </a:accent6>
      <a:hlink>
        <a:srgbClr val="6600FF"/>
      </a:hlink>
      <a:folHlink>
        <a:srgbClr val="9900CC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306</TotalTime>
  <Words>519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Tahoma</vt:lpstr>
      <vt:lpstr>Times New Roman</vt:lpstr>
      <vt:lpstr>Wingdings</vt:lpstr>
      <vt:lpstr>.VnTime</vt:lpstr>
      <vt:lpstr>.VnAristote</vt:lpstr>
      <vt:lpstr>Curtain 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</cp:lastModifiedBy>
  <cp:revision>12</cp:revision>
  <dcterms:created xsi:type="dcterms:W3CDTF">2009-03-18T13:16:06Z</dcterms:created>
  <dcterms:modified xsi:type="dcterms:W3CDTF">2018-01-24T03:44:09Z</dcterms:modified>
</cp:coreProperties>
</file>