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9" r:id="rId6"/>
    <p:sldId id="266" r:id="rId7"/>
    <p:sldId id="267" r:id="rId8"/>
    <p:sldId id="271" r:id="rId9"/>
    <p:sldId id="272" r:id="rId10"/>
    <p:sldId id="274" r:id="rId11"/>
    <p:sldId id="276" r:id="rId12"/>
  </p:sldIdLst>
  <p:sldSz cx="9144000" cy="6858000" type="screen4x3"/>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FF"/>
    <a:srgbClr val="28F0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09AC38-EDDA-4180-B4DD-D27C0C54F852}" type="slidenum">
              <a:rPr lang="en-US"/>
              <a:pPr/>
              <a:t>‹#›</a:t>
            </a:fld>
            <a:endParaRPr lang="en-US"/>
          </a:p>
        </p:txBody>
      </p:sp>
    </p:spTree>
    <p:extLst>
      <p:ext uri="{BB962C8B-B14F-4D97-AF65-F5344CB8AC3E}">
        <p14:creationId xmlns:p14="http://schemas.microsoft.com/office/powerpoint/2010/main" val="103876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3A33FB-57FC-4A61-A857-0CF4340B3806}" type="slidenum">
              <a:rPr lang="en-US"/>
              <a:pPr/>
              <a:t>‹#›</a:t>
            </a:fld>
            <a:endParaRPr lang="en-US"/>
          </a:p>
        </p:txBody>
      </p:sp>
    </p:spTree>
    <p:extLst>
      <p:ext uri="{BB962C8B-B14F-4D97-AF65-F5344CB8AC3E}">
        <p14:creationId xmlns:p14="http://schemas.microsoft.com/office/powerpoint/2010/main" val="248746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7B568F-DDEF-4046-BAAB-3A83CCD98AA9}" type="slidenum">
              <a:rPr lang="en-US"/>
              <a:pPr/>
              <a:t>‹#›</a:t>
            </a:fld>
            <a:endParaRPr lang="en-US"/>
          </a:p>
        </p:txBody>
      </p:sp>
    </p:spTree>
    <p:extLst>
      <p:ext uri="{BB962C8B-B14F-4D97-AF65-F5344CB8AC3E}">
        <p14:creationId xmlns:p14="http://schemas.microsoft.com/office/powerpoint/2010/main" val="90188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EE194B-A983-4975-8F1C-1AFFCF723ABB}" type="slidenum">
              <a:rPr lang="en-US"/>
              <a:pPr/>
              <a:t>‹#›</a:t>
            </a:fld>
            <a:endParaRPr lang="en-US"/>
          </a:p>
        </p:txBody>
      </p:sp>
    </p:spTree>
    <p:extLst>
      <p:ext uri="{BB962C8B-B14F-4D97-AF65-F5344CB8AC3E}">
        <p14:creationId xmlns:p14="http://schemas.microsoft.com/office/powerpoint/2010/main" val="2244263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E399EB-C45D-4A57-AE01-5ABD3C32B64C}" type="slidenum">
              <a:rPr lang="en-US"/>
              <a:pPr/>
              <a:t>‹#›</a:t>
            </a:fld>
            <a:endParaRPr lang="en-US"/>
          </a:p>
        </p:txBody>
      </p:sp>
    </p:spTree>
    <p:extLst>
      <p:ext uri="{BB962C8B-B14F-4D97-AF65-F5344CB8AC3E}">
        <p14:creationId xmlns:p14="http://schemas.microsoft.com/office/powerpoint/2010/main" val="269053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8A223F-6647-45AB-865C-E779F3D20F7A}" type="slidenum">
              <a:rPr lang="en-US"/>
              <a:pPr/>
              <a:t>‹#›</a:t>
            </a:fld>
            <a:endParaRPr lang="en-US"/>
          </a:p>
        </p:txBody>
      </p:sp>
    </p:spTree>
    <p:extLst>
      <p:ext uri="{BB962C8B-B14F-4D97-AF65-F5344CB8AC3E}">
        <p14:creationId xmlns:p14="http://schemas.microsoft.com/office/powerpoint/2010/main" val="3948466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F46D3A4-05FA-4282-9E38-32E648F03114}" type="slidenum">
              <a:rPr lang="en-US"/>
              <a:pPr/>
              <a:t>‹#›</a:t>
            </a:fld>
            <a:endParaRPr lang="en-US"/>
          </a:p>
        </p:txBody>
      </p:sp>
    </p:spTree>
    <p:extLst>
      <p:ext uri="{BB962C8B-B14F-4D97-AF65-F5344CB8AC3E}">
        <p14:creationId xmlns:p14="http://schemas.microsoft.com/office/powerpoint/2010/main" val="3306399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F5C587-4CFC-4A5E-ABA4-C63C00EFDBD8}" type="slidenum">
              <a:rPr lang="en-US"/>
              <a:pPr/>
              <a:t>‹#›</a:t>
            </a:fld>
            <a:endParaRPr lang="en-US"/>
          </a:p>
        </p:txBody>
      </p:sp>
    </p:spTree>
    <p:extLst>
      <p:ext uri="{BB962C8B-B14F-4D97-AF65-F5344CB8AC3E}">
        <p14:creationId xmlns:p14="http://schemas.microsoft.com/office/powerpoint/2010/main" val="62087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FE65852-425F-479C-B734-6E27C353EC68}" type="slidenum">
              <a:rPr lang="en-US"/>
              <a:pPr/>
              <a:t>‹#›</a:t>
            </a:fld>
            <a:endParaRPr lang="en-US"/>
          </a:p>
        </p:txBody>
      </p:sp>
    </p:spTree>
    <p:extLst>
      <p:ext uri="{BB962C8B-B14F-4D97-AF65-F5344CB8AC3E}">
        <p14:creationId xmlns:p14="http://schemas.microsoft.com/office/powerpoint/2010/main" val="2175158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7FC2CA-BD3D-4025-B89C-BEB7F74BCB9C}" type="slidenum">
              <a:rPr lang="en-US"/>
              <a:pPr/>
              <a:t>‹#›</a:t>
            </a:fld>
            <a:endParaRPr lang="en-US"/>
          </a:p>
        </p:txBody>
      </p:sp>
    </p:spTree>
    <p:extLst>
      <p:ext uri="{BB962C8B-B14F-4D97-AF65-F5344CB8AC3E}">
        <p14:creationId xmlns:p14="http://schemas.microsoft.com/office/powerpoint/2010/main" val="338550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4A0375E-A9B9-4EC1-AE94-EB33BB21C761}" type="slidenum">
              <a:rPr lang="en-US"/>
              <a:pPr/>
              <a:t>‹#›</a:t>
            </a:fld>
            <a:endParaRPr lang="en-US"/>
          </a:p>
        </p:txBody>
      </p:sp>
    </p:spTree>
    <p:extLst>
      <p:ext uri="{BB962C8B-B14F-4D97-AF65-F5344CB8AC3E}">
        <p14:creationId xmlns:p14="http://schemas.microsoft.com/office/powerpoint/2010/main" val="77705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1169F00-7BE0-438F-971C-D6507E7371D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090224CL1-hoaconvet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WordArt 7"/>
          <p:cNvSpPr>
            <a:spLocks noChangeArrowheads="1" noChangeShapeType="1" noTextEdit="1"/>
          </p:cNvSpPr>
          <p:nvPr/>
        </p:nvSpPr>
        <p:spPr bwMode="auto">
          <a:xfrm>
            <a:off x="2209800" y="1752600"/>
            <a:ext cx="5562600" cy="1295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Deflate">
              <a:avLst>
                <a:gd name="adj" fmla="val 18750"/>
              </a:avLst>
            </a:prstTxWarp>
          </a:bodyPr>
          <a:lstStyle/>
          <a:p>
            <a:pPr algn="ctr"/>
            <a:r>
              <a:rPr lang="en-US" sz="2800" kern="10" dirty="0">
                <a:solidFill>
                  <a:schemeClr val="bg1"/>
                </a:solidFill>
                <a:effectLst>
                  <a:outerShdw dist="53882" dir="2700000" algn="ctr" rotWithShape="0">
                    <a:srgbClr val="C0C0C0">
                      <a:alpha val="80000"/>
                    </a:srgbClr>
                  </a:outerShdw>
                </a:effectLst>
                <a:latin typeface="Tahoma"/>
                <a:ea typeface="Tahoma"/>
                <a:cs typeface="Tahoma"/>
              </a:rPr>
              <a:t>  </a:t>
            </a:r>
            <a:r>
              <a:rPr lang="en-US" sz="2800" kern="10" dirty="0" err="1">
                <a:solidFill>
                  <a:schemeClr val="bg1"/>
                </a:solidFill>
                <a:effectLst>
                  <a:outerShdw dist="53882" dir="2700000" algn="ctr" rotWithShape="0">
                    <a:srgbClr val="C0C0C0">
                      <a:alpha val="80000"/>
                    </a:srgbClr>
                  </a:outerShdw>
                </a:effectLst>
                <a:latin typeface="Tahoma"/>
                <a:ea typeface="Tahoma"/>
                <a:cs typeface="Tahoma"/>
              </a:rPr>
              <a:t>GIÁO</a:t>
            </a:r>
            <a:r>
              <a:rPr lang="en-US" sz="2800" kern="10" dirty="0">
                <a:solidFill>
                  <a:schemeClr val="bg1"/>
                </a:solidFill>
                <a:effectLst>
                  <a:outerShdw dist="53882" dir="2700000" algn="ctr" rotWithShape="0">
                    <a:srgbClr val="C0C0C0">
                      <a:alpha val="80000"/>
                    </a:srgbClr>
                  </a:outerShdw>
                </a:effectLst>
                <a:latin typeface="Tahoma"/>
                <a:ea typeface="Tahoma"/>
                <a:cs typeface="Tahoma"/>
              </a:rPr>
              <a:t> </a:t>
            </a:r>
            <a:r>
              <a:rPr lang="en-US" sz="2800" kern="10" dirty="0" err="1">
                <a:solidFill>
                  <a:schemeClr val="bg1"/>
                </a:solidFill>
                <a:effectLst>
                  <a:outerShdw dist="53882" dir="2700000" algn="ctr" rotWithShape="0">
                    <a:srgbClr val="C0C0C0">
                      <a:alpha val="80000"/>
                    </a:srgbClr>
                  </a:outerShdw>
                </a:effectLst>
                <a:latin typeface="Tahoma"/>
                <a:ea typeface="Tahoma"/>
                <a:cs typeface="Tahoma"/>
              </a:rPr>
              <a:t>ÁN</a:t>
            </a:r>
            <a:r>
              <a:rPr lang="en-US" sz="2800" kern="10" dirty="0">
                <a:solidFill>
                  <a:schemeClr val="bg1"/>
                </a:solidFill>
                <a:effectLst>
                  <a:outerShdw dist="53882" dir="2700000" algn="ctr" rotWithShape="0">
                    <a:srgbClr val="C0C0C0">
                      <a:alpha val="80000"/>
                    </a:srgbClr>
                  </a:outerShdw>
                </a:effectLst>
                <a:latin typeface="Tahoma"/>
                <a:ea typeface="Tahoma"/>
                <a:cs typeface="Tahoma"/>
              </a:rPr>
              <a:t> : </a:t>
            </a:r>
            <a:r>
              <a:rPr lang="en-US" sz="2800" kern="10" dirty="0" err="1">
                <a:solidFill>
                  <a:schemeClr val="bg1"/>
                </a:solidFill>
                <a:effectLst>
                  <a:outerShdw dist="53882" dir="2700000" algn="ctr" rotWithShape="0">
                    <a:srgbClr val="C0C0C0">
                      <a:alpha val="80000"/>
                    </a:srgbClr>
                  </a:outerShdw>
                </a:effectLst>
                <a:latin typeface="Tahoma"/>
                <a:ea typeface="Tahoma"/>
                <a:cs typeface="Tahoma"/>
              </a:rPr>
              <a:t>CHÍNH</a:t>
            </a:r>
            <a:r>
              <a:rPr lang="en-US" sz="2800" kern="10" dirty="0">
                <a:solidFill>
                  <a:schemeClr val="bg1"/>
                </a:solidFill>
                <a:effectLst>
                  <a:outerShdw dist="53882" dir="2700000" algn="ctr" rotWithShape="0">
                    <a:srgbClr val="C0C0C0">
                      <a:alpha val="80000"/>
                    </a:srgbClr>
                  </a:outerShdw>
                </a:effectLst>
                <a:latin typeface="Tahoma"/>
                <a:ea typeface="Tahoma"/>
                <a:cs typeface="Tahoma"/>
              </a:rPr>
              <a:t> </a:t>
            </a:r>
            <a:r>
              <a:rPr lang="en-US" sz="2800" kern="10" dirty="0" err="1" smtClean="0">
                <a:solidFill>
                  <a:schemeClr val="bg1"/>
                </a:solidFill>
                <a:effectLst>
                  <a:outerShdw dist="53882" dir="2700000" algn="ctr" rotWithShape="0">
                    <a:srgbClr val="C0C0C0">
                      <a:alpha val="80000"/>
                    </a:srgbClr>
                  </a:outerShdw>
                </a:effectLst>
                <a:latin typeface="Tahoma"/>
                <a:ea typeface="Tahoma"/>
                <a:cs typeface="Tahoma"/>
              </a:rPr>
              <a:t>TẢ</a:t>
            </a:r>
            <a:endParaRPr lang="en-US" sz="2800" kern="10" dirty="0">
              <a:solidFill>
                <a:schemeClr val="bg1"/>
              </a:solidFill>
              <a:effectLst>
                <a:outerShdw dist="53882" dir="2700000" algn="ctr" rotWithShape="0">
                  <a:srgbClr val="C0C0C0">
                    <a:alpha val="80000"/>
                  </a:srgbClr>
                </a:outerShdw>
              </a:effectLst>
              <a:latin typeface="Tahoma"/>
              <a:ea typeface="Tahoma"/>
              <a:cs typeface="Tahom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5"/>
                                        </p:tgtEl>
                                        <p:attrNameLst>
                                          <p:attrName>style.visibility</p:attrName>
                                        </p:attrNameLst>
                                      </p:cBhvr>
                                      <p:to>
                                        <p:strVal val="visible"/>
                                      </p:to>
                                    </p:set>
                                    <p:animEffect transition="in" filter="box(in)">
                                      <p:cBhvr>
                                        <p:cTn id="7" dur="5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3" name="Line 3"/>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4" name="Line 4"/>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5" name="Line 5"/>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6" name="Rectangle 6"/>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487" name="Oval 7"/>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488" name="Line 8"/>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89" name="Line 9"/>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0491" name="WordArt 11" descr="White marble"/>
          <p:cNvSpPr>
            <a:spLocks noChangeArrowheads="1" noChangeShapeType="1" noTextEdit="1"/>
          </p:cNvSpPr>
          <p:nvPr/>
        </p:nvSpPr>
        <p:spPr bwMode="auto">
          <a:xfrm>
            <a:off x="3581400" y="5334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20492" name="WordArt 12"/>
          <p:cNvSpPr>
            <a:spLocks noChangeArrowheads="1" noChangeShapeType="1" noTextEdit="1"/>
          </p:cNvSpPr>
          <p:nvPr/>
        </p:nvSpPr>
        <p:spPr bwMode="auto">
          <a:xfrm>
            <a:off x="1524000" y="12954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
        <p:nvSpPr>
          <p:cNvPr id="20493" name="Text Box 13"/>
          <p:cNvSpPr txBox="1">
            <a:spLocks noChangeArrowheads="1"/>
          </p:cNvSpPr>
          <p:nvPr/>
        </p:nvSpPr>
        <p:spPr bwMode="auto">
          <a:xfrm>
            <a:off x="381000" y="350520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a:t>
            </a:r>
            <a:endParaRPr lang="en-US" sz="2400" b="1">
              <a:solidFill>
                <a:srgbClr val="FF0000"/>
              </a:solidFill>
            </a:endParaRPr>
          </a:p>
        </p:txBody>
      </p:sp>
      <p:sp>
        <p:nvSpPr>
          <p:cNvPr id="20494" name="WordArt 14"/>
          <p:cNvSpPr>
            <a:spLocks noChangeArrowheads="1" noChangeShapeType="1" noTextEdit="1"/>
          </p:cNvSpPr>
          <p:nvPr/>
        </p:nvSpPr>
        <p:spPr bwMode="auto">
          <a:xfrm>
            <a:off x="0" y="2209800"/>
            <a:ext cx="2752725" cy="601663"/>
          </a:xfrm>
          <a:prstGeom prst="rect">
            <a:avLst/>
          </a:prstGeom>
        </p:spPr>
        <p:txBody>
          <a:bodyPr wrap="none" fromWordArt="1">
            <a:prstTxWarp prst="textDoubleWave1">
              <a:avLst>
                <a:gd name="adj1" fmla="val 6500"/>
                <a:gd name="adj2" fmla="val 0"/>
              </a:avLst>
            </a:prstTxWarp>
          </a:bodyPr>
          <a:lstStyle/>
          <a:p>
            <a:pPr algn="ctr"/>
            <a:r>
              <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Times New Roman"/>
                <a:cs typeface="Times New Roman"/>
              </a:rPr>
              <a:t> LUYỆN TẬP </a:t>
            </a:r>
          </a:p>
        </p:txBody>
      </p:sp>
      <p:sp>
        <p:nvSpPr>
          <p:cNvPr id="20495" name="Text Box 15"/>
          <p:cNvSpPr txBox="1">
            <a:spLocks noChangeArrowheads="1"/>
          </p:cNvSpPr>
          <p:nvPr/>
        </p:nvSpPr>
        <p:spPr bwMode="auto">
          <a:xfrm>
            <a:off x="2133600" y="2209800"/>
            <a:ext cx="70104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Điền vào chỗ trống :</a:t>
            </a:r>
          </a:p>
          <a:p>
            <a:pPr>
              <a:spcBef>
                <a:spcPct val="50000"/>
              </a:spcBef>
            </a:pPr>
            <a:r>
              <a:rPr lang="en-US" sz="2400" b="1"/>
              <a:t>  b )           Chỉ còn dòng suối lượn quanh </a:t>
            </a:r>
          </a:p>
          <a:p>
            <a:pPr>
              <a:spcBef>
                <a:spcPct val="50000"/>
              </a:spcBef>
            </a:pPr>
            <a:r>
              <a:rPr lang="en-US" sz="2400" b="1"/>
              <a:t>        Th.... nâng nhịp cối thậm thình suốt đêm </a:t>
            </a:r>
          </a:p>
          <a:p>
            <a:pPr>
              <a:spcBef>
                <a:spcPct val="50000"/>
              </a:spcBef>
            </a:pPr>
            <a:endParaRPr lang="en-US" sz="2400" b="1"/>
          </a:p>
          <a:p>
            <a:pPr>
              <a:spcBef>
                <a:spcPct val="50000"/>
              </a:spcBef>
            </a:pPr>
            <a:r>
              <a:rPr lang="en-US" sz="2400" b="1"/>
              <a:t>                  Gió  đừng làm đ…. dây tơ </a:t>
            </a:r>
          </a:p>
          <a:p>
            <a:pPr>
              <a:spcBef>
                <a:spcPct val="50000"/>
              </a:spcBef>
            </a:pPr>
            <a:r>
              <a:rPr lang="en-US" sz="2400" b="1"/>
              <a:t>         Cho em sống trọn tuổi thơ  - cánh diều </a:t>
            </a:r>
          </a:p>
          <a:p>
            <a:pPr>
              <a:spcBef>
                <a:spcPct val="50000"/>
              </a:spcBef>
            </a:pPr>
            <a:endParaRPr lang="en-US" sz="2400" b="1"/>
          </a:p>
          <a:p>
            <a:pPr>
              <a:spcBef>
                <a:spcPct val="50000"/>
              </a:spcBef>
            </a:pPr>
            <a:endParaRPr lang="en-US" sz="2400" b="1"/>
          </a:p>
        </p:txBody>
      </p:sp>
      <p:sp>
        <p:nvSpPr>
          <p:cNvPr id="20496" name="Text Box 16"/>
          <p:cNvSpPr txBox="1">
            <a:spLocks noChangeArrowheads="1"/>
          </p:cNvSpPr>
          <p:nvPr/>
        </p:nvSpPr>
        <p:spPr bwMode="auto">
          <a:xfrm>
            <a:off x="3200400" y="32766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FF0000"/>
                </a:solidFill>
              </a:rPr>
              <a:t>ức</a:t>
            </a:r>
          </a:p>
        </p:txBody>
      </p:sp>
      <p:sp>
        <p:nvSpPr>
          <p:cNvPr id="20497" name="Text Box 17"/>
          <p:cNvSpPr txBox="1">
            <a:spLocks noChangeArrowheads="1"/>
          </p:cNvSpPr>
          <p:nvPr/>
        </p:nvSpPr>
        <p:spPr bwMode="auto">
          <a:xfrm>
            <a:off x="6019800" y="44196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FF0000"/>
                </a:solidFill>
              </a:rPr>
              <a:t>ứt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96">
                                            <p:txEl>
                                              <p:pRg st="0" end="0"/>
                                            </p:txEl>
                                          </p:spTgt>
                                        </p:tgtEl>
                                        <p:attrNameLst>
                                          <p:attrName>style.visibility</p:attrName>
                                        </p:attrNameLst>
                                      </p:cBhvr>
                                      <p:to>
                                        <p:strVal val="visible"/>
                                      </p:to>
                                    </p:set>
                                    <p:anim calcmode="lin" valueType="num">
                                      <p:cBhvr additive="base">
                                        <p:cTn id="7" dur="500" fill="hold"/>
                                        <p:tgtEl>
                                          <p:spTgt spid="2049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9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97"/>
                                        </p:tgtEl>
                                        <p:attrNameLst>
                                          <p:attrName>style.visibility</p:attrName>
                                        </p:attrNameLst>
                                      </p:cBhvr>
                                      <p:to>
                                        <p:strVal val="visible"/>
                                      </p:to>
                                    </p:set>
                                    <p:anim calcmode="lin" valueType="num">
                                      <p:cBhvr additive="base">
                                        <p:cTn id="13" dur="500" fill="hold"/>
                                        <p:tgtEl>
                                          <p:spTgt spid="20497"/>
                                        </p:tgtEl>
                                        <p:attrNameLst>
                                          <p:attrName>ppt_x</p:attrName>
                                        </p:attrNameLst>
                                      </p:cBhvr>
                                      <p:tavLst>
                                        <p:tav tm="0">
                                          <p:val>
                                            <p:strVal val="#ppt_x"/>
                                          </p:val>
                                        </p:tav>
                                        <p:tav tm="100000">
                                          <p:val>
                                            <p:strVal val="#ppt_x"/>
                                          </p:val>
                                        </p:tav>
                                      </p:tavLst>
                                    </p:anim>
                                    <p:anim calcmode="lin" valueType="num">
                                      <p:cBhvr additive="base">
                                        <p:cTn id="14" dur="500" fill="hold"/>
                                        <p:tgtEl>
                                          <p:spTgt spid="204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1" name="Line 3"/>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2" name="Line 4"/>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3" name="Line 5"/>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4" name="Rectangle 6"/>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2535" name="Oval 7"/>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2536" name="Line 8"/>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7" name="Line 9"/>
          <p:cNvSpPr>
            <a:spLocks noChangeShapeType="1"/>
          </p:cNvSpPr>
          <p:nvPr/>
        </p:nvSpPr>
        <p:spPr bwMode="auto">
          <a:xfrm>
            <a:off x="1676400" y="25908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2539" name="WordArt 11" descr="White marble"/>
          <p:cNvSpPr>
            <a:spLocks noChangeArrowheads="1" noChangeShapeType="1" noTextEdit="1"/>
          </p:cNvSpPr>
          <p:nvPr/>
        </p:nvSpPr>
        <p:spPr bwMode="auto">
          <a:xfrm>
            <a:off x="3581400" y="5334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22540" name="WordArt 12"/>
          <p:cNvSpPr>
            <a:spLocks noChangeArrowheads="1" noChangeShapeType="1" noTextEdit="1"/>
          </p:cNvSpPr>
          <p:nvPr/>
        </p:nvSpPr>
        <p:spPr bwMode="auto">
          <a:xfrm>
            <a:off x="1524000" y="12954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
        <p:nvSpPr>
          <p:cNvPr id="22541" name="Text Box 13"/>
          <p:cNvSpPr txBox="1">
            <a:spLocks noChangeArrowheads="1"/>
          </p:cNvSpPr>
          <p:nvPr/>
        </p:nvSpPr>
        <p:spPr bwMode="auto">
          <a:xfrm>
            <a:off x="381000" y="350520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a:t>
            </a:r>
            <a:endParaRPr lang="en-US" sz="2400" b="1">
              <a:solidFill>
                <a:srgbClr val="FF0000"/>
              </a:solidFill>
            </a:endParaRPr>
          </a:p>
        </p:txBody>
      </p:sp>
      <p:sp>
        <p:nvSpPr>
          <p:cNvPr id="22546" name="WordArt 18"/>
          <p:cNvSpPr>
            <a:spLocks noChangeArrowheads="1" noChangeShapeType="1" noTextEdit="1"/>
          </p:cNvSpPr>
          <p:nvPr/>
        </p:nvSpPr>
        <p:spPr bwMode="auto">
          <a:xfrm>
            <a:off x="2514600" y="2590800"/>
            <a:ext cx="3962400" cy="1143000"/>
          </a:xfrm>
          <a:prstGeom prst="rect">
            <a:avLst/>
          </a:prstGeom>
        </p:spPr>
        <p:txBody>
          <a:bodyPr wrap="none" fromWordArt="1">
            <a:prstTxWarp prst="textFadeUp">
              <a:avLst>
                <a:gd name="adj" fmla="val 9991"/>
              </a:avLst>
            </a:prstTxWarp>
          </a:bodyPr>
          <a:lstStyle/>
          <a:p>
            <a:pPr algn="ctr"/>
            <a:r>
              <a:rPr lang="en-US" sz="3600" kern="10">
                <a:ln w="12700">
                  <a:solidFill>
                    <a:srgbClr val="B2B2B2"/>
                  </a:solidFill>
                  <a:round/>
                  <a:headEnd/>
                  <a:tailEnd/>
                </a:ln>
                <a:solidFill>
                  <a:srgbClr val="FF0000"/>
                </a:solidFill>
                <a:effectLst>
                  <a:outerShdw dist="35921" dir="2700000" sy="50000" rotWithShape="0">
                    <a:srgbClr val="875B0D">
                      <a:alpha val="70000"/>
                    </a:srgbClr>
                  </a:outerShdw>
                </a:effectLst>
                <a:latin typeface="Arial"/>
                <a:cs typeface="Arial"/>
              </a:rPr>
              <a:t>CỦNG CỐ ,DẶN DÒ </a:t>
            </a:r>
          </a:p>
        </p:txBody>
      </p:sp>
      <p:sp>
        <p:nvSpPr>
          <p:cNvPr id="22547" name="WordArt 19"/>
          <p:cNvSpPr>
            <a:spLocks noChangeArrowheads="1" noChangeShapeType="1" noTextEdit="1"/>
          </p:cNvSpPr>
          <p:nvPr/>
        </p:nvSpPr>
        <p:spPr bwMode="auto">
          <a:xfrm>
            <a:off x="1371600" y="4343400"/>
            <a:ext cx="6591300" cy="1047750"/>
          </a:xfrm>
          <a:prstGeom prst="rect">
            <a:avLst/>
          </a:prstGeom>
        </p:spPr>
        <p:txBody>
          <a:bodyPr wrap="none" fromWordArt="1">
            <a:prstTxWarp prst="textPlain">
              <a:avLst>
                <a:gd name="adj" fmla="val 50000"/>
              </a:avLst>
            </a:prstTxWarp>
          </a:bodyPr>
          <a:lstStyle/>
          <a:p>
            <a:pPr algn="ctr"/>
            <a:r>
              <a:rPr lang="vi-VN" sz="3600" kern="10">
                <a:ln w="12700">
                  <a:solidFill>
                    <a:srgbClr val="3333CC"/>
                  </a:solidFill>
                  <a:round/>
                  <a:headEnd/>
                  <a:tailEnd/>
                </a:ln>
                <a:solidFill>
                  <a:srgbClr val="3366FF">
                    <a:alpha val="50000"/>
                  </a:srgbClr>
                </a:solidFill>
                <a:effectLst>
                  <a:outerShdw dist="45791" dir="2021404" algn="ctr" rotWithShape="0">
                    <a:srgbClr val="9999FF"/>
                  </a:outerShdw>
                </a:effectLst>
                <a:latin typeface="Arial"/>
                <a:cs typeface="Arial"/>
              </a:rPr>
              <a:t>Về nhà xem lại các từ dễ viết sai</a:t>
            </a:r>
          </a:p>
          <a:p>
            <a:pPr algn="ctr"/>
            <a:r>
              <a:rPr lang="vi-VN" sz="3600" kern="10">
                <a:ln w="12700">
                  <a:solidFill>
                    <a:srgbClr val="3333CC"/>
                  </a:solidFill>
                  <a:round/>
                  <a:headEnd/>
                  <a:tailEnd/>
                </a:ln>
                <a:solidFill>
                  <a:srgbClr val="3366FF">
                    <a:alpha val="50000"/>
                  </a:srgbClr>
                </a:solidFill>
                <a:effectLst>
                  <a:outerShdw dist="45791" dir="2021404" algn="ctr" rotWithShape="0">
                    <a:srgbClr val="9999FF"/>
                  </a:outerShdw>
                </a:effectLst>
                <a:latin typeface="Arial"/>
                <a:cs typeface="Arial"/>
              </a:rPr>
              <a:t>chuẩn bị xem trước bài tuần 26  </a:t>
            </a:r>
            <a:endParaRPr lang="en-US" sz="3600" kern="10">
              <a:ln w="12700">
                <a:solidFill>
                  <a:srgbClr val="3333CC"/>
                </a:solidFill>
                <a:round/>
                <a:headEnd/>
                <a:tailEnd/>
              </a:ln>
              <a:solidFill>
                <a:srgbClr val="3366FF">
                  <a:alpha val="50000"/>
                </a:srgbClr>
              </a:solidFill>
              <a:effectLst>
                <a:outerShdw dist="45791" dir="2021404" algn="ctr" rotWithShape="0">
                  <a:srgbClr val="9999FF"/>
                </a:outerShdw>
              </a:effectLst>
              <a:latin typeface="Arial"/>
              <a:cs typeface="Arial"/>
            </a:endParaRPr>
          </a:p>
        </p:txBody>
      </p:sp>
      <p:grpSp>
        <p:nvGrpSpPr>
          <p:cNvPr id="22548" name="Group 20"/>
          <p:cNvGrpSpPr>
            <a:grpSpLocks/>
          </p:cNvGrpSpPr>
          <p:nvPr/>
        </p:nvGrpSpPr>
        <p:grpSpPr bwMode="auto">
          <a:xfrm>
            <a:off x="4267200" y="5791200"/>
            <a:ext cx="966788" cy="1066800"/>
            <a:chOff x="4911" y="3744"/>
            <a:chExt cx="609" cy="672"/>
          </a:xfrm>
        </p:grpSpPr>
        <p:pic>
          <p:nvPicPr>
            <p:cNvPr id="22549" name="Picture 21"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0" name="Picture 22"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1" name="Picture 23"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52" name="Group 24"/>
          <p:cNvGrpSpPr>
            <a:grpSpLocks/>
          </p:cNvGrpSpPr>
          <p:nvPr/>
        </p:nvGrpSpPr>
        <p:grpSpPr bwMode="auto">
          <a:xfrm>
            <a:off x="228600" y="5791200"/>
            <a:ext cx="966788" cy="1066800"/>
            <a:chOff x="4911" y="3744"/>
            <a:chExt cx="609" cy="672"/>
          </a:xfrm>
        </p:grpSpPr>
        <p:pic>
          <p:nvPicPr>
            <p:cNvPr id="22553" name="Picture 25"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4" name="Picture 26"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5" name="Picture 27"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56" name="Group 28"/>
          <p:cNvGrpSpPr>
            <a:grpSpLocks/>
          </p:cNvGrpSpPr>
          <p:nvPr/>
        </p:nvGrpSpPr>
        <p:grpSpPr bwMode="auto">
          <a:xfrm>
            <a:off x="1447800" y="5791200"/>
            <a:ext cx="966788" cy="1066800"/>
            <a:chOff x="4911" y="3744"/>
            <a:chExt cx="609" cy="672"/>
          </a:xfrm>
        </p:grpSpPr>
        <p:pic>
          <p:nvPicPr>
            <p:cNvPr id="22557" name="Picture 29"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8" name="Picture 30"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59" name="Picture 31"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60" name="Group 32"/>
          <p:cNvGrpSpPr>
            <a:grpSpLocks/>
          </p:cNvGrpSpPr>
          <p:nvPr/>
        </p:nvGrpSpPr>
        <p:grpSpPr bwMode="auto">
          <a:xfrm>
            <a:off x="2971800" y="5791200"/>
            <a:ext cx="966788" cy="1066800"/>
            <a:chOff x="4911" y="3744"/>
            <a:chExt cx="609" cy="672"/>
          </a:xfrm>
        </p:grpSpPr>
        <p:pic>
          <p:nvPicPr>
            <p:cNvPr id="22561" name="Picture 33"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62" name="Picture 34"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63" name="Picture 35"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64" name="Group 36"/>
          <p:cNvGrpSpPr>
            <a:grpSpLocks/>
          </p:cNvGrpSpPr>
          <p:nvPr/>
        </p:nvGrpSpPr>
        <p:grpSpPr bwMode="auto">
          <a:xfrm>
            <a:off x="5638800" y="5791200"/>
            <a:ext cx="966788" cy="1066800"/>
            <a:chOff x="4911" y="3744"/>
            <a:chExt cx="609" cy="672"/>
          </a:xfrm>
        </p:grpSpPr>
        <p:pic>
          <p:nvPicPr>
            <p:cNvPr id="22565" name="Picture 37"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66" name="Picture 38"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67" name="Picture 39"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68" name="Group 40"/>
          <p:cNvGrpSpPr>
            <a:grpSpLocks/>
          </p:cNvGrpSpPr>
          <p:nvPr/>
        </p:nvGrpSpPr>
        <p:grpSpPr bwMode="auto">
          <a:xfrm>
            <a:off x="6934200" y="5791200"/>
            <a:ext cx="966788" cy="1066800"/>
            <a:chOff x="4911" y="3744"/>
            <a:chExt cx="609" cy="672"/>
          </a:xfrm>
        </p:grpSpPr>
        <p:pic>
          <p:nvPicPr>
            <p:cNvPr id="22569" name="Picture 41"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70" name="Picture 42"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71" name="Picture 43"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72" name="Group 44"/>
          <p:cNvGrpSpPr>
            <a:grpSpLocks/>
          </p:cNvGrpSpPr>
          <p:nvPr/>
        </p:nvGrpSpPr>
        <p:grpSpPr bwMode="auto">
          <a:xfrm>
            <a:off x="8177213" y="5791200"/>
            <a:ext cx="966787" cy="1066800"/>
            <a:chOff x="4911" y="3744"/>
            <a:chExt cx="609" cy="672"/>
          </a:xfrm>
        </p:grpSpPr>
        <p:pic>
          <p:nvPicPr>
            <p:cNvPr id="22573" name="Picture 45"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103" y="3744"/>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74" name="Picture 46"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251777">
              <a:off x="4911" y="3888"/>
              <a:ext cx="273" cy="528"/>
            </a:xfrm>
            <a:prstGeom prst="rect">
              <a:avLst/>
            </a:prstGeom>
            <a:noFill/>
            <a:extLst>
              <a:ext uri="{909E8E84-426E-40DD-AFC4-6F175D3DCCD1}">
                <a14:hiddenFill xmlns:a14="http://schemas.microsoft.com/office/drawing/2010/main">
                  <a:solidFill>
                    <a:srgbClr val="FFFFFF"/>
                  </a:solidFill>
                </a14:hiddenFill>
              </a:ext>
            </a:extLst>
          </p:spPr>
        </p:pic>
        <p:pic>
          <p:nvPicPr>
            <p:cNvPr id="22575" name="Picture 47" descr="Hinh 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531318">
              <a:off x="5247" y="3888"/>
              <a:ext cx="273" cy="528"/>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WordArt 6" descr="White marble"/>
          <p:cNvSpPr>
            <a:spLocks noChangeArrowheads="1" noChangeShapeType="1" noTextEdit="1"/>
          </p:cNvSpPr>
          <p:nvPr/>
        </p:nvSpPr>
        <p:spPr bwMode="auto">
          <a:xfrm>
            <a:off x="3352800" y="10668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3080" name="WordArt 8"/>
          <p:cNvSpPr>
            <a:spLocks noChangeArrowheads="1" noChangeShapeType="1" noTextEdit="1"/>
          </p:cNvSpPr>
          <p:nvPr/>
        </p:nvSpPr>
        <p:spPr bwMode="auto">
          <a:xfrm>
            <a:off x="2286000" y="2438400"/>
            <a:ext cx="394335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0000"/>
                </a:solidFill>
                <a:effectLst>
                  <a:outerShdw dist="35921" dir="2700000" algn="ctr" rotWithShape="0">
                    <a:srgbClr val="C0C0C0">
                      <a:alpha val="80000"/>
                    </a:srgbClr>
                  </a:outerShdw>
                </a:effectLst>
                <a:latin typeface="Times New Roman"/>
                <a:cs typeface="Times New Roman"/>
              </a:rPr>
              <a:t>KIỂM TRA BÀI CŨ </a:t>
            </a:r>
          </a:p>
        </p:txBody>
      </p:sp>
      <p:sp>
        <p:nvSpPr>
          <p:cNvPr id="3081" name="Text Box 9"/>
          <p:cNvSpPr txBox="1">
            <a:spLocks noChangeArrowheads="1"/>
          </p:cNvSpPr>
          <p:nvPr/>
        </p:nvSpPr>
        <p:spPr bwMode="auto">
          <a:xfrm>
            <a:off x="1219200" y="37338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giục giã </a:t>
            </a:r>
          </a:p>
        </p:txBody>
      </p:sp>
      <p:sp>
        <p:nvSpPr>
          <p:cNvPr id="3082" name="Text Box 10"/>
          <p:cNvSpPr txBox="1">
            <a:spLocks noChangeArrowheads="1"/>
          </p:cNvSpPr>
          <p:nvPr/>
        </p:nvSpPr>
        <p:spPr bwMode="auto">
          <a:xfrm>
            <a:off x="1219200" y="44958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loay hoay </a:t>
            </a:r>
          </a:p>
        </p:txBody>
      </p:sp>
      <p:sp>
        <p:nvSpPr>
          <p:cNvPr id="3083" name="Text Box 11"/>
          <p:cNvSpPr txBox="1">
            <a:spLocks noChangeArrowheads="1"/>
          </p:cNvSpPr>
          <p:nvPr/>
        </p:nvSpPr>
        <p:spPr bwMode="auto">
          <a:xfrm>
            <a:off x="3810000" y="3810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cột sắt</a:t>
            </a:r>
            <a:r>
              <a:rPr lang="en-US"/>
              <a:t> </a:t>
            </a:r>
          </a:p>
        </p:txBody>
      </p:sp>
      <p:sp>
        <p:nvSpPr>
          <p:cNvPr id="3084" name="Text Box 12"/>
          <p:cNvSpPr txBox="1">
            <a:spLocks noChangeArrowheads="1"/>
          </p:cNvSpPr>
          <p:nvPr/>
        </p:nvSpPr>
        <p:spPr bwMode="auto">
          <a:xfrm>
            <a:off x="3886200" y="45720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đứng nghiêng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81"/>
                                        </p:tgtEl>
                                        <p:attrNameLst>
                                          <p:attrName>style.visibility</p:attrName>
                                        </p:attrNameLst>
                                      </p:cBhvr>
                                      <p:to>
                                        <p:strVal val="visible"/>
                                      </p:to>
                                    </p:set>
                                    <p:anim calcmode="lin" valueType="num">
                                      <p:cBhvr additive="base">
                                        <p:cTn id="7" dur="500" fill="hold"/>
                                        <p:tgtEl>
                                          <p:spTgt spid="3081"/>
                                        </p:tgtEl>
                                        <p:attrNameLst>
                                          <p:attrName>ppt_x</p:attrName>
                                        </p:attrNameLst>
                                      </p:cBhvr>
                                      <p:tavLst>
                                        <p:tav tm="0">
                                          <p:val>
                                            <p:strVal val="#ppt_x"/>
                                          </p:val>
                                        </p:tav>
                                        <p:tav tm="100000">
                                          <p:val>
                                            <p:strVal val="#ppt_x"/>
                                          </p:val>
                                        </p:tav>
                                      </p:tavLst>
                                    </p:anim>
                                    <p:anim calcmode="lin" valueType="num">
                                      <p:cBhvr additive="base">
                                        <p:cTn id="8"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82"/>
                                        </p:tgtEl>
                                        <p:attrNameLst>
                                          <p:attrName>style.visibility</p:attrName>
                                        </p:attrNameLst>
                                      </p:cBhvr>
                                      <p:to>
                                        <p:strVal val="visible"/>
                                      </p:to>
                                    </p:set>
                                    <p:anim calcmode="lin" valueType="num">
                                      <p:cBhvr additive="base">
                                        <p:cTn id="13" dur="500" fill="hold"/>
                                        <p:tgtEl>
                                          <p:spTgt spid="3082"/>
                                        </p:tgtEl>
                                        <p:attrNameLst>
                                          <p:attrName>ppt_x</p:attrName>
                                        </p:attrNameLst>
                                      </p:cBhvr>
                                      <p:tavLst>
                                        <p:tav tm="0">
                                          <p:val>
                                            <p:strVal val="#ppt_x"/>
                                          </p:val>
                                        </p:tav>
                                        <p:tav tm="100000">
                                          <p:val>
                                            <p:strVal val="#ppt_x"/>
                                          </p:val>
                                        </p:tav>
                                      </p:tavLst>
                                    </p:anim>
                                    <p:anim calcmode="lin" valueType="num">
                                      <p:cBhvr additive="base">
                                        <p:cTn id="14" dur="500" fill="hold"/>
                                        <p:tgtEl>
                                          <p:spTgt spid="308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83"/>
                                        </p:tgtEl>
                                        <p:attrNameLst>
                                          <p:attrName>style.visibility</p:attrName>
                                        </p:attrNameLst>
                                      </p:cBhvr>
                                      <p:to>
                                        <p:strVal val="visible"/>
                                      </p:to>
                                    </p:set>
                                    <p:anim calcmode="lin" valueType="num">
                                      <p:cBhvr additive="base">
                                        <p:cTn id="19" dur="500" fill="hold"/>
                                        <p:tgtEl>
                                          <p:spTgt spid="3083"/>
                                        </p:tgtEl>
                                        <p:attrNameLst>
                                          <p:attrName>ppt_x</p:attrName>
                                        </p:attrNameLst>
                                      </p:cBhvr>
                                      <p:tavLst>
                                        <p:tav tm="0">
                                          <p:val>
                                            <p:strVal val="#ppt_x"/>
                                          </p:val>
                                        </p:tav>
                                        <p:tav tm="100000">
                                          <p:val>
                                            <p:strVal val="#ppt_x"/>
                                          </p:val>
                                        </p:tav>
                                      </p:tavLst>
                                    </p:anim>
                                    <p:anim calcmode="lin" valueType="num">
                                      <p:cBhvr additive="base">
                                        <p:cTn id="20" dur="500" fill="hold"/>
                                        <p:tgtEl>
                                          <p:spTgt spid="308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84"/>
                                        </p:tgtEl>
                                        <p:attrNameLst>
                                          <p:attrName>style.visibility</p:attrName>
                                        </p:attrNameLst>
                                      </p:cBhvr>
                                      <p:to>
                                        <p:strVal val="visible"/>
                                      </p:to>
                                    </p:set>
                                    <p:anim calcmode="lin" valueType="num">
                                      <p:cBhvr additive="base">
                                        <p:cTn id="25" dur="500" fill="hold"/>
                                        <p:tgtEl>
                                          <p:spTgt spid="3084"/>
                                        </p:tgtEl>
                                        <p:attrNameLst>
                                          <p:attrName>ppt_x</p:attrName>
                                        </p:attrNameLst>
                                      </p:cBhvr>
                                      <p:tavLst>
                                        <p:tav tm="0">
                                          <p:val>
                                            <p:strVal val="#ppt_x"/>
                                          </p:val>
                                        </p:tav>
                                        <p:tav tm="100000">
                                          <p:val>
                                            <p:strVal val="#ppt_x"/>
                                          </p:val>
                                        </p:tav>
                                      </p:tavLst>
                                    </p:anim>
                                    <p:anim calcmode="lin" valueType="num">
                                      <p:cBhvr additive="base">
                                        <p:cTn id="26" dur="500" fill="hold"/>
                                        <p:tgtEl>
                                          <p:spTgt spid="30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p:bldP spid="3082" grpId="0"/>
      <p:bldP spid="3083" grpId="0"/>
      <p:bldP spid="308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838200"/>
          </a:xfrm>
          <a:prstGeom prst="rect">
            <a:avLst/>
          </a:prstGeom>
          <a:gradFill rotWithShape="1">
            <a:gsLst>
              <a:gs pos="0">
                <a:srgbClr val="28F03B"/>
              </a:gs>
              <a:gs pos="100000">
                <a:srgbClr val="66FFFF"/>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WordArt 4" descr="White marble"/>
          <p:cNvSpPr>
            <a:spLocks noChangeArrowheads="1" noChangeShapeType="1" noTextEdit="1"/>
          </p:cNvSpPr>
          <p:nvPr/>
        </p:nvSpPr>
        <p:spPr bwMode="auto">
          <a:xfrm>
            <a:off x="3352800" y="10668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pic>
        <p:nvPicPr>
          <p:cNvPr id="5130" name="Picture 10" descr="Picture 81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981200"/>
            <a:ext cx="8610600" cy="487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wheel(4)">
                                      <p:cBhvr>
                                        <p:cTn id="7" dur="2000"/>
                                        <p:tgtEl>
                                          <p:spTgt spid="5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xit" presetSubtype="0" fill="hold" nodeType="clickEffect">
                                  <p:stCondLst>
                                    <p:cond delay="0"/>
                                  </p:stCondLst>
                                  <p:childTnLst>
                                    <p:animEffect transition="out" filter="wedge">
                                      <p:cBhvr>
                                        <p:cTn id="11" dur="2000"/>
                                        <p:tgtEl>
                                          <p:spTgt spid="5130"/>
                                        </p:tgtEl>
                                      </p:cBhvr>
                                    </p:animEffect>
                                    <p:set>
                                      <p:cBhvr>
                                        <p:cTn id="12" dur="1" fill="hold">
                                          <p:stCondLst>
                                            <p:cond delay="1999"/>
                                          </p:stCondLst>
                                        </p:cTn>
                                        <p:tgtEl>
                                          <p:spTgt spid="5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Picture1xkb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62200"/>
            <a:ext cx="9144000" cy="47244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1268" name="Line 4"/>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69" name="Line 5"/>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0" name="Line 6"/>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1" name="Line 7"/>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2" name="Rectangle 8"/>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73" name="Oval 9"/>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74" name="Line 10"/>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5" name="Line 11"/>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276" name="Rectangle 12"/>
          <p:cNvSpPr>
            <a:spLocks noChangeArrowheads="1"/>
          </p:cNvSpPr>
          <p:nvPr/>
        </p:nvSpPr>
        <p:spPr bwMode="auto">
          <a:xfrm>
            <a:off x="0" y="3276600"/>
            <a:ext cx="9144000" cy="4449763"/>
          </a:xfrm>
          <a:prstGeom prst="rect">
            <a:avLst/>
          </a:prstGeom>
          <a:noFill/>
          <a:ln w="9525">
            <a:solidFill>
              <a:srgbClr val="ECE97D"/>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spcBef>
                <a:spcPct val="20000"/>
              </a:spcBef>
              <a:buFontTx/>
              <a:buChar char="–"/>
            </a:pPr>
            <a:r>
              <a:rPr lang="en-US" sz="3200" b="1">
                <a:latin typeface="Times New Roman" pitchFamily="18" charset="0"/>
              </a:rPr>
              <a:t>    </a:t>
            </a:r>
            <a:r>
              <a:rPr lang="en-US" sz="3200" b="1">
                <a:solidFill>
                  <a:schemeClr val="accent2"/>
                </a:solidFill>
                <a:latin typeface="Times New Roman" pitchFamily="18" charset="0"/>
              </a:rPr>
              <a:t>Đến giờ xuất phát, chiêng trống nổi lên thì cả mười con voi lao đầu chạy. Cái dáng lầm lì, chậm chạp thường ngày bỗng dưng biến mất. Cả bầy hăng máu phóng như bay. Bụi cuốn mù mịt. Các chàng man – gát phải rất gan dạ và khéo léo điều khiển cho voi về trúng đích. </a:t>
            </a:r>
          </a:p>
        </p:txBody>
      </p:sp>
      <p:sp>
        <p:nvSpPr>
          <p:cNvPr id="11279" name="WordArt 15" descr="White marble"/>
          <p:cNvSpPr>
            <a:spLocks noChangeArrowheads="1" noChangeShapeType="1" noTextEdit="1"/>
          </p:cNvSpPr>
          <p:nvPr/>
        </p:nvSpPr>
        <p:spPr bwMode="auto">
          <a:xfrm>
            <a:off x="3581400" y="7620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3"/>
                  <a:srcRect/>
                  <a:tile tx="0" ty="0" sx="100000" sy="100000" flip="none" algn="tl"/>
                </a:blipFill>
                <a:latin typeface="Arial"/>
                <a:cs typeface="Arial"/>
              </a:rPr>
              <a:t>CHÍNH TẢ :</a:t>
            </a:r>
          </a:p>
        </p:txBody>
      </p:sp>
      <p:sp>
        <p:nvSpPr>
          <p:cNvPr id="11280" name="WordArt 16"/>
          <p:cNvSpPr>
            <a:spLocks noChangeArrowheads="1" noChangeShapeType="1" noTextEdit="1"/>
          </p:cNvSpPr>
          <p:nvPr/>
        </p:nvSpPr>
        <p:spPr bwMode="auto">
          <a:xfrm>
            <a:off x="1524000" y="15240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Line 3"/>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64" name="Line 4"/>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65" name="Line 5"/>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66" name="Line 6"/>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67" name="Rectangle 7"/>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5368" name="Oval 8"/>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5369" name="Line 9"/>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70" name="Line 10"/>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5373" name="WordArt 13" descr="White marble"/>
          <p:cNvSpPr>
            <a:spLocks noChangeArrowheads="1" noChangeShapeType="1" noTextEdit="1"/>
          </p:cNvSpPr>
          <p:nvPr/>
        </p:nvSpPr>
        <p:spPr bwMode="auto">
          <a:xfrm>
            <a:off x="3581400" y="7620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15374" name="WordArt 14"/>
          <p:cNvSpPr>
            <a:spLocks noChangeArrowheads="1" noChangeShapeType="1" noTextEdit="1"/>
          </p:cNvSpPr>
          <p:nvPr/>
        </p:nvSpPr>
        <p:spPr bwMode="auto">
          <a:xfrm>
            <a:off x="1524000" y="15240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
        <p:nvSpPr>
          <p:cNvPr id="15376" name="Text Box 16"/>
          <p:cNvSpPr txBox="1">
            <a:spLocks noChangeArrowheads="1"/>
          </p:cNvSpPr>
          <p:nvPr/>
        </p:nvSpPr>
        <p:spPr bwMode="auto">
          <a:xfrm>
            <a:off x="990600" y="2743200"/>
            <a:ext cx="769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chemeClr val="accent2"/>
                </a:solidFill>
              </a:rPr>
              <a:t>   Voi đua có cử chỉ gì ngộ nghĩnh,dễ thương ?</a:t>
            </a:r>
          </a:p>
        </p:txBody>
      </p:sp>
      <p:sp>
        <p:nvSpPr>
          <p:cNvPr id="15377" name="Text Box 17"/>
          <p:cNvSpPr txBox="1">
            <a:spLocks noChangeArrowheads="1"/>
          </p:cNvSpPr>
          <p:nvPr/>
        </p:nvSpPr>
        <p:spPr bwMode="auto">
          <a:xfrm>
            <a:off x="381000" y="3200400"/>
            <a:ext cx="8763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a:t>
            </a:r>
            <a:r>
              <a:rPr lang="en-US" sz="2400" b="1">
                <a:solidFill>
                  <a:srgbClr val="FF0000"/>
                </a:solidFill>
              </a:rPr>
              <a:t>Những chú voi chạy đến đích trước tiên đều ghìm đà ,huơ vòi  chào những khán giả đã  nhiệt liệt cổ vũ khen ngợi chúng .</a:t>
            </a:r>
          </a:p>
        </p:txBody>
      </p:sp>
      <p:pic>
        <p:nvPicPr>
          <p:cNvPr id="15378" name="Picture 18" descr="E1D9D76DECD649AF8BEFAAC206169413"/>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57200"/>
            <a:ext cx="85725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5379" name="Picture 19" descr="E1D9D76DECD649AF8BEFAAC206169413"/>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4000500"/>
            <a:ext cx="85725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5376">
                                            <p:txEl>
                                              <p:pRg st="0" end="0"/>
                                            </p:txEl>
                                          </p:spTgt>
                                        </p:tgtEl>
                                        <p:attrNameLst>
                                          <p:attrName>style.visibility</p:attrName>
                                        </p:attrNameLst>
                                      </p:cBhvr>
                                      <p:to>
                                        <p:strVal val="visible"/>
                                      </p:to>
                                    </p:set>
                                    <p:anim calcmode="lin" valueType="num">
                                      <p:cBhvr additive="base">
                                        <p:cTn id="7" dur="500" fill="hold"/>
                                        <p:tgtEl>
                                          <p:spTgt spid="1537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7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15377"/>
                                        </p:tgtEl>
                                        <p:attrNameLst>
                                          <p:attrName>style.visibility</p:attrName>
                                        </p:attrNameLst>
                                      </p:cBhvr>
                                      <p:to>
                                        <p:strVal val="visible"/>
                                      </p:to>
                                    </p:set>
                                    <p:animEffect transition="in" filter="diamond(in)">
                                      <p:cBhvr>
                                        <p:cTn id="13" dur="2000"/>
                                        <p:tgtEl>
                                          <p:spTgt spid="15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WordArt 5" descr="White marble"/>
          <p:cNvSpPr>
            <a:spLocks noChangeArrowheads="1" noChangeShapeType="1" noTextEdit="1"/>
          </p:cNvSpPr>
          <p:nvPr/>
        </p:nvSpPr>
        <p:spPr bwMode="auto">
          <a:xfrm>
            <a:off x="3352800" y="10668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12294" name="WordArt 6"/>
          <p:cNvSpPr>
            <a:spLocks noChangeArrowheads="1" noChangeShapeType="1" noTextEdit="1"/>
          </p:cNvSpPr>
          <p:nvPr/>
        </p:nvSpPr>
        <p:spPr bwMode="auto">
          <a:xfrm>
            <a:off x="1371600" y="18288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
        <p:nvSpPr>
          <p:cNvPr id="12295" name="Text Box 7"/>
          <p:cNvSpPr txBox="1">
            <a:spLocks noChangeArrowheads="1"/>
          </p:cNvSpPr>
          <p:nvPr/>
        </p:nvSpPr>
        <p:spPr bwMode="auto">
          <a:xfrm>
            <a:off x="2362200" y="2971800"/>
            <a:ext cx="419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LUYỆN VIẾT TỪ KHÓ </a:t>
            </a:r>
          </a:p>
        </p:txBody>
      </p:sp>
      <p:sp>
        <p:nvSpPr>
          <p:cNvPr id="12296" name="Text Box 8"/>
          <p:cNvSpPr txBox="1">
            <a:spLocks noChangeArrowheads="1"/>
          </p:cNvSpPr>
          <p:nvPr/>
        </p:nvSpPr>
        <p:spPr bwMode="auto">
          <a:xfrm>
            <a:off x="1905000" y="39624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xuất phát </a:t>
            </a:r>
          </a:p>
        </p:txBody>
      </p:sp>
      <p:sp>
        <p:nvSpPr>
          <p:cNvPr id="12297" name="Text Box 9"/>
          <p:cNvSpPr txBox="1">
            <a:spLocks noChangeArrowheads="1"/>
          </p:cNvSpPr>
          <p:nvPr/>
        </p:nvSpPr>
        <p:spPr bwMode="auto">
          <a:xfrm>
            <a:off x="1905000" y="46482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chiêng trống </a:t>
            </a:r>
          </a:p>
        </p:txBody>
      </p:sp>
      <p:sp>
        <p:nvSpPr>
          <p:cNvPr id="12298" name="Text Box 10"/>
          <p:cNvSpPr txBox="1">
            <a:spLocks noChangeArrowheads="1"/>
          </p:cNvSpPr>
          <p:nvPr/>
        </p:nvSpPr>
        <p:spPr bwMode="auto">
          <a:xfrm>
            <a:off x="1981200" y="5410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bỗng dưng </a:t>
            </a:r>
          </a:p>
        </p:txBody>
      </p:sp>
      <p:sp>
        <p:nvSpPr>
          <p:cNvPr id="12299" name="Text Box 11"/>
          <p:cNvSpPr txBox="1">
            <a:spLocks noChangeArrowheads="1"/>
          </p:cNvSpPr>
          <p:nvPr/>
        </p:nvSpPr>
        <p:spPr bwMode="auto">
          <a:xfrm>
            <a:off x="5257800" y="39624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hăng máu </a:t>
            </a:r>
          </a:p>
        </p:txBody>
      </p:sp>
      <p:sp>
        <p:nvSpPr>
          <p:cNvPr id="12300" name="Text Box 12"/>
          <p:cNvSpPr txBox="1">
            <a:spLocks noChangeArrowheads="1"/>
          </p:cNvSpPr>
          <p:nvPr/>
        </p:nvSpPr>
        <p:spPr bwMode="auto">
          <a:xfrm>
            <a:off x="5334000" y="4572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man – gát </a:t>
            </a:r>
          </a:p>
        </p:txBody>
      </p:sp>
      <p:sp>
        <p:nvSpPr>
          <p:cNvPr id="12301" name="Text Box 13"/>
          <p:cNvSpPr txBox="1">
            <a:spLocks noChangeArrowheads="1"/>
          </p:cNvSpPr>
          <p:nvPr/>
        </p:nvSpPr>
        <p:spPr bwMode="auto">
          <a:xfrm>
            <a:off x="5486400" y="53340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gan dạ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diamond(in)">
                                      <p:cBhvr>
                                        <p:cTn id="7" dur="2000"/>
                                        <p:tgtEl>
                                          <p:spTgt spid="12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7"/>
                                        </p:tgtEl>
                                        <p:attrNameLst>
                                          <p:attrName>style.visibility</p:attrName>
                                        </p:attrNameLst>
                                      </p:cBhvr>
                                      <p:to>
                                        <p:strVal val="visible"/>
                                      </p:to>
                                    </p:set>
                                    <p:animEffect transition="in" filter="blinds(horizontal)">
                                      <p:cBhvr>
                                        <p:cTn id="12" dur="500"/>
                                        <p:tgtEl>
                                          <p:spTgt spid="122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298"/>
                                        </p:tgtEl>
                                        <p:attrNameLst>
                                          <p:attrName>style.visibility</p:attrName>
                                        </p:attrNameLst>
                                      </p:cBhvr>
                                      <p:to>
                                        <p:strVal val="visible"/>
                                      </p:to>
                                    </p:set>
                                    <p:animEffect transition="in" filter="checkerboard(across)">
                                      <p:cBhvr>
                                        <p:cTn id="17" dur="500"/>
                                        <p:tgtEl>
                                          <p:spTgt spid="1229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2299"/>
                                        </p:tgtEl>
                                        <p:attrNameLst>
                                          <p:attrName>style.visibility</p:attrName>
                                        </p:attrNameLst>
                                      </p:cBhvr>
                                      <p:to>
                                        <p:strVal val="visible"/>
                                      </p:to>
                                    </p:set>
                                    <p:animEffect transition="in" filter="box(in)">
                                      <p:cBhvr>
                                        <p:cTn id="22" dur="500"/>
                                        <p:tgtEl>
                                          <p:spTgt spid="1229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0"/>
                                        </p:tgtEl>
                                        <p:attrNameLst>
                                          <p:attrName>style.visibility</p:attrName>
                                        </p:attrNameLst>
                                      </p:cBhvr>
                                      <p:to>
                                        <p:strVal val="visible"/>
                                      </p:to>
                                    </p:set>
                                    <p:animEffect transition="in" filter="box(in)">
                                      <p:cBhvr>
                                        <p:cTn id="27" dur="500"/>
                                        <p:tgtEl>
                                          <p:spTgt spid="1230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1"/>
                                        </p:tgtEl>
                                        <p:attrNameLst>
                                          <p:attrName>style.visibility</p:attrName>
                                        </p:attrNameLst>
                                      </p:cBhvr>
                                      <p:to>
                                        <p:strVal val="visible"/>
                                      </p:to>
                                    </p:set>
                                    <p:animEffect transition="in" filter="box(in)">
                                      <p:cBhvr>
                                        <p:cTn id="32" dur="500"/>
                                        <p:tgtEl>
                                          <p:spTgt spid="12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299" grpId="0"/>
      <p:bldP spid="12300" grpId="0"/>
      <p:bldP spid="1230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Picture1xkb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62200"/>
            <a:ext cx="9144000" cy="47244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315" name="Line 3"/>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6" name="Line 4"/>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7" name="Line 5"/>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8" name="Line 6"/>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19" name="Rectangle 7"/>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20" name="Oval 8"/>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21" name="Line 9"/>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2" name="Line 10"/>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3323" name="Rectangle 11"/>
          <p:cNvSpPr>
            <a:spLocks noChangeArrowheads="1"/>
          </p:cNvSpPr>
          <p:nvPr/>
        </p:nvSpPr>
        <p:spPr bwMode="auto">
          <a:xfrm>
            <a:off x="0" y="3276600"/>
            <a:ext cx="9144000" cy="4449763"/>
          </a:xfrm>
          <a:prstGeom prst="rect">
            <a:avLst/>
          </a:prstGeom>
          <a:noFill/>
          <a:ln w="9525">
            <a:solidFill>
              <a:srgbClr val="ECE97D"/>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spcBef>
                <a:spcPct val="20000"/>
              </a:spcBef>
              <a:buFontTx/>
              <a:buChar char="–"/>
            </a:pPr>
            <a:r>
              <a:rPr lang="en-US" sz="3200" b="1">
                <a:latin typeface="Times New Roman" pitchFamily="18" charset="0"/>
              </a:rPr>
              <a:t>    </a:t>
            </a:r>
            <a:r>
              <a:rPr lang="en-US" sz="3200" b="1">
                <a:solidFill>
                  <a:schemeClr val="accent2"/>
                </a:solidFill>
                <a:latin typeface="Times New Roman" pitchFamily="18" charset="0"/>
              </a:rPr>
              <a:t>Đến giờ </a:t>
            </a:r>
            <a:r>
              <a:rPr lang="en-US" sz="3200" b="1">
                <a:solidFill>
                  <a:srgbClr val="FF0000"/>
                </a:solidFill>
                <a:latin typeface="Times New Roman" pitchFamily="18" charset="0"/>
              </a:rPr>
              <a:t>xuất phát</a:t>
            </a:r>
            <a:r>
              <a:rPr lang="en-US" sz="3200" b="1">
                <a:solidFill>
                  <a:schemeClr val="accent2"/>
                </a:solidFill>
                <a:latin typeface="Times New Roman" pitchFamily="18" charset="0"/>
              </a:rPr>
              <a:t>, </a:t>
            </a:r>
            <a:r>
              <a:rPr lang="en-US" sz="3200" b="1">
                <a:solidFill>
                  <a:srgbClr val="FF0000"/>
                </a:solidFill>
                <a:latin typeface="Times New Roman" pitchFamily="18" charset="0"/>
              </a:rPr>
              <a:t>chiêng trống</a:t>
            </a:r>
            <a:r>
              <a:rPr lang="en-US" sz="3200" b="1">
                <a:solidFill>
                  <a:schemeClr val="accent2"/>
                </a:solidFill>
                <a:latin typeface="Times New Roman" pitchFamily="18" charset="0"/>
              </a:rPr>
              <a:t> nổi lên thì cả mười con voi lao đầu chạy. Cái dáng lầm lì, chậm chạp thường ngày </a:t>
            </a:r>
            <a:r>
              <a:rPr lang="en-US" sz="3200" b="1">
                <a:solidFill>
                  <a:srgbClr val="FF0000"/>
                </a:solidFill>
                <a:latin typeface="Times New Roman" pitchFamily="18" charset="0"/>
              </a:rPr>
              <a:t>bỗng dưng</a:t>
            </a:r>
            <a:r>
              <a:rPr lang="en-US" sz="3200" b="1">
                <a:solidFill>
                  <a:schemeClr val="accent2"/>
                </a:solidFill>
                <a:latin typeface="Times New Roman" pitchFamily="18" charset="0"/>
              </a:rPr>
              <a:t> biến mất. Cả bầy </a:t>
            </a:r>
            <a:r>
              <a:rPr lang="en-US" sz="3200" b="1">
                <a:solidFill>
                  <a:srgbClr val="FF0000"/>
                </a:solidFill>
                <a:latin typeface="Times New Roman" pitchFamily="18" charset="0"/>
              </a:rPr>
              <a:t>hăng máu</a:t>
            </a:r>
            <a:r>
              <a:rPr lang="en-US" sz="3200" b="1">
                <a:solidFill>
                  <a:schemeClr val="accent2"/>
                </a:solidFill>
                <a:latin typeface="Times New Roman" pitchFamily="18" charset="0"/>
              </a:rPr>
              <a:t> phóng như bay. Bụi cuốn mù mịt. Các chàng </a:t>
            </a:r>
            <a:r>
              <a:rPr lang="en-US" sz="3200" b="1">
                <a:solidFill>
                  <a:srgbClr val="FF0000"/>
                </a:solidFill>
                <a:latin typeface="Times New Roman" pitchFamily="18" charset="0"/>
              </a:rPr>
              <a:t>man – gát</a:t>
            </a:r>
            <a:r>
              <a:rPr lang="en-US" sz="3200" b="1">
                <a:solidFill>
                  <a:schemeClr val="accent2"/>
                </a:solidFill>
                <a:latin typeface="Times New Roman" pitchFamily="18" charset="0"/>
              </a:rPr>
              <a:t> phải rất </a:t>
            </a:r>
            <a:r>
              <a:rPr lang="en-US" sz="3200" b="1">
                <a:solidFill>
                  <a:srgbClr val="FF0000"/>
                </a:solidFill>
                <a:latin typeface="Times New Roman" pitchFamily="18" charset="0"/>
              </a:rPr>
              <a:t>gan dạ</a:t>
            </a:r>
            <a:r>
              <a:rPr lang="en-US" sz="3200" b="1">
                <a:solidFill>
                  <a:schemeClr val="accent2"/>
                </a:solidFill>
                <a:latin typeface="Times New Roman" pitchFamily="18" charset="0"/>
              </a:rPr>
              <a:t> và khéo léo điều khiển cho voi về trúng đích. </a:t>
            </a:r>
          </a:p>
        </p:txBody>
      </p:sp>
      <p:sp>
        <p:nvSpPr>
          <p:cNvPr id="13325" name="WordArt 13" descr="White marble"/>
          <p:cNvSpPr>
            <a:spLocks noChangeArrowheads="1" noChangeShapeType="1" noTextEdit="1"/>
          </p:cNvSpPr>
          <p:nvPr/>
        </p:nvSpPr>
        <p:spPr bwMode="auto">
          <a:xfrm>
            <a:off x="3581400" y="7620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3"/>
                  <a:srcRect/>
                  <a:tile tx="0" ty="0" sx="100000" sy="100000" flip="none" algn="tl"/>
                </a:blipFill>
                <a:latin typeface="Arial"/>
                <a:cs typeface="Arial"/>
              </a:rPr>
              <a:t>CHÍNH TẢ :</a:t>
            </a:r>
          </a:p>
        </p:txBody>
      </p:sp>
      <p:sp>
        <p:nvSpPr>
          <p:cNvPr id="13326" name="WordArt 14"/>
          <p:cNvSpPr>
            <a:spLocks noChangeArrowheads="1" noChangeShapeType="1" noTextEdit="1"/>
          </p:cNvSpPr>
          <p:nvPr/>
        </p:nvSpPr>
        <p:spPr bwMode="auto">
          <a:xfrm>
            <a:off x="1524000" y="15240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1" name="Line 3"/>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2" name="Line 4"/>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3" name="Line 5"/>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4" name="Rectangle 6"/>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7415" name="Oval 7"/>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7416" name="Line 8"/>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7" name="Line 9"/>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7419" name="WordArt 11" descr="White marble"/>
          <p:cNvSpPr>
            <a:spLocks noChangeArrowheads="1" noChangeShapeType="1" noTextEdit="1"/>
          </p:cNvSpPr>
          <p:nvPr/>
        </p:nvSpPr>
        <p:spPr bwMode="auto">
          <a:xfrm>
            <a:off x="3581400" y="7620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a:cs typeface="Arial"/>
              </a:rPr>
              <a:t>CHÍNH TẢ :</a:t>
            </a:r>
          </a:p>
        </p:txBody>
      </p:sp>
      <p:sp>
        <p:nvSpPr>
          <p:cNvPr id="17420" name="WordArt 12"/>
          <p:cNvSpPr>
            <a:spLocks noChangeArrowheads="1" noChangeShapeType="1" noTextEdit="1"/>
          </p:cNvSpPr>
          <p:nvPr/>
        </p:nvSpPr>
        <p:spPr bwMode="auto">
          <a:xfrm>
            <a:off x="1524000" y="21336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
        <p:nvSpPr>
          <p:cNvPr id="17422" name="Text Box 14"/>
          <p:cNvSpPr txBox="1">
            <a:spLocks noChangeArrowheads="1"/>
          </p:cNvSpPr>
          <p:nvPr/>
        </p:nvSpPr>
        <p:spPr bwMode="auto">
          <a:xfrm>
            <a:off x="381000" y="3505200"/>
            <a:ext cx="876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           </a:t>
            </a:r>
            <a:endParaRPr lang="en-US" sz="2400" b="1">
              <a:solidFill>
                <a:srgbClr val="FF0000"/>
              </a:solidFill>
            </a:endParaRPr>
          </a:p>
        </p:txBody>
      </p:sp>
      <p:pic>
        <p:nvPicPr>
          <p:cNvPr id="17423" name="Picture 15" descr="Rose-04-ju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429000"/>
            <a:ext cx="2286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7424" name="Picture 16" descr="Rose-04-ju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4191000"/>
            <a:ext cx="2286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7425" name="Picture 17" descr="Rose-04-jun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4191000"/>
            <a:ext cx="228600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Picture1xkb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62200"/>
            <a:ext cx="9144000" cy="47244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8435" name="Line 3"/>
          <p:cNvSpPr>
            <a:spLocks noChangeShapeType="1"/>
          </p:cNvSpPr>
          <p:nvPr/>
        </p:nvSpPr>
        <p:spPr bwMode="auto">
          <a:xfrm>
            <a:off x="3581400" y="1447800"/>
            <a:ext cx="4191000" cy="228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36" name="Line 4"/>
          <p:cNvSpPr>
            <a:spLocks noChangeShapeType="1"/>
          </p:cNvSpPr>
          <p:nvPr/>
        </p:nvSpPr>
        <p:spPr bwMode="auto">
          <a:xfrm>
            <a:off x="2209800" y="1371600"/>
            <a:ext cx="25908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37" name="Line 5"/>
          <p:cNvSpPr>
            <a:spLocks noChangeShapeType="1"/>
          </p:cNvSpPr>
          <p:nvPr/>
        </p:nvSpPr>
        <p:spPr bwMode="auto">
          <a:xfrm>
            <a:off x="3886200" y="1143000"/>
            <a:ext cx="34290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38" name="Line 6"/>
          <p:cNvSpPr>
            <a:spLocks noChangeShapeType="1"/>
          </p:cNvSpPr>
          <p:nvPr/>
        </p:nvSpPr>
        <p:spPr bwMode="auto">
          <a:xfrm>
            <a:off x="2286000" y="1752600"/>
            <a:ext cx="3962400" cy="152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39" name="Rectangle 7"/>
          <p:cNvSpPr>
            <a:spLocks noChangeArrowheads="1"/>
          </p:cNvSpPr>
          <p:nvPr/>
        </p:nvSpPr>
        <p:spPr bwMode="auto">
          <a:xfrm>
            <a:off x="4724400" y="2286000"/>
            <a:ext cx="1828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0" name="Oval 8"/>
          <p:cNvSpPr>
            <a:spLocks noChangeArrowheads="1"/>
          </p:cNvSpPr>
          <p:nvPr/>
        </p:nvSpPr>
        <p:spPr bwMode="auto">
          <a:xfrm>
            <a:off x="3200400" y="3733800"/>
            <a:ext cx="2514600" cy="1066800"/>
          </a:xfrm>
          <a:prstGeom prst="ellipse">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1" name="Line 9"/>
          <p:cNvSpPr>
            <a:spLocks noChangeShapeType="1"/>
          </p:cNvSpPr>
          <p:nvPr/>
        </p:nvSpPr>
        <p:spPr bwMode="auto">
          <a:xfrm>
            <a:off x="2438400" y="2895600"/>
            <a:ext cx="44958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42" name="Line 10"/>
          <p:cNvSpPr>
            <a:spLocks noChangeShapeType="1"/>
          </p:cNvSpPr>
          <p:nvPr/>
        </p:nvSpPr>
        <p:spPr bwMode="auto">
          <a:xfrm>
            <a:off x="2667000" y="2819400"/>
            <a:ext cx="2743200" cy="76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43" name="Rectangle 11"/>
          <p:cNvSpPr>
            <a:spLocks noChangeArrowheads="1"/>
          </p:cNvSpPr>
          <p:nvPr/>
        </p:nvSpPr>
        <p:spPr bwMode="auto">
          <a:xfrm>
            <a:off x="0" y="3276600"/>
            <a:ext cx="9144000" cy="4449763"/>
          </a:xfrm>
          <a:prstGeom prst="rect">
            <a:avLst/>
          </a:prstGeom>
          <a:noFill/>
          <a:ln w="9525">
            <a:solidFill>
              <a:srgbClr val="ECE97D"/>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spcBef>
                <a:spcPct val="20000"/>
              </a:spcBef>
              <a:buFontTx/>
              <a:buChar char="–"/>
            </a:pPr>
            <a:r>
              <a:rPr lang="en-US" sz="3200" b="1">
                <a:latin typeface="Times New Roman" pitchFamily="18" charset="0"/>
              </a:rPr>
              <a:t>    </a:t>
            </a:r>
            <a:r>
              <a:rPr lang="en-US" sz="3200" b="1">
                <a:solidFill>
                  <a:schemeClr val="accent2"/>
                </a:solidFill>
                <a:latin typeface="Times New Roman" pitchFamily="18" charset="0"/>
              </a:rPr>
              <a:t>Đến giờ xuất phát, chiêng trống nổi lên thì cả mười con voi lao đầu chạy. Cái dáng lầm lì, chậm chạp thường ngày bỗng dưng biến mất. Cả bầy hăng máu phóng như bay. Bụi cuốn mù mịt. Các chàng man – gát phải rất gan dạ và khéo léo điều khiển cho voi về trúng đích. </a:t>
            </a:r>
          </a:p>
        </p:txBody>
      </p:sp>
      <p:sp>
        <p:nvSpPr>
          <p:cNvPr id="18445" name="WordArt 13" descr="White marble"/>
          <p:cNvSpPr>
            <a:spLocks noChangeArrowheads="1" noChangeShapeType="1" noTextEdit="1"/>
          </p:cNvSpPr>
          <p:nvPr/>
        </p:nvSpPr>
        <p:spPr bwMode="auto">
          <a:xfrm>
            <a:off x="3581400" y="762000"/>
            <a:ext cx="2276475" cy="52387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3"/>
                  <a:srcRect/>
                  <a:tile tx="0" ty="0" sx="100000" sy="100000" flip="none" algn="tl"/>
                </a:blipFill>
                <a:latin typeface="Arial"/>
                <a:cs typeface="Arial"/>
              </a:rPr>
              <a:t>CHÍNH TẢ :</a:t>
            </a:r>
          </a:p>
        </p:txBody>
      </p:sp>
      <p:sp>
        <p:nvSpPr>
          <p:cNvPr id="18446" name="WordArt 14"/>
          <p:cNvSpPr>
            <a:spLocks noChangeArrowheads="1" noChangeShapeType="1" noTextEdit="1"/>
          </p:cNvSpPr>
          <p:nvPr/>
        </p:nvSpPr>
        <p:spPr bwMode="auto">
          <a:xfrm>
            <a:off x="1524000" y="1524000"/>
            <a:ext cx="6515100" cy="698500"/>
          </a:xfrm>
          <a:prstGeom prst="rect">
            <a:avLst/>
          </a:prstGeom>
          <a:extLst>
            <a:ext uri="{AF507438-7753-43E0-B8FC-AC1667EBCBE1}">
              <a14:hiddenEffects xmlns:a14="http://schemas.microsoft.com/office/drawing/2010/main">
                <a:effectLst/>
              </a14:hiddenEffects>
            </a:ext>
          </a:extLst>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solidFill>
                  <a:srgbClr val="FF0000"/>
                </a:solidFill>
                <a:latin typeface="Times New Roman"/>
                <a:cs typeface="Times New Roman"/>
              </a:rPr>
              <a:t>HỘI ĐUA VOI Ở TÂY NGUYÊN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268308"/>
  <p:tag name="VIOLETTITLE" val="CHÍNH TẢ BÀI HỘI ĐUA VOI Ở TÂY NGUYÊN"/>
  <p:tag name="VIOLETLESSON" val="48"/>
  <p:tag name="VIOLETCATID" val="8048908"/>
  <p:tag name="VIOLETSUBJECT" val="Chính tả 3"/>
  <p:tag name="VIOLETAUTHORID" val="1964047"/>
  <p:tag name="VIOLETAUTHORNAME" val="Hoàng Thị Lan"/>
  <p:tag name="VIOLETAUTHORAVATAR" val="1/964/47/avatar.jpg"/>
  <p:tag name="VIOLETAUTHORADDRESS" val="Trường TH Đinh Bộ Lĩnh - Quảng Nam"/>
  <p:tag name="VIOLETAUTHORHOMEPAGE" val="http://violet.vn/Hoalantm60"/>
  <p:tag name="VIOLETDATE" val="2011-03-03 20:13:51"/>
  <p:tag name="VIOLETHIT" val="347"/>
  <p:tag name="VIOLETLIKE"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TotalTime>
  <Words>422</Words>
  <Application>Microsoft Office PowerPoint</Application>
  <PresentationFormat>On-screen Show (4:3)</PresentationFormat>
  <Paragraphs>51</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Smart</dc:creator>
  <cp:lastModifiedBy>Microsoft</cp:lastModifiedBy>
  <cp:revision>12</cp:revision>
  <dcterms:created xsi:type="dcterms:W3CDTF">2011-03-03T10:53:20Z</dcterms:created>
  <dcterms:modified xsi:type="dcterms:W3CDTF">2018-01-24T03:31:22Z</dcterms:modified>
</cp:coreProperties>
</file>