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62" r:id="rId6"/>
    <p:sldId id="259" r:id="rId7"/>
    <p:sldId id="261" r:id="rId8"/>
    <p:sldId id="264" r:id="rId9"/>
    <p:sldId id="260" r:id="rId10"/>
  </p:sldIdLst>
  <p:sldSz cx="9144000" cy="6858000" type="screen4x3"/>
  <p:notesSz cx="6858000" cy="9144000"/>
  <p:custDataLst>
    <p:tags r:id="rId1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99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AAC236-9DC8-4C29-8CF3-FC6B32981372}" type="slidenum">
              <a:rPr lang="en-US"/>
              <a:pPr/>
              <a:t>‹#›</a:t>
            </a:fld>
            <a:endParaRPr lang="en-US"/>
          </a:p>
        </p:txBody>
      </p:sp>
    </p:spTree>
    <p:extLst>
      <p:ext uri="{BB962C8B-B14F-4D97-AF65-F5344CB8AC3E}">
        <p14:creationId xmlns:p14="http://schemas.microsoft.com/office/powerpoint/2010/main" val="2550863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1CE66A-B585-4492-8D4A-4AEE4EDFC6A4}" type="slidenum">
              <a:rPr lang="en-US"/>
              <a:pPr/>
              <a:t>‹#›</a:t>
            </a:fld>
            <a:endParaRPr lang="en-US"/>
          </a:p>
        </p:txBody>
      </p:sp>
    </p:spTree>
    <p:extLst>
      <p:ext uri="{BB962C8B-B14F-4D97-AF65-F5344CB8AC3E}">
        <p14:creationId xmlns:p14="http://schemas.microsoft.com/office/powerpoint/2010/main" val="409483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B1EA9A-3EAF-462E-B2C6-8974E61008AE}" type="slidenum">
              <a:rPr lang="en-US"/>
              <a:pPr/>
              <a:t>‹#›</a:t>
            </a:fld>
            <a:endParaRPr lang="en-US"/>
          </a:p>
        </p:txBody>
      </p:sp>
    </p:spTree>
    <p:extLst>
      <p:ext uri="{BB962C8B-B14F-4D97-AF65-F5344CB8AC3E}">
        <p14:creationId xmlns:p14="http://schemas.microsoft.com/office/powerpoint/2010/main" val="172913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B0E44B-2918-4418-840D-C6F40941E94C}" type="slidenum">
              <a:rPr lang="en-US"/>
              <a:pPr/>
              <a:t>‹#›</a:t>
            </a:fld>
            <a:endParaRPr lang="en-US"/>
          </a:p>
        </p:txBody>
      </p:sp>
    </p:spTree>
    <p:extLst>
      <p:ext uri="{BB962C8B-B14F-4D97-AF65-F5344CB8AC3E}">
        <p14:creationId xmlns:p14="http://schemas.microsoft.com/office/powerpoint/2010/main" val="418914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A4D89A-AB44-4A09-9281-42838B15A2C1}" type="slidenum">
              <a:rPr lang="en-US"/>
              <a:pPr/>
              <a:t>‹#›</a:t>
            </a:fld>
            <a:endParaRPr lang="en-US"/>
          </a:p>
        </p:txBody>
      </p:sp>
    </p:spTree>
    <p:extLst>
      <p:ext uri="{BB962C8B-B14F-4D97-AF65-F5344CB8AC3E}">
        <p14:creationId xmlns:p14="http://schemas.microsoft.com/office/powerpoint/2010/main" val="362742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CE40EF-7D20-4FCA-AF96-131DEE545A5C}" type="slidenum">
              <a:rPr lang="en-US"/>
              <a:pPr/>
              <a:t>‹#›</a:t>
            </a:fld>
            <a:endParaRPr lang="en-US"/>
          </a:p>
        </p:txBody>
      </p:sp>
    </p:spTree>
    <p:extLst>
      <p:ext uri="{BB962C8B-B14F-4D97-AF65-F5344CB8AC3E}">
        <p14:creationId xmlns:p14="http://schemas.microsoft.com/office/powerpoint/2010/main" val="309403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DBE0275-8AC4-4673-B05F-6F5A94E8D754}" type="slidenum">
              <a:rPr lang="en-US"/>
              <a:pPr/>
              <a:t>‹#›</a:t>
            </a:fld>
            <a:endParaRPr lang="en-US"/>
          </a:p>
        </p:txBody>
      </p:sp>
    </p:spTree>
    <p:extLst>
      <p:ext uri="{BB962C8B-B14F-4D97-AF65-F5344CB8AC3E}">
        <p14:creationId xmlns:p14="http://schemas.microsoft.com/office/powerpoint/2010/main" val="2849602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0DEBB68-F186-4483-A4C3-1EFB4111378F}" type="slidenum">
              <a:rPr lang="en-US"/>
              <a:pPr/>
              <a:t>‹#›</a:t>
            </a:fld>
            <a:endParaRPr lang="en-US"/>
          </a:p>
        </p:txBody>
      </p:sp>
    </p:spTree>
    <p:extLst>
      <p:ext uri="{BB962C8B-B14F-4D97-AF65-F5344CB8AC3E}">
        <p14:creationId xmlns:p14="http://schemas.microsoft.com/office/powerpoint/2010/main" val="2884030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F901E72-7E63-4D23-B497-87B805C9DF6E}" type="slidenum">
              <a:rPr lang="en-US"/>
              <a:pPr/>
              <a:t>‹#›</a:t>
            </a:fld>
            <a:endParaRPr lang="en-US"/>
          </a:p>
        </p:txBody>
      </p:sp>
    </p:spTree>
    <p:extLst>
      <p:ext uri="{BB962C8B-B14F-4D97-AF65-F5344CB8AC3E}">
        <p14:creationId xmlns:p14="http://schemas.microsoft.com/office/powerpoint/2010/main" val="60335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FF940BB-026B-4A5C-8185-6527DF84A96D}" type="slidenum">
              <a:rPr lang="en-US"/>
              <a:pPr/>
              <a:t>‹#›</a:t>
            </a:fld>
            <a:endParaRPr lang="en-US"/>
          </a:p>
        </p:txBody>
      </p:sp>
    </p:spTree>
    <p:extLst>
      <p:ext uri="{BB962C8B-B14F-4D97-AF65-F5344CB8AC3E}">
        <p14:creationId xmlns:p14="http://schemas.microsoft.com/office/powerpoint/2010/main" val="397283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95158E-F06A-4A8B-BF33-B474ACB037CF}" type="slidenum">
              <a:rPr lang="en-US"/>
              <a:pPr/>
              <a:t>‹#›</a:t>
            </a:fld>
            <a:endParaRPr lang="en-US"/>
          </a:p>
        </p:txBody>
      </p:sp>
    </p:spTree>
    <p:extLst>
      <p:ext uri="{BB962C8B-B14F-4D97-AF65-F5344CB8AC3E}">
        <p14:creationId xmlns:p14="http://schemas.microsoft.com/office/powerpoint/2010/main" val="2027267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E824EBC-BE86-491B-BCF4-73E8746E043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a:p>
        </p:txBody>
      </p:sp>
      <p:pic>
        <p:nvPicPr>
          <p:cNvPr id="9219" name="Picture 3" descr="8a73"/>
          <p:cNvPicPr>
            <a:picLocks noChangeAspect="1" noChangeArrowheads="1" noCrop="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9220" name="Group 25"/>
          <p:cNvGrpSpPr>
            <a:grpSpLocks/>
          </p:cNvGrpSpPr>
          <p:nvPr/>
        </p:nvGrpSpPr>
        <p:grpSpPr bwMode="auto">
          <a:xfrm>
            <a:off x="152400" y="0"/>
            <a:ext cx="8991600" cy="1058863"/>
            <a:chOff x="0" y="152400"/>
            <a:chExt cx="8991600" cy="1058091"/>
          </a:xfrm>
        </p:grpSpPr>
        <p:pic>
          <p:nvPicPr>
            <p:cNvPr id="9221"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759823"/>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10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 y="3048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0" y="2286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02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31"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74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46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718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Picture 34"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90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0"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86200" y="2286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1"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43400" y="3048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2"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00600" y="3810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3"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57800" y="4572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4"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5"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484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6"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56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7"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2800" y="4572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8"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4572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9"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77200" y="3810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0"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34400" y="2286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41" name="Group 25"/>
          <p:cNvGrpSpPr>
            <a:grpSpLocks/>
          </p:cNvGrpSpPr>
          <p:nvPr/>
        </p:nvGrpSpPr>
        <p:grpSpPr bwMode="auto">
          <a:xfrm>
            <a:off x="152400" y="5799138"/>
            <a:ext cx="8991600" cy="1058862"/>
            <a:chOff x="0" y="152400"/>
            <a:chExt cx="8991600" cy="1058091"/>
          </a:xfrm>
        </p:grpSpPr>
        <p:pic>
          <p:nvPicPr>
            <p:cNvPr id="9242"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759823"/>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3"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10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4"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 y="3048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5"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0" y="2286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6"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02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7" name="Picture 31"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74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8"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46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9"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718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0" name="Picture 34"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9000" y="152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1"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86200" y="2286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2"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43400" y="3048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3"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00600" y="3810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4"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57800" y="4572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5"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6"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484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7"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5600" y="5334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8"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2800" y="4572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9"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4572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0"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77200" y="3810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1" name="Picture 13" descr="2.gif"/>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34400" y="228600"/>
              <a:ext cx="457200" cy="45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9262" name="Picture 54" descr="GARDA03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108700" y="5334000"/>
            <a:ext cx="3035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3" name="Picture 54" descr="GARDA03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0" y="228600"/>
            <a:ext cx="3035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4" name="Picture 48" descr="Flowers_blink"/>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737519" y="3185319"/>
            <a:ext cx="4608513" cy="828675"/>
          </a:xfrm>
          <a:prstGeom prst="rect">
            <a:avLst/>
          </a:prstGeom>
          <a:noFill/>
          <a:extLst>
            <a:ext uri="{909E8E84-426E-40DD-AFC4-6F175D3DCCD1}">
              <a14:hiddenFill xmlns:a14="http://schemas.microsoft.com/office/drawing/2010/main">
                <a:solidFill>
                  <a:srgbClr val="FFFFFF"/>
                </a:solidFill>
              </a14:hiddenFill>
            </a:ext>
          </a:extLst>
        </p:spPr>
      </p:pic>
      <p:pic>
        <p:nvPicPr>
          <p:cNvPr id="9265" name="Picture 49" descr="Flowers_blink"/>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6425406" y="2575719"/>
            <a:ext cx="4608513" cy="828675"/>
          </a:xfrm>
          <a:prstGeom prst="rect">
            <a:avLst/>
          </a:prstGeom>
          <a:noFill/>
          <a:extLst>
            <a:ext uri="{909E8E84-426E-40DD-AFC4-6F175D3DCCD1}">
              <a14:hiddenFill xmlns:a14="http://schemas.microsoft.com/office/drawing/2010/main">
                <a:solidFill>
                  <a:srgbClr val="FFFFFF"/>
                </a:solidFill>
              </a14:hiddenFill>
            </a:ext>
          </a:extLst>
        </p:spPr>
      </p:pic>
      <p:sp>
        <p:nvSpPr>
          <p:cNvPr id="9267" name="Text Box 51"/>
          <p:cNvSpPr txBox="1">
            <a:spLocks noChangeArrowheads="1"/>
          </p:cNvSpPr>
          <p:nvPr/>
        </p:nvSpPr>
        <p:spPr bwMode="auto">
          <a:xfrm>
            <a:off x="1752600" y="2286000"/>
            <a:ext cx="533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5400" b="1">
                <a:solidFill>
                  <a:srgbClr val="FF0000"/>
                </a:solidFill>
                <a:latin typeface="Times New Roman" pitchFamily="18" charset="0"/>
              </a:rPr>
              <a:t>Môn : Chính tả</a:t>
            </a:r>
            <a:endParaRPr lang="en-US" sz="5400" b="1" i="1">
              <a:solidFill>
                <a:srgbClr val="FF0000"/>
              </a:solidFill>
              <a:latin typeface="Times New Roman" pitchFamily="18" charset="0"/>
            </a:endParaRPr>
          </a:p>
        </p:txBody>
      </p:sp>
      <p:sp>
        <p:nvSpPr>
          <p:cNvPr id="9269" name="Text Box 53"/>
          <p:cNvSpPr txBox="1">
            <a:spLocks noChangeArrowheads="1"/>
          </p:cNvSpPr>
          <p:nvPr/>
        </p:nvSpPr>
        <p:spPr bwMode="auto">
          <a:xfrm>
            <a:off x="2971800" y="5334000"/>
            <a:ext cx="2514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800" b="1">
                <a:solidFill>
                  <a:srgbClr val="000099"/>
                </a:solidFill>
                <a:latin typeface="Times New Roman" pitchFamily="18" charset="0"/>
              </a:rPr>
              <a:t>TỔ : Ba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3581400" y="533400"/>
            <a:ext cx="175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u="sng">
                <a:solidFill>
                  <a:srgbClr val="006600"/>
                </a:solidFill>
                <a:latin typeface="Times New Roman" pitchFamily="18" charset="0"/>
              </a:rPr>
              <a:t>Chính tả</a:t>
            </a:r>
            <a:endParaRPr lang="en-US" sz="3200" b="1" i="1">
              <a:solidFill>
                <a:srgbClr val="006600"/>
              </a:solidFill>
              <a:latin typeface="Times New Roman" pitchFamily="18" charset="0"/>
            </a:endParaRPr>
          </a:p>
        </p:txBody>
      </p:sp>
      <p:sp>
        <p:nvSpPr>
          <p:cNvPr id="2054" name="Text Box 6"/>
          <p:cNvSpPr txBox="1">
            <a:spLocks noChangeArrowheads="1"/>
          </p:cNvSpPr>
          <p:nvPr/>
        </p:nvSpPr>
        <p:spPr bwMode="auto">
          <a:xfrm>
            <a:off x="3657600" y="1066800"/>
            <a:ext cx="160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990000"/>
                </a:solidFill>
                <a:latin typeface="Times New Roman" pitchFamily="18" charset="0"/>
              </a:rPr>
              <a:t>Hội vật</a:t>
            </a:r>
          </a:p>
        </p:txBody>
      </p:sp>
      <p:sp>
        <p:nvSpPr>
          <p:cNvPr id="2055" name="AutoShape 7"/>
          <p:cNvSpPr>
            <a:spLocks noChangeArrowheads="1"/>
          </p:cNvSpPr>
          <p:nvPr/>
        </p:nvSpPr>
        <p:spPr bwMode="gray">
          <a:xfrm>
            <a:off x="76200" y="685800"/>
            <a:ext cx="1524000" cy="581025"/>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chemeClr val="accent2"/>
            </a:solidFill>
            <a:round/>
            <a:headEnd/>
            <a:tailEnd/>
          </a:ln>
          <a:effectLst>
            <a:outerShdw dist="135003" dir="2928844" algn="ctr" rotWithShape="0">
              <a:srgbClr val="000000">
                <a:alpha val="50000"/>
              </a:srgbClr>
            </a:outerShdw>
          </a:effectLst>
        </p:spPr>
        <p:txBody>
          <a:bodyPr wrap="none" anchor="ctr"/>
          <a:lstStyle/>
          <a:p>
            <a:r>
              <a:rPr lang="en-US" sz="2800" b="1" i="1">
                <a:solidFill>
                  <a:srgbClr val="800000"/>
                </a:solidFill>
                <a:latin typeface="Times New Roman" pitchFamily="18" charset="0"/>
              </a:rPr>
              <a:t>SGK/ 58</a:t>
            </a:r>
          </a:p>
        </p:txBody>
      </p:sp>
      <p:sp>
        <p:nvSpPr>
          <p:cNvPr id="2056" name="Rectangle 8"/>
          <p:cNvSpPr>
            <a:spLocks noChangeArrowheads="1"/>
          </p:cNvSpPr>
          <p:nvPr/>
        </p:nvSpPr>
        <p:spPr bwMode="auto">
          <a:xfrm>
            <a:off x="457200" y="1878013"/>
            <a:ext cx="8382000"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latin typeface="Times New Roman" pitchFamily="18" charset="0"/>
              </a:rPr>
              <a:t>    Tiếng trống dồn lên, gấp rút, giục giã. Ông Cản Ngũ vẫn chưa ngã. Ông vẫn đứng như cây trồng giữa sới. Còn Quắm Đen thì đang loay hoay, gò lưng lại, không sao bê nổi chân ông lên. Cái chân tựa như bằng cột sắt chứ không phải là chân người nữa.</a:t>
            </a:r>
          </a:p>
          <a:p>
            <a:r>
              <a:rPr lang="en-US" sz="2800" b="1" i="1">
                <a:latin typeface="Times New Roman" pitchFamily="18" charset="0"/>
              </a:rPr>
              <a:t>   Ông Cản Ngũ vẫn đứng nghiêng mình nhìn Quắm Đenmồ hôi, mồ kê nhễ nhại dưới chân.</a:t>
            </a:r>
          </a:p>
        </p:txBody>
      </p:sp>
      <p:sp>
        <p:nvSpPr>
          <p:cNvPr id="2057" name="Text Box 9"/>
          <p:cNvSpPr txBox="1">
            <a:spLocks noChangeArrowheads="1"/>
          </p:cNvSpPr>
          <p:nvPr/>
        </p:nvSpPr>
        <p:spPr bwMode="auto">
          <a:xfrm>
            <a:off x="5638800" y="5211763"/>
            <a:ext cx="2971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000099"/>
                </a:solidFill>
                <a:latin typeface="Times New Roman" pitchFamily="18" charset="0"/>
              </a:rPr>
              <a:t>Theo Kim Lân</a:t>
            </a:r>
          </a:p>
        </p:txBody>
      </p:sp>
      <p:sp>
        <p:nvSpPr>
          <p:cNvPr id="2" name="Round Same Side Corner Rectangle 43"/>
          <p:cNvSpPr>
            <a:spLocks noChangeArrowheads="1"/>
          </p:cNvSpPr>
          <p:nvPr/>
        </p:nvSpPr>
        <p:spPr bwMode="auto">
          <a:xfrm rot="10800000">
            <a:off x="0" y="6324600"/>
            <a:ext cx="9144000" cy="533400"/>
          </a:xfrm>
          <a:custGeom>
            <a:avLst/>
            <a:gdLst>
              <a:gd name="T0" fmla="*/ 9144000 w 9144000"/>
              <a:gd name="T1" fmla="*/ 533400 h 1066800"/>
              <a:gd name="T2" fmla="*/ 4572000 w 9144000"/>
              <a:gd name="T3" fmla="*/ 1066800 h 1066800"/>
              <a:gd name="T4" fmla="*/ 0 w 9144000"/>
              <a:gd name="T5" fmla="*/ 533400 h 1066800"/>
              <a:gd name="T6" fmla="*/ 4572000 w 9144000"/>
              <a:gd name="T7" fmla="*/ 0 h 1066800"/>
              <a:gd name="T8" fmla="*/ 0 60000 65536"/>
              <a:gd name="T9" fmla="*/ 5898240 60000 65536"/>
              <a:gd name="T10" fmla="*/ 11796480 60000 65536"/>
              <a:gd name="T11" fmla="*/ 17694720 60000 65536"/>
              <a:gd name="T12" fmla="*/ 52077 w 9144000"/>
              <a:gd name="T13" fmla="*/ 52077 h 1066800"/>
              <a:gd name="T14" fmla="*/ 9091923 w 9144000"/>
              <a:gd name="T15" fmla="*/ 1066800 h 1066800"/>
            </a:gdLst>
            <a:ahLst/>
            <a:cxnLst>
              <a:cxn ang="T8">
                <a:pos x="T0" y="T1"/>
              </a:cxn>
              <a:cxn ang="T9">
                <a:pos x="T2" y="T3"/>
              </a:cxn>
              <a:cxn ang="T10">
                <a:pos x="T4" y="T5"/>
              </a:cxn>
              <a:cxn ang="T11">
                <a:pos x="T6" y="T7"/>
              </a:cxn>
            </a:cxnLst>
            <a:rect l="T12" t="T13" r="T14" b="T15"/>
            <a:pathLst>
              <a:path w="9144000" h="1066800">
                <a:moveTo>
                  <a:pt x="177804" y="0"/>
                </a:moveTo>
                <a:lnTo>
                  <a:pt x="8966196" y="0"/>
                </a:lnTo>
                <a:lnTo>
                  <a:pt x="8966195" y="0"/>
                </a:lnTo>
                <a:cubicBezTo>
                  <a:pt x="9064394" y="0"/>
                  <a:pt x="9144000" y="79605"/>
                  <a:pt x="9144000" y="177804"/>
                </a:cubicBezTo>
                <a:lnTo>
                  <a:pt x="9144000" y="1066800"/>
                </a:lnTo>
                <a:lnTo>
                  <a:pt x="0" y="1066800"/>
                </a:lnTo>
                <a:lnTo>
                  <a:pt x="0" y="177804"/>
                </a:lnTo>
                <a:cubicBezTo>
                  <a:pt x="0" y="79605"/>
                  <a:pt x="79605" y="0"/>
                  <a:pt x="177803" y="0"/>
                </a:cubicBezTo>
                <a:close/>
              </a:path>
            </a:pathLst>
          </a:custGeom>
          <a:solidFill>
            <a:srgbClr val="953735"/>
          </a:solidFill>
          <a:ln w="25400" algn="ctr">
            <a:solidFill>
              <a:srgbClr val="385D8A"/>
            </a:solidFill>
            <a:miter lim="800000"/>
            <a:headEnd/>
            <a:tailEnd/>
          </a:ln>
        </p:spPr>
        <p:txBody>
          <a:bodyPr rot="10800000" anchor="ctr"/>
          <a:lstStyle/>
          <a:p>
            <a:pPr algn="ctr"/>
            <a:endParaRPr lang="en-US" sz="2800" b="1">
              <a:solidFill>
                <a:srgbClr val="FFFF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checkerboard(across)">
                                      <p:cBhvr>
                                        <p:cTn id="7" dur="5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055"/>
                                        </p:tgtEl>
                                        <p:attrNameLst>
                                          <p:attrName>style.visibility</p:attrName>
                                        </p:attrNameLst>
                                      </p:cBhvr>
                                      <p:to>
                                        <p:strVal val="visible"/>
                                      </p:to>
                                    </p:set>
                                    <p:animEffect transition="in" filter="wheel(4)">
                                      <p:cBhvr>
                                        <p:cTn id="12" dur="2000"/>
                                        <p:tgtEl>
                                          <p:spTgt spid="20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56"/>
                                        </p:tgtEl>
                                        <p:attrNameLst>
                                          <p:attrName>style.visibility</p:attrName>
                                        </p:attrNameLst>
                                      </p:cBhvr>
                                      <p:to>
                                        <p:strVal val="visible"/>
                                      </p:to>
                                    </p:set>
                                    <p:animEffect transition="in" filter="checkerboard(across)">
                                      <p:cBhvr>
                                        <p:cTn id="17" dur="500"/>
                                        <p:tgtEl>
                                          <p:spTgt spid="2056"/>
                                        </p:tgtEl>
                                      </p:cBhvr>
                                    </p:animEffect>
                                  </p:childTnLst>
                                </p:cTn>
                              </p:par>
                            </p:childTnLst>
                          </p:cTn>
                        </p:par>
                        <p:par>
                          <p:cTn id="18" fill="hold" nodeType="afterGroup">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2057"/>
                                        </p:tgtEl>
                                        <p:attrNameLst>
                                          <p:attrName>style.visibility</p:attrName>
                                        </p:attrNameLst>
                                      </p:cBhvr>
                                      <p:to>
                                        <p:strVal val="visible"/>
                                      </p:to>
                                    </p:set>
                                    <p:animEffect transition="in" filter="checkerboard(across)">
                                      <p:cBhvr>
                                        <p:cTn id="21" dur="5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5" grpId="0" animBg="1"/>
      <p:bldP spid="2056" grpId="0"/>
      <p:bldP spid="205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3581400" y="533400"/>
            <a:ext cx="175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u="sng">
                <a:solidFill>
                  <a:srgbClr val="006600"/>
                </a:solidFill>
                <a:latin typeface="Times New Roman" pitchFamily="18" charset="0"/>
              </a:rPr>
              <a:t>Chính tả</a:t>
            </a:r>
            <a:endParaRPr lang="en-US" sz="3200" b="1" i="1">
              <a:solidFill>
                <a:srgbClr val="006600"/>
              </a:solidFill>
              <a:latin typeface="Times New Roman" pitchFamily="18" charset="0"/>
            </a:endParaRPr>
          </a:p>
        </p:txBody>
      </p:sp>
      <p:sp>
        <p:nvSpPr>
          <p:cNvPr id="3076" name="Text Box 4"/>
          <p:cNvSpPr txBox="1">
            <a:spLocks noChangeArrowheads="1"/>
          </p:cNvSpPr>
          <p:nvPr/>
        </p:nvSpPr>
        <p:spPr bwMode="auto">
          <a:xfrm>
            <a:off x="3657600" y="1066800"/>
            <a:ext cx="160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990000"/>
                </a:solidFill>
                <a:latin typeface="Times New Roman" pitchFamily="18" charset="0"/>
              </a:rPr>
              <a:t>Hội vật</a:t>
            </a:r>
          </a:p>
        </p:txBody>
      </p:sp>
      <p:sp>
        <p:nvSpPr>
          <p:cNvPr id="3077" name="AutoShape 5"/>
          <p:cNvSpPr>
            <a:spLocks noChangeArrowheads="1"/>
          </p:cNvSpPr>
          <p:nvPr/>
        </p:nvSpPr>
        <p:spPr bwMode="gray">
          <a:xfrm>
            <a:off x="76200" y="685800"/>
            <a:ext cx="1524000" cy="581025"/>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chemeClr val="accent2"/>
            </a:solidFill>
            <a:round/>
            <a:headEnd/>
            <a:tailEnd/>
          </a:ln>
          <a:effectLst>
            <a:outerShdw dist="135003" dir="2928844" algn="ctr" rotWithShape="0">
              <a:srgbClr val="000000">
                <a:alpha val="50000"/>
              </a:srgbClr>
            </a:outerShdw>
          </a:effectLst>
        </p:spPr>
        <p:txBody>
          <a:bodyPr wrap="none" anchor="ctr"/>
          <a:lstStyle/>
          <a:p>
            <a:r>
              <a:rPr lang="en-US" sz="2800" b="1" i="1">
                <a:solidFill>
                  <a:srgbClr val="800000"/>
                </a:solidFill>
                <a:latin typeface="Times New Roman" pitchFamily="18" charset="0"/>
              </a:rPr>
              <a:t>SGK/ 58</a:t>
            </a:r>
          </a:p>
        </p:txBody>
      </p:sp>
      <p:sp>
        <p:nvSpPr>
          <p:cNvPr id="3078" name="Rectangle 6"/>
          <p:cNvSpPr>
            <a:spLocks noChangeArrowheads="1"/>
          </p:cNvSpPr>
          <p:nvPr/>
        </p:nvSpPr>
        <p:spPr bwMode="auto">
          <a:xfrm>
            <a:off x="2997200" y="1905000"/>
            <a:ext cx="1828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FF0000"/>
                </a:solidFill>
                <a:latin typeface="Times New Roman" pitchFamily="18" charset="0"/>
              </a:rPr>
              <a:t>C</a:t>
            </a:r>
            <a:r>
              <a:rPr lang="en-US" sz="3200" b="1" i="1">
                <a:latin typeface="Times New Roman" pitchFamily="18" charset="0"/>
              </a:rPr>
              <a:t>ản </a:t>
            </a:r>
            <a:r>
              <a:rPr lang="en-US" sz="3200" b="1" i="1">
                <a:solidFill>
                  <a:srgbClr val="FF0000"/>
                </a:solidFill>
                <a:latin typeface="Times New Roman" pitchFamily="18" charset="0"/>
              </a:rPr>
              <a:t>N</a:t>
            </a:r>
            <a:r>
              <a:rPr lang="en-US" sz="3200" b="1" i="1">
                <a:latin typeface="Times New Roman" pitchFamily="18" charset="0"/>
              </a:rPr>
              <a:t>gũ</a:t>
            </a:r>
          </a:p>
        </p:txBody>
      </p:sp>
      <p:sp>
        <p:nvSpPr>
          <p:cNvPr id="3079" name="Text Box 7"/>
          <p:cNvSpPr txBox="1">
            <a:spLocks noChangeArrowheads="1"/>
          </p:cNvSpPr>
          <p:nvPr/>
        </p:nvSpPr>
        <p:spPr bwMode="auto">
          <a:xfrm>
            <a:off x="5029200" y="1524000"/>
            <a:ext cx="297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000099"/>
                </a:solidFill>
                <a:latin typeface="Times New Roman" pitchFamily="18" charset="0"/>
              </a:rPr>
              <a:t>Theo Kim Lân</a:t>
            </a:r>
          </a:p>
        </p:txBody>
      </p:sp>
      <p:sp>
        <p:nvSpPr>
          <p:cNvPr id="2" name="Round Same Side Corner Rectangle 43"/>
          <p:cNvSpPr>
            <a:spLocks noChangeArrowheads="1"/>
          </p:cNvSpPr>
          <p:nvPr/>
        </p:nvSpPr>
        <p:spPr bwMode="auto">
          <a:xfrm rot="10800000">
            <a:off x="0" y="6324600"/>
            <a:ext cx="9144000" cy="533400"/>
          </a:xfrm>
          <a:custGeom>
            <a:avLst/>
            <a:gdLst>
              <a:gd name="T0" fmla="*/ 9144000 w 9144000"/>
              <a:gd name="T1" fmla="*/ 533400 h 1066800"/>
              <a:gd name="T2" fmla="*/ 4572000 w 9144000"/>
              <a:gd name="T3" fmla="*/ 1066800 h 1066800"/>
              <a:gd name="T4" fmla="*/ 0 w 9144000"/>
              <a:gd name="T5" fmla="*/ 533400 h 1066800"/>
              <a:gd name="T6" fmla="*/ 4572000 w 9144000"/>
              <a:gd name="T7" fmla="*/ 0 h 1066800"/>
              <a:gd name="T8" fmla="*/ 0 60000 65536"/>
              <a:gd name="T9" fmla="*/ 5898240 60000 65536"/>
              <a:gd name="T10" fmla="*/ 11796480 60000 65536"/>
              <a:gd name="T11" fmla="*/ 17694720 60000 65536"/>
              <a:gd name="T12" fmla="*/ 52077 w 9144000"/>
              <a:gd name="T13" fmla="*/ 52077 h 1066800"/>
              <a:gd name="T14" fmla="*/ 9091923 w 9144000"/>
              <a:gd name="T15" fmla="*/ 1066800 h 1066800"/>
            </a:gdLst>
            <a:ahLst/>
            <a:cxnLst>
              <a:cxn ang="T8">
                <a:pos x="T0" y="T1"/>
              </a:cxn>
              <a:cxn ang="T9">
                <a:pos x="T2" y="T3"/>
              </a:cxn>
              <a:cxn ang="T10">
                <a:pos x="T4" y="T5"/>
              </a:cxn>
              <a:cxn ang="T11">
                <a:pos x="T6" y="T7"/>
              </a:cxn>
            </a:cxnLst>
            <a:rect l="T12" t="T13" r="T14" b="T15"/>
            <a:pathLst>
              <a:path w="9144000" h="1066800">
                <a:moveTo>
                  <a:pt x="177804" y="0"/>
                </a:moveTo>
                <a:lnTo>
                  <a:pt x="8966196" y="0"/>
                </a:lnTo>
                <a:lnTo>
                  <a:pt x="8966195" y="0"/>
                </a:lnTo>
                <a:cubicBezTo>
                  <a:pt x="9064394" y="0"/>
                  <a:pt x="9144000" y="79605"/>
                  <a:pt x="9144000" y="177804"/>
                </a:cubicBezTo>
                <a:lnTo>
                  <a:pt x="9144000" y="1066800"/>
                </a:lnTo>
                <a:lnTo>
                  <a:pt x="0" y="1066800"/>
                </a:lnTo>
                <a:lnTo>
                  <a:pt x="0" y="177804"/>
                </a:lnTo>
                <a:cubicBezTo>
                  <a:pt x="0" y="79605"/>
                  <a:pt x="79605" y="0"/>
                  <a:pt x="177803" y="0"/>
                </a:cubicBezTo>
                <a:close/>
              </a:path>
            </a:pathLst>
          </a:custGeom>
          <a:solidFill>
            <a:srgbClr val="953735"/>
          </a:solidFill>
          <a:ln w="25400" algn="ctr">
            <a:solidFill>
              <a:srgbClr val="385D8A"/>
            </a:solidFill>
            <a:miter lim="800000"/>
            <a:headEnd/>
            <a:tailEnd/>
          </a:ln>
        </p:spPr>
        <p:txBody>
          <a:bodyPr rot="10800000" anchor="ctr"/>
          <a:lstStyle/>
          <a:p>
            <a:pPr algn="ctr"/>
            <a:endParaRPr lang="en-US" sz="2800" b="1">
              <a:solidFill>
                <a:srgbClr val="FFFFFF"/>
              </a:solidFill>
              <a:latin typeface="Times New Roman" pitchFamily="18" charset="0"/>
              <a:cs typeface="Times New Roman" pitchFamily="18" charset="0"/>
            </a:endParaRPr>
          </a:p>
        </p:txBody>
      </p:sp>
      <p:sp>
        <p:nvSpPr>
          <p:cNvPr id="3081" name="AutoShape 9"/>
          <p:cNvSpPr>
            <a:spLocks noChangeArrowheads="1"/>
          </p:cNvSpPr>
          <p:nvPr/>
        </p:nvSpPr>
        <p:spPr bwMode="gray">
          <a:xfrm>
            <a:off x="381000" y="1905000"/>
            <a:ext cx="2133600" cy="581025"/>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chemeClr val="accent2"/>
            </a:solidFill>
            <a:round/>
            <a:headEnd/>
            <a:tailEnd/>
          </a:ln>
          <a:effectLst>
            <a:outerShdw dist="135003" dir="2928844" algn="ctr" rotWithShape="0">
              <a:srgbClr val="000000">
                <a:alpha val="50000"/>
              </a:srgbClr>
            </a:outerShdw>
          </a:effectLst>
        </p:spPr>
        <p:txBody>
          <a:bodyPr wrap="none" anchor="ctr"/>
          <a:lstStyle/>
          <a:p>
            <a:r>
              <a:rPr lang="en-US" sz="2800" b="1" i="1">
                <a:solidFill>
                  <a:srgbClr val="800000"/>
                </a:solidFill>
                <a:latin typeface="Times New Roman" pitchFamily="18" charset="0"/>
              </a:rPr>
              <a:t>Viết từ khó:</a:t>
            </a:r>
          </a:p>
        </p:txBody>
      </p:sp>
      <p:sp>
        <p:nvSpPr>
          <p:cNvPr id="3082" name="Rectangle 10"/>
          <p:cNvSpPr>
            <a:spLocks noChangeArrowheads="1"/>
          </p:cNvSpPr>
          <p:nvPr/>
        </p:nvSpPr>
        <p:spPr bwMode="auto">
          <a:xfrm>
            <a:off x="2997200" y="2473325"/>
            <a:ext cx="2133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FF0000"/>
                </a:solidFill>
                <a:latin typeface="Times New Roman" pitchFamily="18" charset="0"/>
              </a:rPr>
              <a:t>Q</a:t>
            </a:r>
            <a:r>
              <a:rPr lang="en-US" sz="3200" b="1" i="1">
                <a:latin typeface="Times New Roman" pitchFamily="18" charset="0"/>
              </a:rPr>
              <a:t>uắm</a:t>
            </a:r>
            <a:r>
              <a:rPr lang="en-US" sz="3200" b="1" i="1">
                <a:solidFill>
                  <a:srgbClr val="FF0000"/>
                </a:solidFill>
                <a:latin typeface="Times New Roman" pitchFamily="18" charset="0"/>
              </a:rPr>
              <a:t> Đ</a:t>
            </a:r>
            <a:r>
              <a:rPr lang="en-US" sz="3200" b="1" i="1">
                <a:latin typeface="Times New Roman" pitchFamily="18" charset="0"/>
              </a:rPr>
              <a:t>en</a:t>
            </a:r>
          </a:p>
        </p:txBody>
      </p:sp>
      <p:sp>
        <p:nvSpPr>
          <p:cNvPr id="3083" name="Rectangle 11"/>
          <p:cNvSpPr>
            <a:spLocks noChangeArrowheads="1"/>
          </p:cNvSpPr>
          <p:nvPr/>
        </p:nvSpPr>
        <p:spPr bwMode="auto">
          <a:xfrm>
            <a:off x="3022600" y="3565525"/>
            <a:ext cx="2133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FF0000"/>
                </a:solidFill>
                <a:latin typeface="Times New Roman" pitchFamily="18" charset="0"/>
              </a:rPr>
              <a:t>gi</a:t>
            </a:r>
            <a:r>
              <a:rPr lang="en-US" sz="3200" b="1" i="1">
                <a:latin typeface="Times New Roman" pitchFamily="18" charset="0"/>
              </a:rPr>
              <a:t>ục</a:t>
            </a:r>
            <a:r>
              <a:rPr lang="en-US" sz="3200" b="1" i="1">
                <a:solidFill>
                  <a:srgbClr val="FF0000"/>
                </a:solidFill>
                <a:latin typeface="Times New Roman" pitchFamily="18" charset="0"/>
              </a:rPr>
              <a:t> gi</a:t>
            </a:r>
            <a:r>
              <a:rPr lang="en-US" sz="3200" b="1" i="1">
                <a:latin typeface="Times New Roman" pitchFamily="18" charset="0"/>
              </a:rPr>
              <a:t>ã</a:t>
            </a:r>
          </a:p>
        </p:txBody>
      </p:sp>
      <p:sp>
        <p:nvSpPr>
          <p:cNvPr id="3084" name="Rectangle 12"/>
          <p:cNvSpPr>
            <a:spLocks noChangeArrowheads="1"/>
          </p:cNvSpPr>
          <p:nvPr/>
        </p:nvSpPr>
        <p:spPr bwMode="auto">
          <a:xfrm>
            <a:off x="3022600" y="4056063"/>
            <a:ext cx="2133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latin typeface="Times New Roman" pitchFamily="18" charset="0"/>
              </a:rPr>
              <a:t>l</a:t>
            </a:r>
            <a:r>
              <a:rPr lang="en-US" sz="3200" b="1" i="1">
                <a:solidFill>
                  <a:srgbClr val="FF0000"/>
                </a:solidFill>
                <a:latin typeface="Times New Roman" pitchFamily="18" charset="0"/>
              </a:rPr>
              <a:t>oay </a:t>
            </a:r>
            <a:r>
              <a:rPr lang="en-US" sz="3200" b="1" i="1">
                <a:latin typeface="Times New Roman" pitchFamily="18" charset="0"/>
              </a:rPr>
              <a:t>h</a:t>
            </a:r>
            <a:r>
              <a:rPr lang="en-US" sz="3200" b="1" i="1">
                <a:solidFill>
                  <a:srgbClr val="FF0000"/>
                </a:solidFill>
                <a:latin typeface="Times New Roman" pitchFamily="18" charset="0"/>
              </a:rPr>
              <a:t>oay</a:t>
            </a:r>
            <a:endParaRPr lang="en-US" sz="3200" b="1" i="1">
              <a:latin typeface="Times New Roman" pitchFamily="18" charset="0"/>
            </a:endParaRPr>
          </a:p>
        </p:txBody>
      </p:sp>
      <p:sp>
        <p:nvSpPr>
          <p:cNvPr id="3085" name="Rectangle 13"/>
          <p:cNvSpPr>
            <a:spLocks noChangeArrowheads="1"/>
          </p:cNvSpPr>
          <p:nvPr/>
        </p:nvSpPr>
        <p:spPr bwMode="auto">
          <a:xfrm>
            <a:off x="2971800" y="4637088"/>
            <a:ext cx="2743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latin typeface="Times New Roman" pitchFamily="18" charset="0"/>
              </a:rPr>
              <a:t>ng</a:t>
            </a:r>
            <a:r>
              <a:rPr lang="en-US" sz="3200" b="1" i="1">
                <a:solidFill>
                  <a:srgbClr val="FF0000"/>
                </a:solidFill>
                <a:latin typeface="Times New Roman" pitchFamily="18" charset="0"/>
              </a:rPr>
              <a:t>hiêng</a:t>
            </a:r>
            <a:r>
              <a:rPr lang="en-US" sz="3200" b="1" i="1">
                <a:latin typeface="Times New Roman" pitchFamily="18" charset="0"/>
              </a:rPr>
              <a:t> mình</a:t>
            </a:r>
          </a:p>
        </p:txBody>
      </p:sp>
      <p:sp>
        <p:nvSpPr>
          <p:cNvPr id="3086" name="Rectangle 14"/>
          <p:cNvSpPr>
            <a:spLocks noChangeArrowheads="1"/>
          </p:cNvSpPr>
          <p:nvPr/>
        </p:nvSpPr>
        <p:spPr bwMode="auto">
          <a:xfrm>
            <a:off x="3003550" y="3054350"/>
            <a:ext cx="2133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latin typeface="Times New Roman" pitchFamily="18" charset="0"/>
              </a:rPr>
              <a:t>g</a:t>
            </a:r>
            <a:r>
              <a:rPr lang="en-US" sz="3200" b="1" i="1">
                <a:solidFill>
                  <a:srgbClr val="FF0000"/>
                </a:solidFill>
                <a:latin typeface="Times New Roman" pitchFamily="18" charset="0"/>
              </a:rPr>
              <a:t>ấp</a:t>
            </a:r>
            <a:r>
              <a:rPr lang="en-US" sz="3200" b="1" i="1">
                <a:latin typeface="Times New Roman" pitchFamily="18" charset="0"/>
              </a:rPr>
              <a:t> r</a:t>
            </a:r>
            <a:r>
              <a:rPr lang="en-US" sz="3200" b="1" i="1">
                <a:solidFill>
                  <a:srgbClr val="FF0000"/>
                </a:solidFill>
                <a:latin typeface="Times New Roman" pitchFamily="18" charset="0"/>
              </a:rPr>
              <a:t>út</a:t>
            </a:r>
          </a:p>
        </p:txBody>
      </p:sp>
      <p:sp>
        <p:nvSpPr>
          <p:cNvPr id="3087" name="Rectangle 15"/>
          <p:cNvSpPr>
            <a:spLocks noChangeArrowheads="1"/>
          </p:cNvSpPr>
          <p:nvPr/>
        </p:nvSpPr>
        <p:spPr bwMode="auto">
          <a:xfrm>
            <a:off x="2971800" y="5334000"/>
            <a:ext cx="274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FF0000"/>
                </a:solidFill>
                <a:latin typeface="Times New Roman" pitchFamily="18" charset="0"/>
              </a:rPr>
              <a:t>nh</a:t>
            </a:r>
            <a:r>
              <a:rPr lang="en-US" sz="3200" b="1" i="1">
                <a:latin typeface="Times New Roman" pitchFamily="18" charset="0"/>
              </a:rPr>
              <a:t>ễ </a:t>
            </a:r>
            <a:r>
              <a:rPr lang="en-US" sz="3200" b="1" i="1">
                <a:solidFill>
                  <a:srgbClr val="FF0000"/>
                </a:solidFill>
                <a:latin typeface="Times New Roman" pitchFamily="18" charset="0"/>
              </a:rPr>
              <a:t>nh</a:t>
            </a:r>
            <a:r>
              <a:rPr lang="en-US" sz="3200" b="1" i="1">
                <a:latin typeface="Times New Roman" pitchFamily="18" charset="0"/>
              </a:rPr>
              <a:t>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wheel(4)">
                                      <p:cBhvr>
                                        <p:cTn id="7" dur="2000"/>
                                        <p:tgtEl>
                                          <p:spTgt spid="30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78"/>
                                        </p:tgtEl>
                                        <p:attrNameLst>
                                          <p:attrName>style.visibility</p:attrName>
                                        </p:attrNameLst>
                                      </p:cBhvr>
                                      <p:to>
                                        <p:strVal val="visible"/>
                                      </p:to>
                                    </p:set>
                                    <p:animEffect transition="in" filter="checkerboard(across)">
                                      <p:cBhvr>
                                        <p:cTn id="12" dur="500"/>
                                        <p:tgtEl>
                                          <p:spTgt spid="30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checkerboard(across)">
                                      <p:cBhvr>
                                        <p:cTn id="17" dur="500"/>
                                        <p:tgtEl>
                                          <p:spTgt spid="30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86"/>
                                        </p:tgtEl>
                                        <p:attrNameLst>
                                          <p:attrName>style.visibility</p:attrName>
                                        </p:attrNameLst>
                                      </p:cBhvr>
                                      <p:to>
                                        <p:strVal val="visible"/>
                                      </p:to>
                                    </p:set>
                                    <p:animEffect transition="in" filter="checkerboard(across)">
                                      <p:cBhvr>
                                        <p:cTn id="22" dur="500"/>
                                        <p:tgtEl>
                                          <p:spTgt spid="308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83"/>
                                        </p:tgtEl>
                                        <p:attrNameLst>
                                          <p:attrName>style.visibility</p:attrName>
                                        </p:attrNameLst>
                                      </p:cBhvr>
                                      <p:to>
                                        <p:strVal val="visible"/>
                                      </p:to>
                                    </p:set>
                                    <p:animEffect transition="in" filter="checkerboard(across)">
                                      <p:cBhvr>
                                        <p:cTn id="27" dur="500"/>
                                        <p:tgtEl>
                                          <p:spTgt spid="308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084"/>
                                        </p:tgtEl>
                                        <p:attrNameLst>
                                          <p:attrName>style.visibility</p:attrName>
                                        </p:attrNameLst>
                                      </p:cBhvr>
                                      <p:to>
                                        <p:strVal val="visible"/>
                                      </p:to>
                                    </p:set>
                                    <p:animEffect transition="in" filter="checkerboard(across)">
                                      <p:cBhvr>
                                        <p:cTn id="32" dur="500"/>
                                        <p:tgtEl>
                                          <p:spTgt spid="308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085"/>
                                        </p:tgtEl>
                                        <p:attrNameLst>
                                          <p:attrName>style.visibility</p:attrName>
                                        </p:attrNameLst>
                                      </p:cBhvr>
                                      <p:to>
                                        <p:strVal val="visible"/>
                                      </p:to>
                                    </p:set>
                                    <p:animEffect transition="in" filter="checkerboard(across)">
                                      <p:cBhvr>
                                        <p:cTn id="37" dur="500"/>
                                        <p:tgtEl>
                                          <p:spTgt spid="308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087"/>
                                        </p:tgtEl>
                                        <p:attrNameLst>
                                          <p:attrName>style.visibility</p:attrName>
                                        </p:attrNameLst>
                                      </p:cBhvr>
                                      <p:to>
                                        <p:strVal val="visible"/>
                                      </p:to>
                                    </p:set>
                                    <p:animEffect transition="in" filter="checkerboard(across)">
                                      <p:cBhvr>
                                        <p:cTn id="42" dur="500"/>
                                        <p:tgtEl>
                                          <p:spTgt spid="3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81" grpId="0" animBg="1"/>
      <p:bldP spid="3082" grpId="0"/>
      <p:bldP spid="3083" grpId="0"/>
      <p:bldP spid="3084" grpId="0"/>
      <p:bldP spid="3085" grpId="0"/>
      <p:bldP spid="3086" grpId="0"/>
      <p:bldP spid="308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3581400" y="533400"/>
            <a:ext cx="175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u="sng">
                <a:solidFill>
                  <a:srgbClr val="006600"/>
                </a:solidFill>
                <a:latin typeface="Times New Roman" pitchFamily="18" charset="0"/>
              </a:rPr>
              <a:t>Chính tả</a:t>
            </a:r>
            <a:endParaRPr lang="en-US" sz="3200" b="1" i="1">
              <a:solidFill>
                <a:srgbClr val="006600"/>
              </a:solidFill>
              <a:latin typeface="Times New Roman" pitchFamily="18" charset="0"/>
            </a:endParaRPr>
          </a:p>
        </p:txBody>
      </p:sp>
      <p:sp>
        <p:nvSpPr>
          <p:cNvPr id="4100" name="Text Box 4"/>
          <p:cNvSpPr txBox="1">
            <a:spLocks noChangeArrowheads="1"/>
          </p:cNvSpPr>
          <p:nvPr/>
        </p:nvSpPr>
        <p:spPr bwMode="auto">
          <a:xfrm>
            <a:off x="3657600" y="1066800"/>
            <a:ext cx="160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990000"/>
                </a:solidFill>
                <a:latin typeface="Times New Roman" pitchFamily="18" charset="0"/>
              </a:rPr>
              <a:t>Hội vật</a:t>
            </a:r>
          </a:p>
        </p:txBody>
      </p:sp>
      <p:sp>
        <p:nvSpPr>
          <p:cNvPr id="4101" name="AutoShape 5"/>
          <p:cNvSpPr>
            <a:spLocks noChangeArrowheads="1"/>
          </p:cNvSpPr>
          <p:nvPr/>
        </p:nvSpPr>
        <p:spPr bwMode="gray">
          <a:xfrm>
            <a:off x="76200" y="685800"/>
            <a:ext cx="1524000" cy="581025"/>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chemeClr val="accent2"/>
            </a:solidFill>
            <a:round/>
            <a:headEnd/>
            <a:tailEnd/>
          </a:ln>
          <a:effectLst>
            <a:outerShdw dist="135003" dir="2928844" algn="ctr" rotWithShape="0">
              <a:srgbClr val="000000">
                <a:alpha val="50000"/>
              </a:srgbClr>
            </a:outerShdw>
          </a:effectLst>
        </p:spPr>
        <p:txBody>
          <a:bodyPr wrap="none" anchor="ctr"/>
          <a:lstStyle/>
          <a:p>
            <a:r>
              <a:rPr lang="en-US" sz="2800" b="1" i="1">
                <a:solidFill>
                  <a:srgbClr val="800000"/>
                </a:solidFill>
                <a:latin typeface="Times New Roman" pitchFamily="18" charset="0"/>
              </a:rPr>
              <a:t>SGK/ 58</a:t>
            </a:r>
          </a:p>
        </p:txBody>
      </p:sp>
      <p:sp>
        <p:nvSpPr>
          <p:cNvPr id="4102" name="Rectangle 6"/>
          <p:cNvSpPr>
            <a:spLocks noChangeArrowheads="1"/>
          </p:cNvSpPr>
          <p:nvPr/>
        </p:nvSpPr>
        <p:spPr bwMode="auto">
          <a:xfrm>
            <a:off x="457200" y="1878013"/>
            <a:ext cx="8382000"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latin typeface="Times New Roman" pitchFamily="18" charset="0"/>
              </a:rPr>
              <a:t>    Tiếng trống dồn lên, </a:t>
            </a:r>
            <a:r>
              <a:rPr lang="en-US" sz="2800" b="1" i="1">
                <a:solidFill>
                  <a:srgbClr val="990000"/>
                </a:solidFill>
                <a:latin typeface="Times New Roman" pitchFamily="18" charset="0"/>
              </a:rPr>
              <a:t>gấp rút, giục giã</a:t>
            </a:r>
            <a:r>
              <a:rPr lang="en-US" sz="2800" b="1" i="1">
                <a:latin typeface="Times New Roman" pitchFamily="18" charset="0"/>
              </a:rPr>
              <a:t>. Ông </a:t>
            </a:r>
            <a:r>
              <a:rPr lang="en-US" sz="2800" b="1" i="1">
                <a:solidFill>
                  <a:srgbClr val="990000"/>
                </a:solidFill>
                <a:latin typeface="Times New Roman" pitchFamily="18" charset="0"/>
              </a:rPr>
              <a:t>Cản Ngũ</a:t>
            </a:r>
            <a:r>
              <a:rPr lang="en-US" sz="2800" b="1" i="1">
                <a:latin typeface="Times New Roman" pitchFamily="18" charset="0"/>
              </a:rPr>
              <a:t> vẫn chưa ngã. Ông vẫn đứng như cây trồng giữa sới. Còn </a:t>
            </a:r>
            <a:r>
              <a:rPr lang="en-US" sz="2800" b="1" i="1">
                <a:solidFill>
                  <a:srgbClr val="990000"/>
                </a:solidFill>
                <a:latin typeface="Times New Roman" pitchFamily="18" charset="0"/>
              </a:rPr>
              <a:t>Quắm Đen</a:t>
            </a:r>
            <a:r>
              <a:rPr lang="en-US" sz="2800" b="1" i="1">
                <a:latin typeface="Times New Roman" pitchFamily="18" charset="0"/>
              </a:rPr>
              <a:t> thì đang </a:t>
            </a:r>
            <a:r>
              <a:rPr lang="en-US" sz="2800" b="1" i="1">
                <a:solidFill>
                  <a:srgbClr val="990000"/>
                </a:solidFill>
                <a:latin typeface="Times New Roman" pitchFamily="18" charset="0"/>
              </a:rPr>
              <a:t>loay hoay</a:t>
            </a:r>
            <a:r>
              <a:rPr lang="en-US" sz="2800" b="1" i="1">
                <a:latin typeface="Times New Roman" pitchFamily="18" charset="0"/>
              </a:rPr>
              <a:t>, gò lưng lại, không sao bê nổi chân ông lên. Cái chân tựa như bằng cột sắt chứ không phải là chân người nữa.</a:t>
            </a:r>
          </a:p>
          <a:p>
            <a:r>
              <a:rPr lang="en-US" sz="2800" b="1" i="1">
                <a:latin typeface="Times New Roman" pitchFamily="18" charset="0"/>
              </a:rPr>
              <a:t>   Ông Cản Ngũ vẫn đứng </a:t>
            </a:r>
            <a:r>
              <a:rPr lang="en-US" sz="2800" b="1" i="1">
                <a:solidFill>
                  <a:srgbClr val="990000"/>
                </a:solidFill>
                <a:latin typeface="Times New Roman" pitchFamily="18" charset="0"/>
              </a:rPr>
              <a:t>nghiêng mình</a:t>
            </a:r>
            <a:r>
              <a:rPr lang="en-US" sz="2800" b="1" i="1">
                <a:latin typeface="Times New Roman" pitchFamily="18" charset="0"/>
              </a:rPr>
              <a:t> nhìn Quắm Đen mồ hôi, mồ kê </a:t>
            </a:r>
            <a:r>
              <a:rPr lang="en-US" sz="2800" b="1" i="1">
                <a:solidFill>
                  <a:srgbClr val="990000"/>
                </a:solidFill>
                <a:latin typeface="Times New Roman" pitchFamily="18" charset="0"/>
              </a:rPr>
              <a:t>nhễ nhại</a:t>
            </a:r>
            <a:r>
              <a:rPr lang="en-US" sz="2800" b="1" i="1">
                <a:latin typeface="Times New Roman" pitchFamily="18" charset="0"/>
              </a:rPr>
              <a:t> dưới chân.</a:t>
            </a:r>
          </a:p>
        </p:txBody>
      </p:sp>
      <p:sp>
        <p:nvSpPr>
          <p:cNvPr id="4103" name="Text Box 7"/>
          <p:cNvSpPr txBox="1">
            <a:spLocks noChangeArrowheads="1"/>
          </p:cNvSpPr>
          <p:nvPr/>
        </p:nvSpPr>
        <p:spPr bwMode="auto">
          <a:xfrm>
            <a:off x="5638800" y="5211763"/>
            <a:ext cx="2971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000099"/>
                </a:solidFill>
                <a:latin typeface="Times New Roman" pitchFamily="18" charset="0"/>
              </a:rPr>
              <a:t>Theo Kim Lân</a:t>
            </a:r>
          </a:p>
        </p:txBody>
      </p:sp>
      <p:sp>
        <p:nvSpPr>
          <p:cNvPr id="2" name="Round Same Side Corner Rectangle 43"/>
          <p:cNvSpPr>
            <a:spLocks noChangeArrowheads="1"/>
          </p:cNvSpPr>
          <p:nvPr/>
        </p:nvSpPr>
        <p:spPr bwMode="auto">
          <a:xfrm rot="10800000">
            <a:off x="0" y="6324600"/>
            <a:ext cx="9144000" cy="533400"/>
          </a:xfrm>
          <a:custGeom>
            <a:avLst/>
            <a:gdLst>
              <a:gd name="T0" fmla="*/ 9144000 w 9144000"/>
              <a:gd name="T1" fmla="*/ 533400 h 1066800"/>
              <a:gd name="T2" fmla="*/ 4572000 w 9144000"/>
              <a:gd name="T3" fmla="*/ 1066800 h 1066800"/>
              <a:gd name="T4" fmla="*/ 0 w 9144000"/>
              <a:gd name="T5" fmla="*/ 533400 h 1066800"/>
              <a:gd name="T6" fmla="*/ 4572000 w 9144000"/>
              <a:gd name="T7" fmla="*/ 0 h 1066800"/>
              <a:gd name="T8" fmla="*/ 0 60000 65536"/>
              <a:gd name="T9" fmla="*/ 5898240 60000 65536"/>
              <a:gd name="T10" fmla="*/ 11796480 60000 65536"/>
              <a:gd name="T11" fmla="*/ 17694720 60000 65536"/>
              <a:gd name="T12" fmla="*/ 52077 w 9144000"/>
              <a:gd name="T13" fmla="*/ 52077 h 1066800"/>
              <a:gd name="T14" fmla="*/ 9091923 w 9144000"/>
              <a:gd name="T15" fmla="*/ 1066800 h 1066800"/>
            </a:gdLst>
            <a:ahLst/>
            <a:cxnLst>
              <a:cxn ang="T8">
                <a:pos x="T0" y="T1"/>
              </a:cxn>
              <a:cxn ang="T9">
                <a:pos x="T2" y="T3"/>
              </a:cxn>
              <a:cxn ang="T10">
                <a:pos x="T4" y="T5"/>
              </a:cxn>
              <a:cxn ang="T11">
                <a:pos x="T6" y="T7"/>
              </a:cxn>
            </a:cxnLst>
            <a:rect l="T12" t="T13" r="T14" b="T15"/>
            <a:pathLst>
              <a:path w="9144000" h="1066800">
                <a:moveTo>
                  <a:pt x="177804" y="0"/>
                </a:moveTo>
                <a:lnTo>
                  <a:pt x="8966196" y="0"/>
                </a:lnTo>
                <a:lnTo>
                  <a:pt x="8966195" y="0"/>
                </a:lnTo>
                <a:cubicBezTo>
                  <a:pt x="9064394" y="0"/>
                  <a:pt x="9144000" y="79605"/>
                  <a:pt x="9144000" y="177804"/>
                </a:cubicBezTo>
                <a:lnTo>
                  <a:pt x="9144000" y="1066800"/>
                </a:lnTo>
                <a:lnTo>
                  <a:pt x="0" y="1066800"/>
                </a:lnTo>
                <a:lnTo>
                  <a:pt x="0" y="177804"/>
                </a:lnTo>
                <a:cubicBezTo>
                  <a:pt x="0" y="79605"/>
                  <a:pt x="79605" y="0"/>
                  <a:pt x="177803" y="0"/>
                </a:cubicBezTo>
                <a:close/>
              </a:path>
            </a:pathLst>
          </a:custGeom>
          <a:solidFill>
            <a:srgbClr val="953735"/>
          </a:solidFill>
          <a:ln w="25400" algn="ctr">
            <a:solidFill>
              <a:srgbClr val="385D8A"/>
            </a:solidFill>
            <a:miter lim="800000"/>
            <a:headEnd/>
            <a:tailEnd/>
          </a:ln>
        </p:spPr>
        <p:txBody>
          <a:bodyPr rot="10800000" anchor="ctr"/>
          <a:lstStyle/>
          <a:p>
            <a:pPr algn="ctr"/>
            <a:endParaRPr lang="en-US" sz="2800" b="1">
              <a:solidFill>
                <a:srgbClr val="FFFF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3581400" y="533400"/>
            <a:ext cx="175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u="sng">
                <a:solidFill>
                  <a:srgbClr val="006600"/>
                </a:solidFill>
                <a:latin typeface="Times New Roman" pitchFamily="18" charset="0"/>
              </a:rPr>
              <a:t>Chính tả</a:t>
            </a:r>
            <a:endParaRPr lang="en-US" sz="3200" b="1" i="1">
              <a:solidFill>
                <a:srgbClr val="006600"/>
              </a:solidFill>
              <a:latin typeface="Times New Roman" pitchFamily="18" charset="0"/>
            </a:endParaRPr>
          </a:p>
        </p:txBody>
      </p:sp>
      <p:sp>
        <p:nvSpPr>
          <p:cNvPr id="8196" name="Text Box 4"/>
          <p:cNvSpPr txBox="1">
            <a:spLocks noChangeArrowheads="1"/>
          </p:cNvSpPr>
          <p:nvPr/>
        </p:nvSpPr>
        <p:spPr bwMode="auto">
          <a:xfrm>
            <a:off x="3657600" y="1066800"/>
            <a:ext cx="160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990000"/>
                </a:solidFill>
                <a:latin typeface="Times New Roman" pitchFamily="18" charset="0"/>
              </a:rPr>
              <a:t>Hội vật</a:t>
            </a:r>
          </a:p>
        </p:txBody>
      </p:sp>
      <p:sp>
        <p:nvSpPr>
          <p:cNvPr id="8197" name="AutoShape 5"/>
          <p:cNvSpPr>
            <a:spLocks noChangeArrowheads="1"/>
          </p:cNvSpPr>
          <p:nvPr/>
        </p:nvSpPr>
        <p:spPr bwMode="gray">
          <a:xfrm>
            <a:off x="76200" y="685800"/>
            <a:ext cx="1524000" cy="581025"/>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chemeClr val="accent2"/>
            </a:solidFill>
            <a:round/>
            <a:headEnd/>
            <a:tailEnd/>
          </a:ln>
          <a:effectLst>
            <a:outerShdw dist="135003" dir="2928844" algn="ctr" rotWithShape="0">
              <a:srgbClr val="000000">
                <a:alpha val="50000"/>
              </a:srgbClr>
            </a:outerShdw>
          </a:effectLst>
        </p:spPr>
        <p:txBody>
          <a:bodyPr wrap="none" anchor="ctr"/>
          <a:lstStyle/>
          <a:p>
            <a:r>
              <a:rPr lang="en-US" sz="2800" b="1" i="1">
                <a:solidFill>
                  <a:srgbClr val="800000"/>
                </a:solidFill>
                <a:latin typeface="Times New Roman" pitchFamily="18" charset="0"/>
              </a:rPr>
              <a:t>SGK/ 58</a:t>
            </a:r>
          </a:p>
        </p:txBody>
      </p:sp>
      <p:sp>
        <p:nvSpPr>
          <p:cNvPr id="8198" name="Rectangle 6"/>
          <p:cNvSpPr>
            <a:spLocks noChangeArrowheads="1"/>
          </p:cNvSpPr>
          <p:nvPr/>
        </p:nvSpPr>
        <p:spPr bwMode="auto">
          <a:xfrm>
            <a:off x="457200" y="1878013"/>
            <a:ext cx="8382000"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latin typeface="Times New Roman" pitchFamily="18" charset="0"/>
              </a:rPr>
              <a:t>    Tiếng trống dồn lên, </a:t>
            </a:r>
            <a:r>
              <a:rPr lang="en-US" sz="2800" b="1" i="1">
                <a:solidFill>
                  <a:srgbClr val="990000"/>
                </a:solidFill>
                <a:latin typeface="Times New Roman" pitchFamily="18" charset="0"/>
              </a:rPr>
              <a:t>gấp rút, giục giã</a:t>
            </a:r>
            <a:r>
              <a:rPr lang="en-US" sz="2800" b="1" i="1">
                <a:latin typeface="Times New Roman" pitchFamily="18" charset="0"/>
              </a:rPr>
              <a:t>. Ông </a:t>
            </a:r>
            <a:r>
              <a:rPr lang="en-US" sz="2800" b="1" i="1">
                <a:solidFill>
                  <a:srgbClr val="990000"/>
                </a:solidFill>
                <a:latin typeface="Times New Roman" pitchFamily="18" charset="0"/>
              </a:rPr>
              <a:t>Cản Ngũ</a:t>
            </a:r>
            <a:r>
              <a:rPr lang="en-US" sz="2800" b="1" i="1">
                <a:latin typeface="Times New Roman" pitchFamily="18" charset="0"/>
              </a:rPr>
              <a:t> vẫn chưa ngã. Ông vẫn đứng như cây trồng giữa sới. Còn </a:t>
            </a:r>
            <a:r>
              <a:rPr lang="en-US" sz="2800" b="1" i="1">
                <a:solidFill>
                  <a:srgbClr val="990000"/>
                </a:solidFill>
                <a:latin typeface="Times New Roman" pitchFamily="18" charset="0"/>
              </a:rPr>
              <a:t>Quắm Đen</a:t>
            </a:r>
            <a:r>
              <a:rPr lang="en-US" sz="2800" b="1" i="1">
                <a:latin typeface="Times New Roman" pitchFamily="18" charset="0"/>
              </a:rPr>
              <a:t> thì đang </a:t>
            </a:r>
            <a:r>
              <a:rPr lang="en-US" sz="2800" b="1" i="1">
                <a:solidFill>
                  <a:srgbClr val="990000"/>
                </a:solidFill>
                <a:latin typeface="Times New Roman" pitchFamily="18" charset="0"/>
              </a:rPr>
              <a:t>loay hoay</a:t>
            </a:r>
            <a:r>
              <a:rPr lang="en-US" sz="2800" b="1" i="1">
                <a:latin typeface="Times New Roman" pitchFamily="18" charset="0"/>
              </a:rPr>
              <a:t>, gò lưng lại, không sao bê nổi chân ông lên. Cái chân tựa như bằng cột sắt chứ không phải là chân người nữa.</a:t>
            </a:r>
          </a:p>
          <a:p>
            <a:r>
              <a:rPr lang="en-US" sz="2800" b="1" i="1">
                <a:latin typeface="Times New Roman" pitchFamily="18" charset="0"/>
              </a:rPr>
              <a:t>   Ông Cản Ngũ vẫn đứng </a:t>
            </a:r>
            <a:r>
              <a:rPr lang="en-US" sz="2800" b="1" i="1">
                <a:solidFill>
                  <a:srgbClr val="990000"/>
                </a:solidFill>
                <a:latin typeface="Times New Roman" pitchFamily="18" charset="0"/>
              </a:rPr>
              <a:t>nghiêng mình</a:t>
            </a:r>
            <a:r>
              <a:rPr lang="en-US" sz="2800" b="1" i="1">
                <a:latin typeface="Times New Roman" pitchFamily="18" charset="0"/>
              </a:rPr>
              <a:t> nhìn Quắm Đen mồ hôi, mồ kê </a:t>
            </a:r>
            <a:r>
              <a:rPr lang="en-US" sz="2800" b="1" i="1">
                <a:solidFill>
                  <a:srgbClr val="990000"/>
                </a:solidFill>
                <a:latin typeface="Times New Roman" pitchFamily="18" charset="0"/>
              </a:rPr>
              <a:t>nhễ nhại</a:t>
            </a:r>
            <a:r>
              <a:rPr lang="en-US" sz="2800" b="1" i="1">
                <a:latin typeface="Times New Roman" pitchFamily="18" charset="0"/>
              </a:rPr>
              <a:t> dưới chân.</a:t>
            </a:r>
          </a:p>
        </p:txBody>
      </p:sp>
      <p:sp>
        <p:nvSpPr>
          <p:cNvPr id="8199" name="Text Box 7"/>
          <p:cNvSpPr txBox="1">
            <a:spLocks noChangeArrowheads="1"/>
          </p:cNvSpPr>
          <p:nvPr/>
        </p:nvSpPr>
        <p:spPr bwMode="auto">
          <a:xfrm>
            <a:off x="5638800" y="5211763"/>
            <a:ext cx="2971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000099"/>
                </a:solidFill>
                <a:latin typeface="Times New Roman" pitchFamily="18" charset="0"/>
              </a:rPr>
              <a:t>Theo Kim Lân</a:t>
            </a:r>
          </a:p>
        </p:txBody>
      </p:sp>
      <p:sp>
        <p:nvSpPr>
          <p:cNvPr id="2" name="Round Same Side Corner Rectangle 43"/>
          <p:cNvSpPr>
            <a:spLocks noChangeArrowheads="1"/>
          </p:cNvSpPr>
          <p:nvPr/>
        </p:nvSpPr>
        <p:spPr bwMode="auto">
          <a:xfrm rot="10800000">
            <a:off x="0" y="6324600"/>
            <a:ext cx="9144000" cy="533400"/>
          </a:xfrm>
          <a:custGeom>
            <a:avLst/>
            <a:gdLst>
              <a:gd name="T0" fmla="*/ 9144000 w 9144000"/>
              <a:gd name="T1" fmla="*/ 533400 h 1066800"/>
              <a:gd name="T2" fmla="*/ 4572000 w 9144000"/>
              <a:gd name="T3" fmla="*/ 1066800 h 1066800"/>
              <a:gd name="T4" fmla="*/ 0 w 9144000"/>
              <a:gd name="T5" fmla="*/ 533400 h 1066800"/>
              <a:gd name="T6" fmla="*/ 4572000 w 9144000"/>
              <a:gd name="T7" fmla="*/ 0 h 1066800"/>
              <a:gd name="T8" fmla="*/ 0 60000 65536"/>
              <a:gd name="T9" fmla="*/ 5898240 60000 65536"/>
              <a:gd name="T10" fmla="*/ 11796480 60000 65536"/>
              <a:gd name="T11" fmla="*/ 17694720 60000 65536"/>
              <a:gd name="T12" fmla="*/ 52077 w 9144000"/>
              <a:gd name="T13" fmla="*/ 52077 h 1066800"/>
              <a:gd name="T14" fmla="*/ 9091923 w 9144000"/>
              <a:gd name="T15" fmla="*/ 1066800 h 1066800"/>
            </a:gdLst>
            <a:ahLst/>
            <a:cxnLst>
              <a:cxn ang="T8">
                <a:pos x="T0" y="T1"/>
              </a:cxn>
              <a:cxn ang="T9">
                <a:pos x="T2" y="T3"/>
              </a:cxn>
              <a:cxn ang="T10">
                <a:pos x="T4" y="T5"/>
              </a:cxn>
              <a:cxn ang="T11">
                <a:pos x="T6" y="T7"/>
              </a:cxn>
            </a:cxnLst>
            <a:rect l="T12" t="T13" r="T14" b="T15"/>
            <a:pathLst>
              <a:path w="9144000" h="1066800">
                <a:moveTo>
                  <a:pt x="177804" y="0"/>
                </a:moveTo>
                <a:lnTo>
                  <a:pt x="8966196" y="0"/>
                </a:lnTo>
                <a:lnTo>
                  <a:pt x="8966195" y="0"/>
                </a:lnTo>
                <a:cubicBezTo>
                  <a:pt x="9064394" y="0"/>
                  <a:pt x="9144000" y="79605"/>
                  <a:pt x="9144000" y="177804"/>
                </a:cubicBezTo>
                <a:lnTo>
                  <a:pt x="9144000" y="1066800"/>
                </a:lnTo>
                <a:lnTo>
                  <a:pt x="0" y="1066800"/>
                </a:lnTo>
                <a:lnTo>
                  <a:pt x="0" y="177804"/>
                </a:lnTo>
                <a:cubicBezTo>
                  <a:pt x="0" y="79605"/>
                  <a:pt x="79605" y="0"/>
                  <a:pt x="177803" y="0"/>
                </a:cubicBezTo>
                <a:close/>
              </a:path>
            </a:pathLst>
          </a:custGeom>
          <a:solidFill>
            <a:srgbClr val="953735"/>
          </a:solidFill>
          <a:ln w="25400" algn="ctr">
            <a:solidFill>
              <a:srgbClr val="385D8A"/>
            </a:solidFill>
            <a:miter lim="800000"/>
            <a:headEnd/>
            <a:tailEnd/>
          </a:ln>
        </p:spPr>
        <p:txBody>
          <a:bodyPr rot="10800000" anchor="ctr"/>
          <a:lstStyle/>
          <a:p>
            <a:pPr algn="ctr"/>
            <a:endParaRPr lang="en-US" sz="2800" b="1">
              <a:solidFill>
                <a:srgbClr val="FFFF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3581400" y="533400"/>
            <a:ext cx="175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u="sng">
                <a:solidFill>
                  <a:srgbClr val="006600"/>
                </a:solidFill>
                <a:latin typeface="Times New Roman" pitchFamily="18" charset="0"/>
              </a:rPr>
              <a:t>Chính tả</a:t>
            </a:r>
            <a:endParaRPr lang="en-US" sz="3200" b="1" i="1">
              <a:solidFill>
                <a:srgbClr val="006600"/>
              </a:solidFill>
              <a:latin typeface="Times New Roman" pitchFamily="18" charset="0"/>
            </a:endParaRPr>
          </a:p>
        </p:txBody>
      </p:sp>
      <p:sp>
        <p:nvSpPr>
          <p:cNvPr id="5126" name="Text Box 6"/>
          <p:cNvSpPr txBox="1">
            <a:spLocks noChangeArrowheads="1"/>
          </p:cNvSpPr>
          <p:nvPr/>
        </p:nvSpPr>
        <p:spPr bwMode="auto">
          <a:xfrm>
            <a:off x="3657600" y="1066800"/>
            <a:ext cx="160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990000"/>
                </a:solidFill>
                <a:latin typeface="Times New Roman" pitchFamily="18" charset="0"/>
              </a:rPr>
              <a:t>Hội vật</a:t>
            </a:r>
          </a:p>
        </p:txBody>
      </p:sp>
      <p:sp>
        <p:nvSpPr>
          <p:cNvPr id="5127" name="WordArt 7"/>
          <p:cNvSpPr>
            <a:spLocks noChangeArrowheads="1" noChangeShapeType="1" noTextEdit="1"/>
          </p:cNvSpPr>
          <p:nvPr/>
        </p:nvSpPr>
        <p:spPr bwMode="auto">
          <a:xfrm>
            <a:off x="533400" y="1219200"/>
            <a:ext cx="2057400" cy="939800"/>
          </a:xfrm>
          <a:prstGeom prst="rect">
            <a:avLst/>
          </a:prstGeom>
          <a:extLst>
            <a:ext uri="{AF507438-7753-43E0-B8FC-AC1667EBCBE1}">
              <a14:hiddenEffects xmlns:a14="http://schemas.microsoft.com/office/drawing/2010/main">
                <a:effectLst/>
              </a14:hiddenEffects>
            </a:ext>
          </a:extLst>
        </p:spPr>
        <p:txBody>
          <a:bodyPr wrap="none" fromWordArt="1">
            <a:prstTxWarp prst="textWave1">
              <a:avLst>
                <a:gd name="adj1" fmla="val 13005"/>
                <a:gd name="adj2" fmla="val 0"/>
              </a:avLst>
            </a:prstTxWarp>
          </a:bodyPr>
          <a:lstStyle/>
          <a:p>
            <a:pPr algn="ctr"/>
            <a:r>
              <a:rPr lang="en-US" sz="4800" b="1" i="1" kern="10">
                <a:ln w="9525">
                  <a:solidFill>
                    <a:srgbClr val="FF0000"/>
                  </a:solidFill>
                  <a:round/>
                  <a:headEnd/>
                  <a:tailEnd/>
                </a:ln>
                <a:solidFill>
                  <a:srgbClr val="FFFF00"/>
                </a:solidFill>
                <a:latin typeface="Times New Roman"/>
                <a:cs typeface="Times New Roman"/>
              </a:rPr>
              <a:t>Bài tập</a:t>
            </a:r>
          </a:p>
        </p:txBody>
      </p:sp>
      <p:sp>
        <p:nvSpPr>
          <p:cNvPr id="5128" name="Rectangle 8"/>
          <p:cNvSpPr>
            <a:spLocks noChangeArrowheads="1"/>
          </p:cNvSpPr>
          <p:nvPr/>
        </p:nvSpPr>
        <p:spPr bwMode="auto">
          <a:xfrm>
            <a:off x="533400" y="2133600"/>
            <a:ext cx="541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solidFill>
                  <a:srgbClr val="000099"/>
                </a:solidFill>
                <a:latin typeface="Times New Roman" pitchFamily="18" charset="0"/>
              </a:rPr>
              <a:t>* Tìm và ghi vào chỗ trống các từ:</a:t>
            </a:r>
          </a:p>
        </p:txBody>
      </p:sp>
      <p:sp>
        <p:nvSpPr>
          <p:cNvPr id="5129" name="Rectangle 9"/>
          <p:cNvSpPr>
            <a:spLocks noChangeArrowheads="1"/>
          </p:cNvSpPr>
          <p:nvPr/>
        </p:nvSpPr>
        <p:spPr bwMode="auto">
          <a:xfrm>
            <a:off x="533400" y="2530475"/>
            <a:ext cx="8077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solidFill>
                  <a:srgbClr val="000099"/>
                </a:solidFill>
                <a:latin typeface="Times New Roman" pitchFamily="18" charset="0"/>
              </a:rPr>
              <a:t>a) Gồm hai tiếng, trong đó tiếng nào cũng bắt đầu bằng </a:t>
            </a:r>
            <a:r>
              <a:rPr lang="en-US" sz="2800" b="1" i="1">
                <a:solidFill>
                  <a:srgbClr val="FF0000"/>
                </a:solidFill>
                <a:latin typeface="Times New Roman" pitchFamily="18" charset="0"/>
              </a:rPr>
              <a:t>tr</a:t>
            </a:r>
            <a:r>
              <a:rPr lang="en-US" sz="2800" b="1" i="1">
                <a:solidFill>
                  <a:srgbClr val="000099"/>
                </a:solidFill>
                <a:latin typeface="Times New Roman" pitchFamily="18" charset="0"/>
              </a:rPr>
              <a:t> hoặc </a:t>
            </a:r>
            <a:r>
              <a:rPr lang="en-US" sz="2800" b="1" i="1">
                <a:solidFill>
                  <a:srgbClr val="FF0000"/>
                </a:solidFill>
                <a:latin typeface="Times New Roman" pitchFamily="18" charset="0"/>
              </a:rPr>
              <a:t>ch</a:t>
            </a:r>
            <a:r>
              <a:rPr lang="en-US" sz="2800" b="1" i="1">
                <a:solidFill>
                  <a:srgbClr val="000099"/>
                </a:solidFill>
                <a:latin typeface="Times New Roman" pitchFamily="18" charset="0"/>
              </a:rPr>
              <a:t>, có nghĩa như sau:</a:t>
            </a:r>
          </a:p>
        </p:txBody>
      </p:sp>
      <p:sp>
        <p:nvSpPr>
          <p:cNvPr id="5130" name="Rectangle 10"/>
          <p:cNvSpPr>
            <a:spLocks noChangeArrowheads="1"/>
          </p:cNvSpPr>
          <p:nvPr/>
        </p:nvSpPr>
        <p:spPr bwMode="auto">
          <a:xfrm>
            <a:off x="533400" y="3475038"/>
            <a:ext cx="3276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 Màu hơi trắng:</a:t>
            </a:r>
          </a:p>
        </p:txBody>
      </p:sp>
      <p:sp>
        <p:nvSpPr>
          <p:cNvPr id="5131" name="Rectangle 11"/>
          <p:cNvSpPr>
            <a:spLocks noChangeArrowheads="1"/>
          </p:cNvSpPr>
          <p:nvPr/>
        </p:nvSpPr>
        <p:spPr bwMode="auto">
          <a:xfrm>
            <a:off x="457200" y="4008438"/>
            <a:ext cx="5638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 Cùng nghĩa với siêng năng:</a:t>
            </a:r>
          </a:p>
        </p:txBody>
      </p:sp>
      <p:sp>
        <p:nvSpPr>
          <p:cNvPr id="5132" name="Rectangle 12"/>
          <p:cNvSpPr>
            <a:spLocks noChangeArrowheads="1"/>
          </p:cNvSpPr>
          <p:nvPr/>
        </p:nvSpPr>
        <p:spPr bwMode="auto">
          <a:xfrm>
            <a:off x="457200" y="4648200"/>
            <a:ext cx="8382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 Đồ chơi mà cánh quạt của nó quay được nhờ gió:</a:t>
            </a:r>
          </a:p>
        </p:txBody>
      </p:sp>
      <p:sp>
        <p:nvSpPr>
          <p:cNvPr id="5133" name="Rectangle 13"/>
          <p:cNvSpPr>
            <a:spLocks noChangeArrowheads="1"/>
          </p:cNvSpPr>
          <p:nvPr/>
        </p:nvSpPr>
        <p:spPr bwMode="auto">
          <a:xfrm>
            <a:off x="3581400" y="3398838"/>
            <a:ext cx="2819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990000"/>
                </a:solidFill>
                <a:latin typeface="Times New Roman" pitchFamily="18" charset="0"/>
              </a:rPr>
              <a:t>tr</a:t>
            </a:r>
            <a:r>
              <a:rPr lang="en-US" sz="3200" b="1" i="1">
                <a:solidFill>
                  <a:srgbClr val="000099"/>
                </a:solidFill>
                <a:latin typeface="Times New Roman" pitchFamily="18" charset="0"/>
              </a:rPr>
              <a:t>ăng </a:t>
            </a:r>
            <a:r>
              <a:rPr lang="en-US" sz="3200" b="1" i="1">
                <a:solidFill>
                  <a:srgbClr val="990000"/>
                </a:solidFill>
                <a:latin typeface="Times New Roman" pitchFamily="18" charset="0"/>
              </a:rPr>
              <a:t>tr</a:t>
            </a:r>
            <a:r>
              <a:rPr lang="en-US" sz="3200" b="1" i="1">
                <a:solidFill>
                  <a:srgbClr val="000099"/>
                </a:solidFill>
                <a:latin typeface="Times New Roman" pitchFamily="18" charset="0"/>
              </a:rPr>
              <a:t>ắng</a:t>
            </a:r>
          </a:p>
        </p:txBody>
      </p:sp>
      <p:sp>
        <p:nvSpPr>
          <p:cNvPr id="5134" name="Rectangle 14"/>
          <p:cNvSpPr>
            <a:spLocks noChangeArrowheads="1"/>
          </p:cNvSpPr>
          <p:nvPr/>
        </p:nvSpPr>
        <p:spPr bwMode="auto">
          <a:xfrm>
            <a:off x="5562600" y="4038600"/>
            <a:ext cx="2819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990000"/>
                </a:solidFill>
                <a:latin typeface="Times New Roman" pitchFamily="18" charset="0"/>
              </a:rPr>
              <a:t>Ch</a:t>
            </a:r>
            <a:r>
              <a:rPr lang="en-US" sz="3200" b="1" i="1">
                <a:solidFill>
                  <a:srgbClr val="000099"/>
                </a:solidFill>
                <a:latin typeface="Times New Roman" pitchFamily="18" charset="0"/>
              </a:rPr>
              <a:t>ăm </a:t>
            </a:r>
            <a:r>
              <a:rPr lang="en-US" sz="3200" b="1" i="1">
                <a:solidFill>
                  <a:srgbClr val="990000"/>
                </a:solidFill>
                <a:latin typeface="Times New Roman" pitchFamily="18" charset="0"/>
              </a:rPr>
              <a:t>ch</a:t>
            </a:r>
            <a:r>
              <a:rPr lang="en-US" sz="3200" b="1" i="1">
                <a:solidFill>
                  <a:srgbClr val="000099"/>
                </a:solidFill>
                <a:latin typeface="Times New Roman" pitchFamily="18" charset="0"/>
              </a:rPr>
              <a:t>ỉ</a:t>
            </a:r>
          </a:p>
        </p:txBody>
      </p:sp>
      <p:sp>
        <p:nvSpPr>
          <p:cNvPr id="5135" name="Rectangle 15"/>
          <p:cNvSpPr>
            <a:spLocks noChangeArrowheads="1"/>
          </p:cNvSpPr>
          <p:nvPr/>
        </p:nvSpPr>
        <p:spPr bwMode="auto">
          <a:xfrm>
            <a:off x="1447800" y="5181600"/>
            <a:ext cx="2819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990000"/>
                </a:solidFill>
                <a:latin typeface="Times New Roman" pitchFamily="18" charset="0"/>
              </a:rPr>
              <a:t>Ch</a:t>
            </a:r>
            <a:r>
              <a:rPr lang="en-US" sz="3200" b="1" i="1">
                <a:solidFill>
                  <a:srgbClr val="000099"/>
                </a:solidFill>
                <a:latin typeface="Times New Roman" pitchFamily="18" charset="0"/>
              </a:rPr>
              <a:t>ong </a:t>
            </a:r>
            <a:r>
              <a:rPr lang="en-US" sz="3200" b="1" i="1">
                <a:solidFill>
                  <a:srgbClr val="990000"/>
                </a:solidFill>
                <a:latin typeface="Times New Roman" pitchFamily="18" charset="0"/>
              </a:rPr>
              <a:t>ch</a:t>
            </a:r>
            <a:r>
              <a:rPr lang="en-US" sz="3200" b="1" i="1">
                <a:solidFill>
                  <a:srgbClr val="000099"/>
                </a:solidFill>
                <a:latin typeface="Times New Roman" pitchFamily="18" charset="0"/>
              </a:rPr>
              <a:t>óng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5127"/>
                                        </p:tgtEl>
                                        <p:attrNameLst>
                                          <p:attrName>style.visibility</p:attrName>
                                        </p:attrNameLst>
                                      </p:cBhvr>
                                      <p:to>
                                        <p:strVal val="visible"/>
                                      </p:to>
                                    </p:set>
                                    <p:anim to="" calcmode="lin" valueType="num">
                                      <p:cBhvr>
                                        <p:cTn id="7" dur="1" fill="hold"/>
                                        <p:tgtEl>
                                          <p:spTgt spid="5127"/>
                                        </p:tgtEl>
                                        <p:attrNameLst>
                                          <p:attrName/>
                                        </p:attrNameLst>
                                      </p:cBhvr>
                                    </p:anim>
                                  </p:childTnLst>
                                </p:cTn>
                              </p:par>
                            </p:childTnLst>
                          </p:cTn>
                        </p:par>
                        <p:par>
                          <p:cTn id="8" fill="hold" nodeType="afterGroup">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5127"/>
                                        </p:tgtEl>
                                        <p:attrNameLst>
                                          <p:attrName>style.color</p:attrName>
                                        </p:attrNameLst>
                                      </p:cBhvr>
                                      <p:by>
                                        <p:hsl h="-7200000" s="0" l="0"/>
                                      </p:by>
                                    </p:animClr>
                                    <p:animClr clrSpc="hsl" dir="cw">
                                      <p:cBhvr>
                                        <p:cTn id="11" dur="500" fill="hold"/>
                                        <p:tgtEl>
                                          <p:spTgt spid="5127"/>
                                        </p:tgtEl>
                                        <p:attrNameLst>
                                          <p:attrName>fillcolor</p:attrName>
                                        </p:attrNameLst>
                                      </p:cBhvr>
                                      <p:by>
                                        <p:hsl h="-7200000" s="0" l="0"/>
                                      </p:by>
                                    </p:animClr>
                                    <p:animClr clrSpc="hsl" dir="cw">
                                      <p:cBhvr>
                                        <p:cTn id="12" dur="500" fill="hold"/>
                                        <p:tgtEl>
                                          <p:spTgt spid="5127"/>
                                        </p:tgtEl>
                                        <p:attrNameLst>
                                          <p:attrName>stroke.color</p:attrName>
                                        </p:attrNameLst>
                                      </p:cBhvr>
                                      <p:by>
                                        <p:hsl h="-7200000" s="0" l="0"/>
                                      </p:by>
                                    </p:animClr>
                                    <p:set>
                                      <p:cBhvr>
                                        <p:cTn id="13" dur="500" fill="hold"/>
                                        <p:tgtEl>
                                          <p:spTgt spid="5127"/>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5128"/>
                                        </p:tgtEl>
                                        <p:attrNameLst>
                                          <p:attrName>style.visibility</p:attrName>
                                        </p:attrNameLst>
                                      </p:cBhvr>
                                      <p:to>
                                        <p:strVal val="visible"/>
                                      </p:to>
                                    </p:set>
                                    <p:animEffect transition="in" filter="checkerboard(across)">
                                      <p:cBhvr>
                                        <p:cTn id="18" dur="500"/>
                                        <p:tgtEl>
                                          <p:spTgt spid="512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129"/>
                                        </p:tgtEl>
                                        <p:attrNameLst>
                                          <p:attrName>style.visibility</p:attrName>
                                        </p:attrNameLst>
                                      </p:cBhvr>
                                      <p:to>
                                        <p:strVal val="visible"/>
                                      </p:to>
                                    </p:set>
                                    <p:animEffect transition="in" filter="checkerboard(across)">
                                      <p:cBhvr>
                                        <p:cTn id="23" dur="500"/>
                                        <p:tgtEl>
                                          <p:spTgt spid="512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5130"/>
                                        </p:tgtEl>
                                        <p:attrNameLst>
                                          <p:attrName>style.visibility</p:attrName>
                                        </p:attrNameLst>
                                      </p:cBhvr>
                                      <p:to>
                                        <p:strVal val="visible"/>
                                      </p:to>
                                    </p:set>
                                    <p:animEffect transition="in" filter="checkerboard(across)">
                                      <p:cBhvr>
                                        <p:cTn id="28" dur="500"/>
                                        <p:tgtEl>
                                          <p:spTgt spid="513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5131"/>
                                        </p:tgtEl>
                                        <p:attrNameLst>
                                          <p:attrName>style.visibility</p:attrName>
                                        </p:attrNameLst>
                                      </p:cBhvr>
                                      <p:to>
                                        <p:strVal val="visible"/>
                                      </p:to>
                                    </p:set>
                                    <p:animEffect transition="in" filter="checkerboard(across)">
                                      <p:cBhvr>
                                        <p:cTn id="33" dur="500"/>
                                        <p:tgtEl>
                                          <p:spTgt spid="513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5132"/>
                                        </p:tgtEl>
                                        <p:attrNameLst>
                                          <p:attrName>style.visibility</p:attrName>
                                        </p:attrNameLst>
                                      </p:cBhvr>
                                      <p:to>
                                        <p:strVal val="visible"/>
                                      </p:to>
                                    </p:set>
                                    <p:animEffect transition="in" filter="checkerboard(across)">
                                      <p:cBhvr>
                                        <p:cTn id="38" dur="500"/>
                                        <p:tgtEl>
                                          <p:spTgt spid="513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133"/>
                                        </p:tgtEl>
                                        <p:attrNameLst>
                                          <p:attrName>style.visibility</p:attrName>
                                        </p:attrNameLst>
                                      </p:cBhvr>
                                      <p:to>
                                        <p:strVal val="visible"/>
                                      </p:to>
                                    </p:set>
                                    <p:animEffect transition="in" filter="checkerboard(across)">
                                      <p:cBhvr>
                                        <p:cTn id="43" dur="500"/>
                                        <p:tgtEl>
                                          <p:spTgt spid="513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5134"/>
                                        </p:tgtEl>
                                        <p:attrNameLst>
                                          <p:attrName>style.visibility</p:attrName>
                                        </p:attrNameLst>
                                      </p:cBhvr>
                                      <p:to>
                                        <p:strVal val="visible"/>
                                      </p:to>
                                    </p:set>
                                    <p:animEffect transition="in" filter="checkerboard(across)">
                                      <p:cBhvr>
                                        <p:cTn id="48" dur="500"/>
                                        <p:tgtEl>
                                          <p:spTgt spid="513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5135"/>
                                        </p:tgtEl>
                                        <p:attrNameLst>
                                          <p:attrName>style.visibility</p:attrName>
                                        </p:attrNameLst>
                                      </p:cBhvr>
                                      <p:to>
                                        <p:strVal val="visible"/>
                                      </p:to>
                                    </p:set>
                                    <p:animEffect transition="in" filter="checkerboard(across)">
                                      <p:cBhvr>
                                        <p:cTn id="53" dur="500"/>
                                        <p:tgtEl>
                                          <p:spTgt spid="5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nimBg="1"/>
      <p:bldP spid="5127" grpId="1" animBg="1"/>
      <p:bldP spid="5128" grpId="0"/>
      <p:bldP spid="5129" grpId="0"/>
      <p:bldP spid="5130" grpId="0"/>
      <p:bldP spid="5131" grpId="0"/>
      <p:bldP spid="5132" grpId="0"/>
      <p:bldP spid="5133" grpId="0"/>
      <p:bldP spid="5134" grpId="0"/>
      <p:bldP spid="51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3581400" y="533400"/>
            <a:ext cx="175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u="sng">
                <a:solidFill>
                  <a:srgbClr val="006600"/>
                </a:solidFill>
                <a:latin typeface="Times New Roman" pitchFamily="18" charset="0"/>
              </a:rPr>
              <a:t>Chính tả</a:t>
            </a:r>
            <a:endParaRPr lang="en-US" sz="3200" b="1" i="1">
              <a:solidFill>
                <a:srgbClr val="006600"/>
              </a:solidFill>
              <a:latin typeface="Times New Roman" pitchFamily="18" charset="0"/>
            </a:endParaRPr>
          </a:p>
        </p:txBody>
      </p:sp>
      <p:sp>
        <p:nvSpPr>
          <p:cNvPr id="7172" name="Text Box 4"/>
          <p:cNvSpPr txBox="1">
            <a:spLocks noChangeArrowheads="1"/>
          </p:cNvSpPr>
          <p:nvPr/>
        </p:nvSpPr>
        <p:spPr bwMode="auto">
          <a:xfrm>
            <a:off x="3657600" y="1066800"/>
            <a:ext cx="160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i="1">
                <a:solidFill>
                  <a:srgbClr val="990000"/>
                </a:solidFill>
                <a:latin typeface="Times New Roman" pitchFamily="18" charset="0"/>
              </a:rPr>
              <a:t>Hội vật</a:t>
            </a:r>
          </a:p>
        </p:txBody>
      </p:sp>
      <p:sp>
        <p:nvSpPr>
          <p:cNvPr id="7173" name="WordArt 5"/>
          <p:cNvSpPr>
            <a:spLocks noChangeArrowheads="1" noChangeShapeType="1" noTextEdit="1"/>
          </p:cNvSpPr>
          <p:nvPr/>
        </p:nvSpPr>
        <p:spPr bwMode="auto">
          <a:xfrm>
            <a:off x="533400" y="1219200"/>
            <a:ext cx="2057400" cy="939800"/>
          </a:xfrm>
          <a:prstGeom prst="rect">
            <a:avLst/>
          </a:prstGeom>
          <a:extLst>
            <a:ext uri="{AF507438-7753-43E0-B8FC-AC1667EBCBE1}">
              <a14:hiddenEffects xmlns:a14="http://schemas.microsoft.com/office/drawing/2010/main">
                <a:effectLst/>
              </a14:hiddenEffects>
            </a:ext>
          </a:extLst>
        </p:spPr>
        <p:txBody>
          <a:bodyPr wrap="none" fromWordArt="1">
            <a:prstTxWarp prst="textWave1">
              <a:avLst>
                <a:gd name="adj1" fmla="val 13005"/>
                <a:gd name="adj2" fmla="val 0"/>
              </a:avLst>
            </a:prstTxWarp>
          </a:bodyPr>
          <a:lstStyle/>
          <a:p>
            <a:pPr algn="ctr"/>
            <a:r>
              <a:rPr lang="en-US" sz="4800" b="1" i="1" kern="10">
                <a:ln w="9525">
                  <a:solidFill>
                    <a:srgbClr val="FF0000"/>
                  </a:solidFill>
                  <a:round/>
                  <a:headEnd/>
                  <a:tailEnd/>
                </a:ln>
                <a:solidFill>
                  <a:srgbClr val="FFFF00"/>
                </a:solidFill>
                <a:latin typeface="Times New Roman"/>
                <a:cs typeface="Times New Roman"/>
              </a:rPr>
              <a:t>Bài tập</a:t>
            </a:r>
          </a:p>
        </p:txBody>
      </p:sp>
      <p:sp>
        <p:nvSpPr>
          <p:cNvPr id="7174" name="Rectangle 6"/>
          <p:cNvSpPr>
            <a:spLocks noChangeArrowheads="1"/>
          </p:cNvSpPr>
          <p:nvPr/>
        </p:nvSpPr>
        <p:spPr bwMode="auto">
          <a:xfrm>
            <a:off x="533400" y="2133600"/>
            <a:ext cx="541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solidFill>
                  <a:srgbClr val="000099"/>
                </a:solidFill>
                <a:latin typeface="Times New Roman" pitchFamily="18" charset="0"/>
              </a:rPr>
              <a:t>* Tìm và ghi vào chỗ trống các từ:</a:t>
            </a:r>
          </a:p>
        </p:txBody>
      </p:sp>
      <p:sp>
        <p:nvSpPr>
          <p:cNvPr id="7175" name="Rectangle 7"/>
          <p:cNvSpPr>
            <a:spLocks noChangeArrowheads="1"/>
          </p:cNvSpPr>
          <p:nvPr/>
        </p:nvSpPr>
        <p:spPr bwMode="auto">
          <a:xfrm>
            <a:off x="533400" y="2743200"/>
            <a:ext cx="861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b="1" i="1">
                <a:solidFill>
                  <a:srgbClr val="000099"/>
                </a:solidFill>
                <a:latin typeface="Times New Roman" pitchFamily="18" charset="0"/>
              </a:rPr>
              <a:t>b) Chứa các tiếng có vần </a:t>
            </a:r>
            <a:r>
              <a:rPr lang="en-US" sz="2800" b="1" i="1">
                <a:solidFill>
                  <a:srgbClr val="FF0000"/>
                </a:solidFill>
                <a:latin typeface="Times New Roman" pitchFamily="18" charset="0"/>
              </a:rPr>
              <a:t>ứt</a:t>
            </a:r>
            <a:r>
              <a:rPr lang="en-US" sz="2800" b="1" i="1">
                <a:solidFill>
                  <a:srgbClr val="000099"/>
                </a:solidFill>
                <a:latin typeface="Times New Roman" pitchFamily="18" charset="0"/>
              </a:rPr>
              <a:t> hoặc </a:t>
            </a:r>
            <a:r>
              <a:rPr lang="en-US" sz="2800" b="1" i="1">
                <a:solidFill>
                  <a:srgbClr val="FF0000"/>
                </a:solidFill>
                <a:latin typeface="Times New Roman" pitchFamily="18" charset="0"/>
              </a:rPr>
              <a:t>ưc</a:t>
            </a:r>
            <a:r>
              <a:rPr lang="en-US" sz="2800" b="1" i="1">
                <a:solidFill>
                  <a:srgbClr val="000099"/>
                </a:solidFill>
                <a:latin typeface="Times New Roman" pitchFamily="18" charset="0"/>
              </a:rPr>
              <a:t>, có nghĩa như sau:</a:t>
            </a:r>
          </a:p>
        </p:txBody>
      </p:sp>
      <p:sp>
        <p:nvSpPr>
          <p:cNvPr id="7176" name="Rectangle 8"/>
          <p:cNvSpPr>
            <a:spLocks noChangeArrowheads="1"/>
          </p:cNvSpPr>
          <p:nvPr/>
        </p:nvSpPr>
        <p:spPr bwMode="auto">
          <a:xfrm>
            <a:off x="533400" y="3352800"/>
            <a:ext cx="81534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 Làm nhiệm vụ theo dõi, đôn đốc việc thực hiện nội quy, giữ gìn trật tự, vệ sinh trường, lớp trong một ngày:</a:t>
            </a:r>
          </a:p>
        </p:txBody>
      </p:sp>
      <p:sp>
        <p:nvSpPr>
          <p:cNvPr id="7177" name="Rectangle 9"/>
          <p:cNvSpPr>
            <a:spLocks noChangeArrowheads="1"/>
          </p:cNvSpPr>
          <p:nvPr/>
        </p:nvSpPr>
        <p:spPr bwMode="auto">
          <a:xfrm>
            <a:off x="457200" y="4876800"/>
            <a:ext cx="5638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 Người có sức khỏe đặc biệt:</a:t>
            </a:r>
          </a:p>
        </p:txBody>
      </p:sp>
      <p:sp>
        <p:nvSpPr>
          <p:cNvPr id="7178" name="Rectangle 10"/>
          <p:cNvSpPr>
            <a:spLocks noChangeArrowheads="1"/>
          </p:cNvSpPr>
          <p:nvPr/>
        </p:nvSpPr>
        <p:spPr bwMode="auto">
          <a:xfrm>
            <a:off x="533400" y="5562600"/>
            <a:ext cx="2438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 Quẳng đi:</a:t>
            </a:r>
          </a:p>
        </p:txBody>
      </p:sp>
      <p:sp>
        <p:nvSpPr>
          <p:cNvPr id="7180" name="Rectangle 12"/>
          <p:cNvSpPr>
            <a:spLocks noChangeArrowheads="1"/>
          </p:cNvSpPr>
          <p:nvPr/>
        </p:nvSpPr>
        <p:spPr bwMode="auto">
          <a:xfrm>
            <a:off x="5562600" y="4876800"/>
            <a:ext cx="2819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L</a:t>
            </a:r>
            <a:r>
              <a:rPr lang="en-US" sz="3200" b="1" i="1">
                <a:solidFill>
                  <a:srgbClr val="990000"/>
                </a:solidFill>
                <a:latin typeface="Times New Roman" pitchFamily="18" charset="0"/>
              </a:rPr>
              <a:t>ực </a:t>
            </a:r>
            <a:r>
              <a:rPr lang="en-US" sz="3200" b="1" i="1">
                <a:solidFill>
                  <a:srgbClr val="000099"/>
                </a:solidFill>
                <a:latin typeface="Times New Roman" pitchFamily="18" charset="0"/>
              </a:rPr>
              <a:t>sĩ</a:t>
            </a:r>
          </a:p>
        </p:txBody>
      </p:sp>
      <p:sp>
        <p:nvSpPr>
          <p:cNvPr id="7181" name="Rectangle 13"/>
          <p:cNvSpPr>
            <a:spLocks noChangeArrowheads="1"/>
          </p:cNvSpPr>
          <p:nvPr/>
        </p:nvSpPr>
        <p:spPr bwMode="auto">
          <a:xfrm>
            <a:off x="2667000" y="5562600"/>
            <a:ext cx="99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V</a:t>
            </a:r>
            <a:r>
              <a:rPr lang="en-US" sz="3200" b="1" i="1">
                <a:solidFill>
                  <a:srgbClr val="990000"/>
                </a:solidFill>
                <a:latin typeface="Times New Roman" pitchFamily="18" charset="0"/>
              </a:rPr>
              <a:t>ứt</a:t>
            </a:r>
          </a:p>
        </p:txBody>
      </p:sp>
      <p:sp>
        <p:nvSpPr>
          <p:cNvPr id="7182" name="Rectangle 14"/>
          <p:cNvSpPr>
            <a:spLocks noChangeArrowheads="1"/>
          </p:cNvSpPr>
          <p:nvPr/>
        </p:nvSpPr>
        <p:spPr bwMode="auto">
          <a:xfrm>
            <a:off x="4038600" y="43434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200" b="1" i="1">
                <a:solidFill>
                  <a:srgbClr val="000099"/>
                </a:solidFill>
                <a:latin typeface="Times New Roman" pitchFamily="18" charset="0"/>
              </a:rPr>
              <a:t>Tr</a:t>
            </a:r>
            <a:r>
              <a:rPr lang="en-US" sz="3200" b="1" i="1">
                <a:solidFill>
                  <a:srgbClr val="990000"/>
                </a:solidFill>
                <a:latin typeface="Times New Roman" pitchFamily="18" charset="0"/>
              </a:rPr>
              <a:t>ực</a:t>
            </a:r>
            <a:r>
              <a:rPr lang="en-US" sz="3200" b="1" i="1">
                <a:solidFill>
                  <a:srgbClr val="000099"/>
                </a:solidFill>
                <a:latin typeface="Times New Roman" pitchFamily="18" charset="0"/>
              </a:rPr>
              <a:t> nhật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7173"/>
                                        </p:tgtEl>
                                        <p:attrNameLst>
                                          <p:attrName>style.visibility</p:attrName>
                                        </p:attrNameLst>
                                      </p:cBhvr>
                                      <p:to>
                                        <p:strVal val="visible"/>
                                      </p:to>
                                    </p:set>
                                    <p:anim to="" calcmode="lin" valueType="num">
                                      <p:cBhvr>
                                        <p:cTn id="7" dur="1" fill="hold"/>
                                        <p:tgtEl>
                                          <p:spTgt spid="7173"/>
                                        </p:tgtEl>
                                        <p:attrNameLst>
                                          <p:attrName/>
                                        </p:attrNameLst>
                                      </p:cBhvr>
                                    </p:anim>
                                  </p:childTnLst>
                                </p:cTn>
                              </p:par>
                            </p:childTnLst>
                          </p:cTn>
                        </p:par>
                        <p:par>
                          <p:cTn id="8" fill="hold" nodeType="afterGroup">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7173"/>
                                        </p:tgtEl>
                                        <p:attrNameLst>
                                          <p:attrName>style.color</p:attrName>
                                        </p:attrNameLst>
                                      </p:cBhvr>
                                      <p:by>
                                        <p:hsl h="-7200000" s="0" l="0"/>
                                      </p:by>
                                    </p:animClr>
                                    <p:animClr clrSpc="hsl" dir="cw">
                                      <p:cBhvr>
                                        <p:cTn id="11" dur="500" fill="hold"/>
                                        <p:tgtEl>
                                          <p:spTgt spid="7173"/>
                                        </p:tgtEl>
                                        <p:attrNameLst>
                                          <p:attrName>fillcolor</p:attrName>
                                        </p:attrNameLst>
                                      </p:cBhvr>
                                      <p:by>
                                        <p:hsl h="-7200000" s="0" l="0"/>
                                      </p:by>
                                    </p:animClr>
                                    <p:animClr clrSpc="hsl" dir="cw">
                                      <p:cBhvr>
                                        <p:cTn id="12" dur="500" fill="hold"/>
                                        <p:tgtEl>
                                          <p:spTgt spid="7173"/>
                                        </p:tgtEl>
                                        <p:attrNameLst>
                                          <p:attrName>stroke.color</p:attrName>
                                        </p:attrNameLst>
                                      </p:cBhvr>
                                      <p:by>
                                        <p:hsl h="-7200000" s="0" l="0"/>
                                      </p:by>
                                    </p:animClr>
                                    <p:set>
                                      <p:cBhvr>
                                        <p:cTn id="13" dur="500" fill="hold"/>
                                        <p:tgtEl>
                                          <p:spTgt spid="7173"/>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7174"/>
                                        </p:tgtEl>
                                        <p:attrNameLst>
                                          <p:attrName>style.visibility</p:attrName>
                                        </p:attrNameLst>
                                      </p:cBhvr>
                                      <p:to>
                                        <p:strVal val="visible"/>
                                      </p:to>
                                    </p:set>
                                    <p:animEffect transition="in" filter="checkerboard(across)">
                                      <p:cBhvr>
                                        <p:cTn id="18" dur="500"/>
                                        <p:tgtEl>
                                          <p:spTgt spid="717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175"/>
                                        </p:tgtEl>
                                        <p:attrNameLst>
                                          <p:attrName>style.visibility</p:attrName>
                                        </p:attrNameLst>
                                      </p:cBhvr>
                                      <p:to>
                                        <p:strVal val="visible"/>
                                      </p:to>
                                    </p:set>
                                    <p:animEffect transition="in" filter="checkerboard(across)">
                                      <p:cBhvr>
                                        <p:cTn id="23" dur="500"/>
                                        <p:tgtEl>
                                          <p:spTgt spid="717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7176"/>
                                        </p:tgtEl>
                                        <p:attrNameLst>
                                          <p:attrName>style.visibility</p:attrName>
                                        </p:attrNameLst>
                                      </p:cBhvr>
                                      <p:to>
                                        <p:strVal val="visible"/>
                                      </p:to>
                                    </p:set>
                                    <p:animEffect transition="in" filter="checkerboard(across)">
                                      <p:cBhvr>
                                        <p:cTn id="28" dur="500"/>
                                        <p:tgtEl>
                                          <p:spTgt spid="717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7177"/>
                                        </p:tgtEl>
                                        <p:attrNameLst>
                                          <p:attrName>style.visibility</p:attrName>
                                        </p:attrNameLst>
                                      </p:cBhvr>
                                      <p:to>
                                        <p:strVal val="visible"/>
                                      </p:to>
                                    </p:set>
                                    <p:animEffect transition="in" filter="checkerboard(across)">
                                      <p:cBhvr>
                                        <p:cTn id="33" dur="500"/>
                                        <p:tgtEl>
                                          <p:spTgt spid="717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7178"/>
                                        </p:tgtEl>
                                        <p:attrNameLst>
                                          <p:attrName>style.visibility</p:attrName>
                                        </p:attrNameLst>
                                      </p:cBhvr>
                                      <p:to>
                                        <p:strVal val="visible"/>
                                      </p:to>
                                    </p:set>
                                    <p:animEffect transition="in" filter="checkerboard(across)">
                                      <p:cBhvr>
                                        <p:cTn id="38" dur="500"/>
                                        <p:tgtEl>
                                          <p:spTgt spid="717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7180"/>
                                        </p:tgtEl>
                                        <p:attrNameLst>
                                          <p:attrName>style.visibility</p:attrName>
                                        </p:attrNameLst>
                                      </p:cBhvr>
                                      <p:to>
                                        <p:strVal val="visible"/>
                                      </p:to>
                                    </p:set>
                                    <p:animEffect transition="in" filter="checkerboard(across)">
                                      <p:cBhvr>
                                        <p:cTn id="43" dur="500"/>
                                        <p:tgtEl>
                                          <p:spTgt spid="718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7181"/>
                                        </p:tgtEl>
                                        <p:attrNameLst>
                                          <p:attrName>style.visibility</p:attrName>
                                        </p:attrNameLst>
                                      </p:cBhvr>
                                      <p:to>
                                        <p:strVal val="visible"/>
                                      </p:to>
                                    </p:set>
                                    <p:animEffect transition="in" filter="checkerboard(across)">
                                      <p:cBhvr>
                                        <p:cTn id="48" dur="500"/>
                                        <p:tgtEl>
                                          <p:spTgt spid="718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7182"/>
                                        </p:tgtEl>
                                        <p:attrNameLst>
                                          <p:attrName>style.visibility</p:attrName>
                                        </p:attrNameLst>
                                      </p:cBhvr>
                                      <p:to>
                                        <p:strVal val="visible"/>
                                      </p:to>
                                    </p:set>
                                    <p:animEffect transition="in" filter="checkerboard(across)">
                                      <p:cBhvr>
                                        <p:cTn id="53" dur="500"/>
                                        <p:tgtEl>
                                          <p:spTgt spid="7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P spid="7173" grpId="1" animBg="1"/>
      <p:bldP spid="7174" grpId="0"/>
      <p:bldP spid="7175" grpId="0"/>
      <p:bldP spid="7176" grpId="0"/>
      <p:bldP spid="7177" grpId="0"/>
      <p:bldP spid="7178" grpId="0"/>
      <p:bldP spid="7180" grpId="0"/>
      <p:bldP spid="7181" grpId="0"/>
      <p:bldP spid="71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en-US"/>
          </a:p>
        </p:txBody>
      </p:sp>
      <p:pic>
        <p:nvPicPr>
          <p:cNvPr id="10243" name="Picture 3" descr="1957"/>
          <p:cNvPicPr>
            <a:picLocks noChangeAspect="1" noChangeArrowheads="1" noCrop="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 name="Freeform 19"/>
          <p:cNvSpPr/>
          <p:nvPr/>
        </p:nvSpPr>
        <p:spPr bwMode="auto">
          <a:xfrm>
            <a:off x="0" y="381000"/>
            <a:ext cx="7162800" cy="6477000"/>
          </a:xfrm>
          <a:custGeom>
            <a:avLst/>
            <a:gdLst>
              <a:gd name="connsiteX0" fmla="*/ 313944 w 7071360"/>
              <a:gd name="connsiteY0" fmla="*/ 6096 h 6196584"/>
              <a:gd name="connsiteX1" fmla="*/ 451104 w 7071360"/>
              <a:gd name="connsiteY1" fmla="*/ 728472 h 6196584"/>
              <a:gd name="connsiteX2" fmla="*/ 131064 w 7071360"/>
              <a:gd name="connsiteY2" fmla="*/ 1432560 h 6196584"/>
              <a:gd name="connsiteX3" fmla="*/ 478536 w 7071360"/>
              <a:gd name="connsiteY3" fmla="*/ 2218944 h 6196584"/>
              <a:gd name="connsiteX4" fmla="*/ 94488 w 7071360"/>
              <a:gd name="connsiteY4" fmla="*/ 3133344 h 6196584"/>
              <a:gd name="connsiteX5" fmla="*/ 423672 w 7071360"/>
              <a:gd name="connsiteY5" fmla="*/ 3874008 h 6196584"/>
              <a:gd name="connsiteX6" fmla="*/ 67056 w 7071360"/>
              <a:gd name="connsiteY6" fmla="*/ 4733544 h 6196584"/>
              <a:gd name="connsiteX7" fmla="*/ 377952 w 7071360"/>
              <a:gd name="connsiteY7" fmla="*/ 5474208 h 6196584"/>
              <a:gd name="connsiteX8" fmla="*/ 131064 w 7071360"/>
              <a:gd name="connsiteY8" fmla="*/ 6077712 h 6196584"/>
              <a:gd name="connsiteX9" fmla="*/ 780288 w 7071360"/>
              <a:gd name="connsiteY9" fmla="*/ 6013704 h 6196584"/>
              <a:gd name="connsiteX10" fmla="*/ 1338072 w 7071360"/>
              <a:gd name="connsiteY10" fmla="*/ 6141720 h 6196584"/>
              <a:gd name="connsiteX11" fmla="*/ 2179320 w 7071360"/>
              <a:gd name="connsiteY11" fmla="*/ 5931408 h 6196584"/>
              <a:gd name="connsiteX12" fmla="*/ 3029712 w 7071360"/>
              <a:gd name="connsiteY12" fmla="*/ 6160008 h 6196584"/>
              <a:gd name="connsiteX13" fmla="*/ 3825240 w 7071360"/>
              <a:gd name="connsiteY13" fmla="*/ 5922264 h 6196584"/>
              <a:gd name="connsiteX14" fmla="*/ 4693920 w 7071360"/>
              <a:gd name="connsiteY14" fmla="*/ 6105144 h 6196584"/>
              <a:gd name="connsiteX15" fmla="*/ 5416296 w 7071360"/>
              <a:gd name="connsiteY15" fmla="*/ 5885688 h 6196584"/>
              <a:gd name="connsiteX16" fmla="*/ 6038088 w 7071360"/>
              <a:gd name="connsiteY16" fmla="*/ 6150864 h 6196584"/>
              <a:gd name="connsiteX17" fmla="*/ 7071360 w 7071360"/>
              <a:gd name="connsiteY17" fmla="*/ 6013704 h 6196584"/>
              <a:gd name="connsiteX18" fmla="*/ 6038088 w 7071360"/>
              <a:gd name="connsiteY18" fmla="*/ 6114288 h 6196584"/>
              <a:gd name="connsiteX19" fmla="*/ 5471160 w 7071360"/>
              <a:gd name="connsiteY19" fmla="*/ 5766816 h 6196584"/>
              <a:gd name="connsiteX20" fmla="*/ 4648200 w 7071360"/>
              <a:gd name="connsiteY20" fmla="*/ 6178296 h 6196584"/>
              <a:gd name="connsiteX21" fmla="*/ 3852672 w 7071360"/>
              <a:gd name="connsiteY21" fmla="*/ 5821680 h 6196584"/>
              <a:gd name="connsiteX22" fmla="*/ 3048000 w 7071360"/>
              <a:gd name="connsiteY22" fmla="*/ 6196584 h 6196584"/>
              <a:gd name="connsiteX23" fmla="*/ 2170176 w 7071360"/>
              <a:gd name="connsiteY23" fmla="*/ 5821680 h 6196584"/>
              <a:gd name="connsiteX24" fmla="*/ 1484376 w 7071360"/>
              <a:gd name="connsiteY24" fmla="*/ 6150864 h 6196584"/>
              <a:gd name="connsiteX25" fmla="*/ 826008 w 7071360"/>
              <a:gd name="connsiteY25" fmla="*/ 5876544 h 6196584"/>
              <a:gd name="connsiteX26" fmla="*/ 94488 w 7071360"/>
              <a:gd name="connsiteY26" fmla="*/ 6114288 h 6196584"/>
              <a:gd name="connsiteX27" fmla="*/ 496824 w 7071360"/>
              <a:gd name="connsiteY27" fmla="*/ 5401056 h 6196584"/>
              <a:gd name="connsiteX28" fmla="*/ 3048 w 7071360"/>
              <a:gd name="connsiteY28" fmla="*/ 4797552 h 6196584"/>
              <a:gd name="connsiteX29" fmla="*/ 515112 w 7071360"/>
              <a:gd name="connsiteY29" fmla="*/ 3928872 h 6196584"/>
              <a:gd name="connsiteX30" fmla="*/ 12192 w 7071360"/>
              <a:gd name="connsiteY30" fmla="*/ 3115056 h 6196584"/>
              <a:gd name="connsiteX31" fmla="*/ 569976 w 7071360"/>
              <a:gd name="connsiteY31" fmla="*/ 2237232 h 6196584"/>
              <a:gd name="connsiteX32" fmla="*/ 85344 w 7071360"/>
              <a:gd name="connsiteY32" fmla="*/ 1551432 h 6196584"/>
              <a:gd name="connsiteX33" fmla="*/ 588264 w 7071360"/>
              <a:gd name="connsiteY33" fmla="*/ 691896 h 6196584"/>
              <a:gd name="connsiteX34" fmla="*/ 313944 w 7071360"/>
              <a:gd name="connsiteY34" fmla="*/ 6096 h 6196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071360" h="6196584">
                <a:moveTo>
                  <a:pt x="313944" y="6096"/>
                </a:moveTo>
                <a:cubicBezTo>
                  <a:pt x="291084" y="12192"/>
                  <a:pt x="481584" y="490728"/>
                  <a:pt x="451104" y="728472"/>
                </a:cubicBezTo>
                <a:cubicBezTo>
                  <a:pt x="420624" y="966216"/>
                  <a:pt x="126492" y="1184148"/>
                  <a:pt x="131064" y="1432560"/>
                </a:cubicBezTo>
                <a:cubicBezTo>
                  <a:pt x="135636" y="1680972"/>
                  <a:pt x="484632" y="1935480"/>
                  <a:pt x="478536" y="2218944"/>
                </a:cubicBezTo>
                <a:cubicBezTo>
                  <a:pt x="472440" y="2502408"/>
                  <a:pt x="103632" y="2857500"/>
                  <a:pt x="94488" y="3133344"/>
                </a:cubicBezTo>
                <a:cubicBezTo>
                  <a:pt x="85344" y="3409188"/>
                  <a:pt x="428244" y="3607308"/>
                  <a:pt x="423672" y="3874008"/>
                </a:cubicBezTo>
                <a:cubicBezTo>
                  <a:pt x="419100" y="4140708"/>
                  <a:pt x="74676" y="4466844"/>
                  <a:pt x="67056" y="4733544"/>
                </a:cubicBezTo>
                <a:cubicBezTo>
                  <a:pt x="59436" y="5000244"/>
                  <a:pt x="367284" y="5250180"/>
                  <a:pt x="377952" y="5474208"/>
                </a:cubicBezTo>
                <a:cubicBezTo>
                  <a:pt x="388620" y="5698236"/>
                  <a:pt x="64008" y="5987796"/>
                  <a:pt x="131064" y="6077712"/>
                </a:cubicBezTo>
                <a:cubicBezTo>
                  <a:pt x="198120" y="6167628"/>
                  <a:pt x="579120" y="6003036"/>
                  <a:pt x="780288" y="6013704"/>
                </a:cubicBezTo>
                <a:cubicBezTo>
                  <a:pt x="981456" y="6024372"/>
                  <a:pt x="1104900" y="6155436"/>
                  <a:pt x="1338072" y="6141720"/>
                </a:cubicBezTo>
                <a:cubicBezTo>
                  <a:pt x="1571244" y="6128004"/>
                  <a:pt x="1897380" y="5928360"/>
                  <a:pt x="2179320" y="5931408"/>
                </a:cubicBezTo>
                <a:cubicBezTo>
                  <a:pt x="2461260" y="5934456"/>
                  <a:pt x="2755392" y="6161532"/>
                  <a:pt x="3029712" y="6160008"/>
                </a:cubicBezTo>
                <a:cubicBezTo>
                  <a:pt x="3304032" y="6158484"/>
                  <a:pt x="3547872" y="5931408"/>
                  <a:pt x="3825240" y="5922264"/>
                </a:cubicBezTo>
                <a:cubicBezTo>
                  <a:pt x="4102608" y="5913120"/>
                  <a:pt x="4428744" y="6111240"/>
                  <a:pt x="4693920" y="6105144"/>
                </a:cubicBezTo>
                <a:cubicBezTo>
                  <a:pt x="4959096" y="6099048"/>
                  <a:pt x="5192268" y="5878068"/>
                  <a:pt x="5416296" y="5885688"/>
                </a:cubicBezTo>
                <a:cubicBezTo>
                  <a:pt x="5640324" y="5893308"/>
                  <a:pt x="5762244" y="6129528"/>
                  <a:pt x="6038088" y="6150864"/>
                </a:cubicBezTo>
                <a:cubicBezTo>
                  <a:pt x="6313932" y="6172200"/>
                  <a:pt x="7071360" y="6019800"/>
                  <a:pt x="7071360" y="6013704"/>
                </a:cubicBezTo>
                <a:cubicBezTo>
                  <a:pt x="7071360" y="6007608"/>
                  <a:pt x="6304788" y="6155436"/>
                  <a:pt x="6038088" y="6114288"/>
                </a:cubicBezTo>
                <a:cubicBezTo>
                  <a:pt x="5771388" y="6073140"/>
                  <a:pt x="5702808" y="5756148"/>
                  <a:pt x="5471160" y="5766816"/>
                </a:cubicBezTo>
                <a:cubicBezTo>
                  <a:pt x="5239512" y="5777484"/>
                  <a:pt x="4917948" y="6169152"/>
                  <a:pt x="4648200" y="6178296"/>
                </a:cubicBezTo>
                <a:cubicBezTo>
                  <a:pt x="4378452" y="6187440"/>
                  <a:pt x="4119372" y="5818632"/>
                  <a:pt x="3852672" y="5821680"/>
                </a:cubicBezTo>
                <a:cubicBezTo>
                  <a:pt x="3585972" y="5824728"/>
                  <a:pt x="3328416" y="6196584"/>
                  <a:pt x="3048000" y="6196584"/>
                </a:cubicBezTo>
                <a:cubicBezTo>
                  <a:pt x="2767584" y="6196584"/>
                  <a:pt x="2430780" y="5829300"/>
                  <a:pt x="2170176" y="5821680"/>
                </a:cubicBezTo>
                <a:cubicBezTo>
                  <a:pt x="1909572" y="5814060"/>
                  <a:pt x="1708404" y="6141720"/>
                  <a:pt x="1484376" y="6150864"/>
                </a:cubicBezTo>
                <a:cubicBezTo>
                  <a:pt x="1260348" y="6160008"/>
                  <a:pt x="1057656" y="5882640"/>
                  <a:pt x="826008" y="5876544"/>
                </a:cubicBezTo>
                <a:cubicBezTo>
                  <a:pt x="594360" y="5870448"/>
                  <a:pt x="149352" y="6193536"/>
                  <a:pt x="94488" y="6114288"/>
                </a:cubicBezTo>
                <a:cubicBezTo>
                  <a:pt x="39624" y="6035040"/>
                  <a:pt x="512064" y="5620512"/>
                  <a:pt x="496824" y="5401056"/>
                </a:cubicBezTo>
                <a:cubicBezTo>
                  <a:pt x="481584" y="5181600"/>
                  <a:pt x="0" y="5042916"/>
                  <a:pt x="3048" y="4797552"/>
                </a:cubicBezTo>
                <a:cubicBezTo>
                  <a:pt x="6096" y="4552188"/>
                  <a:pt x="513588" y="4209288"/>
                  <a:pt x="515112" y="3928872"/>
                </a:cubicBezTo>
                <a:cubicBezTo>
                  <a:pt x="516636" y="3648456"/>
                  <a:pt x="3048" y="3396996"/>
                  <a:pt x="12192" y="3115056"/>
                </a:cubicBezTo>
                <a:cubicBezTo>
                  <a:pt x="21336" y="2833116"/>
                  <a:pt x="557784" y="2497836"/>
                  <a:pt x="569976" y="2237232"/>
                </a:cubicBezTo>
                <a:cubicBezTo>
                  <a:pt x="582168" y="1976628"/>
                  <a:pt x="82296" y="1808988"/>
                  <a:pt x="85344" y="1551432"/>
                </a:cubicBezTo>
                <a:cubicBezTo>
                  <a:pt x="88392" y="1293876"/>
                  <a:pt x="550164" y="943356"/>
                  <a:pt x="588264" y="691896"/>
                </a:cubicBezTo>
                <a:cubicBezTo>
                  <a:pt x="626364" y="440436"/>
                  <a:pt x="336804" y="0"/>
                  <a:pt x="313944" y="6096"/>
                </a:cubicBezTo>
                <a:close/>
              </a:path>
            </a:pathLst>
          </a:custGeom>
          <a:solidFill>
            <a:srgbClr val="92D05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fontAlgn="auto">
              <a:spcBef>
                <a:spcPts val="0"/>
              </a:spcBef>
              <a:spcAft>
                <a:spcPts val="0"/>
              </a:spcAft>
              <a:defRPr/>
            </a:pPr>
            <a:endParaRPr lang="en-US" dirty="0">
              <a:solidFill>
                <a:srgbClr val="FF0000"/>
              </a:solidFill>
            </a:endParaRPr>
          </a:p>
        </p:txBody>
      </p:sp>
      <p:pic>
        <p:nvPicPr>
          <p:cNvPr id="10247" name="Picture 11" descr="E:\image\Y.Best.hinhdong\Dove-02-june.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19600" y="304800"/>
            <a:ext cx="1066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1" descr="E:\image\Y.Best.hinhdong\Dove-02-june.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6400800" y="1295400"/>
            <a:ext cx="1066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1" descr="E:\image\Y.Best.hinhdong\Dove-02-june.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flipH="1">
            <a:off x="2286000" y="685800"/>
            <a:ext cx="1066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0" name="WordArt 10"/>
          <p:cNvSpPr>
            <a:spLocks noChangeArrowheads="1" noChangeShapeType="1" noTextEdit="1"/>
          </p:cNvSpPr>
          <p:nvPr/>
        </p:nvSpPr>
        <p:spPr bwMode="auto">
          <a:xfrm>
            <a:off x="2438400" y="2362200"/>
            <a:ext cx="5029200" cy="2057400"/>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5400" b="1" i="1" kern="10">
                <a:ln w="9525">
                  <a:round/>
                  <a:headEnd/>
                  <a:tailEnd/>
                </a:ln>
                <a:gradFill rotWithShape="0">
                  <a:gsLst>
                    <a:gs pos="0">
                      <a:srgbClr val="FFE701"/>
                    </a:gs>
                    <a:gs pos="100000">
                      <a:srgbClr val="FE3E02"/>
                    </a:gs>
                  </a:gsLst>
                  <a:lin ang="5400000" scaled="1"/>
                </a:gradFill>
                <a:latin typeface="Times New Roman"/>
                <a:cs typeface="Times New Roman"/>
              </a:rPr>
              <a:t>Chào tạm biệt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repeatCount="5000" fill="hold" grpId="0" nodeType="with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checkerboard(across)">
                                      <p:cBhvr>
                                        <p:cTn id="7"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268297"/>
  <p:tag name="VIOLETTITLE" val="CHINH TA 3.Hội vật"/>
  <p:tag name="VIOLETLESSON" val="47"/>
  <p:tag name="VIOLETCATID" val="8048908"/>
  <p:tag name="VIOLETSUBJECT" val="Chính tả 3"/>
  <p:tag name="VIOLETAUTHORID" val="2123613"/>
  <p:tag name="VIOLETAUTHORNAME" val="Trần Thị Hai"/>
  <p:tag name="VIOLETAUTHORAVATAR" val="2/123/613/avatar.jpg"/>
  <p:tag name="VIOLETAUTHORADDRESS" val="Trường tiểu học Nguyễn Công Sáu - Quảng Nam"/>
  <p:tag name="VIOLETAUTHORHOMEPAGE" val="http://violet.vn/thihai57"/>
  <p:tag name="VIOLETDATE" val="2011-05-29 16:35:03"/>
  <p:tag name="VIOLETHIT" val="179"/>
  <p:tag name="VIOLETLIKE"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51</TotalTime>
  <Words>467</Words>
  <Application>Microsoft Office PowerPoint</Application>
  <PresentationFormat>On-screen Show (4:3)</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Constantia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lEt'sgO</dc:creator>
  <cp:lastModifiedBy>Microsoft</cp:lastModifiedBy>
  <cp:revision>11</cp:revision>
  <dcterms:created xsi:type="dcterms:W3CDTF">2005-12-31T19:32:37Z</dcterms:created>
  <dcterms:modified xsi:type="dcterms:W3CDTF">2018-01-24T03:29:55Z</dcterms:modified>
</cp:coreProperties>
</file>