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handoutMasterIdLst>
    <p:handoutMasterId r:id="rId17"/>
  </p:handoutMasterIdLst>
  <p:sldIdLst>
    <p:sldId id="257" r:id="rId2"/>
    <p:sldId id="258" r:id="rId3"/>
    <p:sldId id="314" r:id="rId4"/>
    <p:sldId id="259" r:id="rId5"/>
    <p:sldId id="330" r:id="rId6"/>
    <p:sldId id="285" r:id="rId7"/>
    <p:sldId id="290" r:id="rId8"/>
    <p:sldId id="320" r:id="rId9"/>
    <p:sldId id="278" r:id="rId10"/>
    <p:sldId id="328" r:id="rId11"/>
    <p:sldId id="332" r:id="rId12"/>
    <p:sldId id="334" r:id="rId13"/>
    <p:sldId id="335" r:id="rId14"/>
    <p:sldId id="283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CC66FF"/>
    <a:srgbClr val="000000"/>
    <a:srgbClr val="663300"/>
    <a:srgbClr val="FF0000"/>
    <a:srgbClr val="CC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9" autoAdjust="0"/>
    <p:restoredTop sz="96730" autoAdjust="0"/>
  </p:normalViewPr>
  <p:slideViewPr>
    <p:cSldViewPr>
      <p:cViewPr>
        <p:scale>
          <a:sx n="75" d="100"/>
          <a:sy n="75" d="100"/>
        </p:scale>
        <p:origin x="-156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B671CE0-1DEE-400B-B658-6A345FA3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E418-7710-45B7-A3F1-18C60B95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08E-4066-4E82-8EE2-766F8845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9071-B88F-4DB3-B833-01351D432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FF53-1890-42A3-894F-784992168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B6B3-7B07-4595-BAA8-5F5E6E4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BACC-C04B-4A96-B2B4-E0CB5A19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52C8-AED5-452E-A6C6-444C2CCA1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9BD2-DF12-4014-B11F-AB2427B6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2861-368B-444E-A963-6594D5C99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8240-956F-40B0-BD91-9F01FAED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2782-E444-4207-BDA4-8C2C1F0D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4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B26E-BB18-4EE1-90ED-4DA746157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C96F-7CE2-41A1-B962-D482FCC1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F56DD1-CFEC-4DC5-A41E-FF120B249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static.myopera.com/community/graphics/main/icons2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0" y="652145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1600" b="1">
                <a:solidFill>
                  <a:srgbClr val="0033CC"/>
                </a:solidFill>
                <a:latin typeface="Times New Roman" pitchFamily="18" charset="0"/>
              </a:rPr>
              <a:t> –</a:t>
            </a:r>
          </a:p>
        </p:txBody>
      </p:sp>
      <p:pic>
        <p:nvPicPr>
          <p:cNvPr id="2051" name="Picture 45" descr="hinhnen_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7" descr="101712293299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10200"/>
            <a:ext cx="1476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8" name="WordArt 56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915400" cy="5486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CHÀO QUÝ THẦY CÔ GIÁO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3505200" y="43434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</a:rPr>
              <a:t>LỚP : 3A</a:t>
            </a:r>
          </a:p>
        </p:txBody>
      </p:sp>
      <p:sp>
        <p:nvSpPr>
          <p:cNvPr id="3131" name="WordArt 59"/>
          <p:cNvSpPr>
            <a:spLocks noChangeArrowheads="1" noChangeShapeType="1" noTextEdit="1"/>
          </p:cNvSpPr>
          <p:nvPr/>
        </p:nvSpPr>
        <p:spPr bwMode="auto">
          <a:xfrm rot="-180215">
            <a:off x="2895600" y="4953000"/>
            <a:ext cx="5181600" cy="1524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Người thực hiện: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Đinh Hoàng Yến</a:t>
            </a:r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7162800" y="6338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6600"/>
                </a:solidFill>
              </a:rPr>
              <a:t>  TỔ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8" grpId="0" animBg="1"/>
      <p:bldP spid="3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1/</a:t>
            </a:r>
            <a:r>
              <a:rPr lang="en-US" sz="3200" b="1" smtClean="0">
                <a:solidFill>
                  <a:schemeClr val="bg2"/>
                </a:solidFill>
              </a:rPr>
              <a:t> Na</a:t>
            </a:r>
            <a:r>
              <a:rPr lang="en-US" sz="3200" b="1" smtClean="0"/>
              <a:t> viết chữ đẹp, </a:t>
            </a:r>
            <a:r>
              <a:rPr lang="en-US" sz="3200" b="1" smtClean="0">
                <a:solidFill>
                  <a:schemeClr val="bg2"/>
                </a:solidFill>
              </a:rPr>
              <a:t>Bình</a:t>
            </a:r>
            <a:r>
              <a:rPr lang="en-US" sz="3200" b="1" smtClean="0"/>
              <a:t> viết chữ xấu.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066800" y="2590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nhờ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viết hộ để được điểm cao.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38200" y="35814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tự viết bài để rèn chữ đẹp.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990600" y="4724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viết hộ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để cô giáo khỏi chê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</a:t>
            </a:r>
            <a:r>
              <a:rPr lang="en-US" sz="2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viết chữ xấu.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447800" y="1828800"/>
            <a:ext cx="67056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 án nào sau đây là đúng ?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762000" y="3810000"/>
            <a:ext cx="9144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1" grpId="0"/>
      <p:bldP spid="126982" grpId="0"/>
      <p:bldP spid="126983" grpId="0"/>
      <p:bldP spid="126984" grpId="0" animBg="1"/>
      <p:bldP spid="1269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2/</a:t>
            </a:r>
            <a:r>
              <a:rPr lang="en-US" sz="3600" b="1" smtClean="0">
                <a:solidFill>
                  <a:schemeClr val="folHlink"/>
                </a:solidFill>
              </a:rPr>
              <a:t>Ba</a:t>
            </a:r>
            <a:r>
              <a:rPr lang="en-US" sz="4000" b="1" smtClean="0"/>
              <a:t> bảo </a:t>
            </a:r>
            <a:r>
              <a:rPr lang="en-US" sz="4000" b="1" smtClean="0">
                <a:solidFill>
                  <a:srgbClr val="663300"/>
                </a:solidFill>
              </a:rPr>
              <a:t>Thanh</a:t>
            </a:r>
            <a:r>
              <a:rPr lang="en-US" sz="4000" b="1" smtClean="0"/>
              <a:t> ở nhà </a:t>
            </a:r>
            <a:r>
              <a:rPr lang="en-US" sz="3600" b="1" smtClean="0"/>
              <a:t>quét nhà.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28600" y="2590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 . 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nhờ chị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Huệ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quét nhà hộ.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09600" y="3657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.  Bạn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Thảo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quét nhà giúp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2400" y="4724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.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tự quét nhà sạch sẽ.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143000" y="1752600"/>
            <a:ext cx="67056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 án nào sau đây là đúng ?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457200" y="4876800"/>
            <a:ext cx="10668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/>
              <a:t>C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/>
      <p:bldP spid="133125" grpId="0"/>
      <p:bldP spid="133126" grpId="0" animBg="1"/>
      <p:bldP spid="133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895600" y="457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00000"/>
                </a:solidFill>
              </a:rPr>
              <a:t>Đạo đức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371600" y="914400"/>
            <a:ext cx="6477000" cy="1204913"/>
            <a:chOff x="822" y="576"/>
            <a:chExt cx="4080" cy="759"/>
          </a:xfrm>
        </p:grpSpPr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822" y="576"/>
              <a:ext cx="4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Tự làm lấy việc của mình</a:t>
              </a:r>
            </a:p>
          </p:txBody>
        </p: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728" y="1008"/>
              <a:ext cx="2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FF0000"/>
                  </a:solidFill>
                </a:rPr>
                <a:t>(Tiết 1)</a:t>
              </a:r>
            </a:p>
          </p:txBody>
        </p:sp>
      </p:grp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400">
                <a:solidFill>
                  <a:srgbClr val="5F5F5F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00050" y="312738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381000" y="21018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C</a:t>
            </a:r>
            <a:r>
              <a:rPr lang="en-US" altLang="vi-VN" b="1">
                <a:solidFill>
                  <a:srgbClr val="FF00FF"/>
                </a:solidFill>
              </a:rPr>
              <a:t>ủng cố</a:t>
            </a: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 :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457200" y="2819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Palatino Linotype" pitchFamily="18" charset="0"/>
              </a:rPr>
              <a:t>- Ở nhà, em đã tự làm được những việc gì ?</a:t>
            </a:r>
          </a:p>
        </p:txBody>
      </p:sp>
      <p:pic>
        <p:nvPicPr>
          <p:cNvPr id="192537" name="Picture 25" descr="Cậu bé mồ côi cha, chăm mẹ bệnh tật học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b="9309"/>
          <a:stretch>
            <a:fillRect/>
          </a:stretch>
        </p:blipFill>
        <p:spPr bwMode="auto">
          <a:xfrm>
            <a:off x="2133600" y="3413125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38" name="Picture 26" descr="a7aa0182-d2b6-4421-a875-6cbf6772cd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13125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895600" y="457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00000"/>
                </a:solidFill>
              </a:rPr>
              <a:t>Đạo đức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1371600" y="914400"/>
            <a:ext cx="6477000" cy="1204913"/>
            <a:chOff x="822" y="576"/>
            <a:chExt cx="4080" cy="759"/>
          </a:xfrm>
        </p:grpSpPr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822" y="576"/>
              <a:ext cx="4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Tự làm lấy việc của mình</a:t>
              </a:r>
            </a:p>
          </p:txBody>
        </p:sp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1728" y="1008"/>
              <a:ext cx="2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FF0000"/>
                  </a:solidFill>
                </a:rPr>
                <a:t>(Tiết 1)</a:t>
              </a:r>
            </a:p>
          </p:txBody>
        </p:sp>
      </p:grp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400">
                <a:solidFill>
                  <a:srgbClr val="5F5F5F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00050" y="312738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81000" y="21018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C</a:t>
            </a:r>
            <a:r>
              <a:rPr lang="en-US" altLang="vi-VN" b="1">
                <a:solidFill>
                  <a:srgbClr val="FF00FF"/>
                </a:solidFill>
              </a:rPr>
              <a:t>ủng cố</a:t>
            </a: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 :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57200" y="2759075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Palatino Linotype" pitchFamily="18" charset="0"/>
              </a:rPr>
              <a:t>- Ở trường, ở lớp, em đã tự làm được những việc gì ?</a:t>
            </a:r>
          </a:p>
        </p:txBody>
      </p:sp>
      <p:pic>
        <p:nvPicPr>
          <p:cNvPr id="195595" name="Picture 11" descr="dau_dai_hoc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276600"/>
            <a:ext cx="563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152400" y="3352800"/>
            <a:ext cx="38862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Nguyễn Minh Trí, xã Thạnh Mỹ Tây, huyện Châu Phú, tỉnh An Giang trúng tuyển đại học trong kì thi tuyển sinh tại Trường Đại học An Giang năm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57200" y="38100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33" name="Oval 45"/>
          <p:cNvSpPr>
            <a:spLocks noChangeArrowheads="1"/>
          </p:cNvSpPr>
          <p:nvPr/>
        </p:nvSpPr>
        <p:spPr bwMode="auto">
          <a:xfrm>
            <a:off x="152400" y="609600"/>
            <a:ext cx="1295400" cy="609600"/>
          </a:xfrm>
          <a:prstGeom prst="ellipse">
            <a:avLst/>
          </a:prstGeom>
          <a:solidFill>
            <a:srgbClr val="FF99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Tiết 5</a:t>
            </a:r>
          </a:p>
        </p:txBody>
      </p:sp>
      <p:pic>
        <p:nvPicPr>
          <p:cNvPr id="15364" name="Picture 49" descr="1 (182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52400"/>
            <a:ext cx="1978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0" descr="1 (182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648200"/>
            <a:ext cx="1978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54"/>
          <p:cNvSpPr>
            <a:spLocks noChangeArrowheads="1"/>
          </p:cNvSpPr>
          <p:nvPr/>
        </p:nvSpPr>
        <p:spPr bwMode="auto">
          <a:xfrm>
            <a:off x="1371600" y="2057400"/>
            <a:ext cx="7620000" cy="426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vi-VN" altLang="vi-VN" sz="1800">
              <a:solidFill>
                <a:srgbClr val="003300"/>
              </a:solidFill>
            </a:endParaRP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3810000" y="2743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  </a:t>
            </a:r>
            <a:r>
              <a:rPr lang="en-US" altLang="vi-VN" b="1" u="sng"/>
              <a:t>DẶN DÒ VỀ NHÀ:</a:t>
            </a:r>
          </a:p>
        </p:txBody>
      </p:sp>
      <p:sp>
        <p:nvSpPr>
          <p:cNvPr id="15368" name="Text Box 60"/>
          <p:cNvSpPr txBox="1">
            <a:spLocks noChangeArrowheads="1"/>
          </p:cNvSpPr>
          <p:nvPr/>
        </p:nvSpPr>
        <p:spPr bwMode="auto">
          <a:xfrm>
            <a:off x="2057400" y="32004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1981200" y="320040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*Về nhà tự làm lấy những công việc hằng ngày của mình ở nhà như : quét nhà, rửa cốc chén, cho gà vịt ăn,…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2057400" y="47244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3300"/>
                </a:solidFill>
                <a:latin typeface="Times New Roman" pitchFamily="18" charset="0"/>
              </a:rPr>
              <a:t>*Sưu tầm những mẫu chuyện, tấm gương,… về việc tự làm lấy công việc của mình.</a:t>
            </a:r>
          </a:p>
        </p:txBody>
      </p:sp>
      <p:sp>
        <p:nvSpPr>
          <p:cNvPr id="15371" name="WordArt 66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5372" name="WordArt 68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6477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vi-VN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LÀM LẤY VIỆC CỦA MÌNH</a:t>
            </a:r>
          </a:p>
        </p:txBody>
      </p:sp>
      <p:pic>
        <p:nvPicPr>
          <p:cNvPr id="63560" name="Picture 72" descr="j01856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90800"/>
            <a:ext cx="1143000" cy="1371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701015v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6" descr="x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2362200" y="44196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TIẾT HỌC ĐẾN ĐÂY KẾT THÚC </a:t>
            </a:r>
          </a:p>
        </p:txBody>
      </p:sp>
      <p:pic>
        <p:nvPicPr>
          <p:cNvPr id="16389" name="Picture 8" descr="ImageX[49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7483">
            <a:off x="3886200" y="3124200"/>
            <a:ext cx="7731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ImageX[50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9666">
            <a:off x="7073107" y="4585493"/>
            <a:ext cx="685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04800" y="1676400"/>
            <a:ext cx="2438400" cy="457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219200" y="2895600"/>
            <a:ext cx="6858000" cy="1981200"/>
          </a:xfrm>
          <a:prstGeom prst="cloudCallout">
            <a:avLst>
              <a:gd name="adj1" fmla="val -36088"/>
              <a:gd name="adj2" fmla="val 9759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Thế nào là giữ lời hứa?</a:t>
            </a:r>
          </a:p>
        </p:txBody>
      </p:sp>
      <p:sp>
        <p:nvSpPr>
          <p:cNvPr id="3077" name="WordArt 31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2286000" y="3276600"/>
            <a:ext cx="4953000" cy="2209800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 i="1">
                <a:solidFill>
                  <a:schemeClr val="bg2"/>
                </a:solidFill>
                <a:latin typeface="Times New Roman" pitchFamily="18" charset="0"/>
              </a:rPr>
              <a:t>Em hãy cho ví dụ?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1" grpId="0" animBg="1"/>
      <p:bldP spid="4111" grpId="1" animBg="1"/>
      <p:bldP spid="4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152400" y="1066800"/>
            <a:ext cx="1295400" cy="609600"/>
          </a:xfrm>
          <a:prstGeom prst="ellipse">
            <a:avLst/>
          </a:prstGeom>
          <a:solidFill>
            <a:srgbClr val="FF99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Tiết 5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3048000" y="3733800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>
                <a:latin typeface="Times New Roman" pitchFamily="18" charset="0"/>
              </a:rPr>
              <a:t>  </a:t>
            </a:r>
            <a:r>
              <a:rPr lang="en-US" altLang="vi-VN" sz="4400" b="1">
                <a:solidFill>
                  <a:srgbClr val="663300"/>
                </a:solidFill>
                <a:latin typeface="Times New Roman" pitchFamily="18" charset="0"/>
              </a:rPr>
              <a:t>(Tiết 1)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638800" y="44196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S/ 9 - 10</a:t>
            </a:r>
          </a:p>
        </p:txBody>
      </p:sp>
      <p:sp>
        <p:nvSpPr>
          <p:cNvPr id="4101" name="WordArt 2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41910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07550" name="WordArt 30"/>
          <p:cNvSpPr>
            <a:spLocks noChangeArrowheads="1" noChangeShapeType="1" noTextEdit="1"/>
          </p:cNvSpPr>
          <p:nvPr/>
        </p:nvSpPr>
        <p:spPr bwMode="auto">
          <a:xfrm>
            <a:off x="152400" y="2133600"/>
            <a:ext cx="8763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LÀM LẤY VIỆC CỦA MÌNH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chemeClr val="tx1"/>
                </a:solidFill>
                <a:latin typeface="Times New Roman" pitchFamily="18" charset="0"/>
              </a:rPr>
              <a:t>Bài tập1: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solidFill>
                  <a:schemeClr val="tx1"/>
                </a:solidFill>
                <a:latin typeface="Times New Roman" pitchFamily="18" charset="0"/>
              </a:rPr>
              <a:t>Hãy xử lí tình huống sau đây :</a:t>
            </a:r>
          </a:p>
        </p:txBody>
      </p:sp>
      <p:sp>
        <p:nvSpPr>
          <p:cNvPr id="9243" name="Rectangle 27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Gặp bài toán khó, Đại loay hoay mãi mà vẫn chưa giải được. Thấy vậy, An đưa bài giải sẵn cho bạn chép.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57200" y="2362200"/>
            <a:ext cx="7315200" cy="528638"/>
          </a:xfrm>
          <a:prstGeom prst="rect">
            <a:avLst/>
          </a:prstGeom>
          <a:noFill/>
          <a:ln w="9525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Nếu là Đại, em sẽ làm gì khi đó? Vì sao?</a:t>
            </a:r>
          </a:p>
        </p:txBody>
      </p:sp>
      <p:pic>
        <p:nvPicPr>
          <p:cNvPr id="9278" name="Picture 62" descr="Tu_lam_lay_viec_cua_minh 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994025"/>
            <a:ext cx="510540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304800" y="838200"/>
            <a:ext cx="7696200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vi-VN" altLang="vi-VN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73" grpId="0"/>
      <p:bldP spid="9277" grpId="0" animBg="1"/>
      <p:bldP spid="92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147" name="Picture 6" descr="Tu_lam_lay_viec_cua_minh 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743200"/>
            <a:ext cx="5105400" cy="394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914400" y="685800"/>
            <a:ext cx="7391400" cy="1600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endParaRPr lang="vi-VN" altLang="vi-VN" sz="1800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914400" y="7620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en-US" sz="28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Trong cuộc sống, ai cũng có công việc của mình và mỗi người cần phải tự làm lấy việc của mình.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1447800" y="27432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  <p:bldP spid="129034" grpId="0"/>
      <p:bldP spid="129035" grpId="0" animBg="1"/>
      <p:bldP spid="1290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762000" y="4648200"/>
            <a:ext cx="8153400" cy="14478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b) Tự làm lấy việc của mình giúp em mau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 _ _ _ _ _ và không _ _ _ _ _ _ _ người  khác.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62484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Hãy điền những từ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</a:rPr>
              <a:t>tiến bộ, bản thân,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</a:rPr>
              <a:t>cố gắng, làm phiền, dựa dẫm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vào chỗ trống trong các câu sau cho thích hợp :</a:t>
            </a:r>
            <a:endParaRPr lang="en-US" sz="28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457200" y="304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762000" y="2438400"/>
            <a:ext cx="81534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a)  Tự làm lấy việc của mình là  _ _ _ _ _ _ _ _ làm lấy công việc của _ _ _ _ _ _ _  mà không  _ _ _ _ _ _ _ vào người khác.</a:t>
            </a:r>
            <a:endParaRPr lang="en-US" sz="3200" b="1"/>
          </a:p>
        </p:txBody>
      </p:sp>
      <p:pic>
        <p:nvPicPr>
          <p:cNvPr id="66606" name="Picture 46" descr="TLnh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6553200" y="2590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cố gắng</a:t>
            </a:r>
            <a:r>
              <a:rPr lang="en-US" altLang="vi-VN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4800600" y="3098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bản thân</a:t>
            </a:r>
            <a:r>
              <a:rPr lang="en-US" altLang="vi-VN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952500" y="3606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dựa dẫm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990600" y="5334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tiến bộ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4343400" y="53213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làm phiền</a:t>
            </a:r>
            <a:r>
              <a:rPr lang="en-US" altLang="vi-VN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2209800" y="228600"/>
            <a:ext cx="175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Bài tập 2 :</a:t>
            </a:r>
            <a:endParaRPr lang="en-US" b="1" u="sng"/>
          </a:p>
        </p:txBody>
      </p:sp>
      <p:sp>
        <p:nvSpPr>
          <p:cNvPr id="7181" name="Text Box 55"/>
          <p:cNvSpPr txBox="1">
            <a:spLocks noChangeArrowheads="1"/>
          </p:cNvSpPr>
          <p:nvPr/>
        </p:nvSpPr>
        <p:spPr bwMode="auto">
          <a:xfrm>
            <a:off x="304800" y="190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7182" name="Text Box 57"/>
          <p:cNvSpPr txBox="1">
            <a:spLocks noChangeArrowheads="1"/>
          </p:cNvSpPr>
          <p:nvPr/>
        </p:nvSpPr>
        <p:spPr bwMode="auto">
          <a:xfrm>
            <a:off x="381000" y="1905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838200" y="1905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 b="1">
                <a:solidFill>
                  <a:srgbClr val="000000"/>
                </a:solidFill>
              </a:rPr>
              <a:t>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4" grpId="0" animBg="1"/>
      <p:bldP spid="66562" grpId="0"/>
      <p:bldP spid="66604" grpId="0" animBg="1"/>
      <p:bldP spid="66608" grpId="0"/>
      <p:bldP spid="66609" grpId="0"/>
      <p:bldP spid="66610" grpId="0"/>
      <p:bldP spid="66611" grpId="0"/>
      <p:bldP spid="66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6" name="Rectangle 1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48600" cy="11303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u="sng" smtClean="0">
                <a:solidFill>
                  <a:schemeClr val="tx1"/>
                </a:solidFill>
                <a:latin typeface="Times New Roman" pitchFamily="18" charset="0"/>
              </a:rPr>
              <a:t>Bài tập 3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b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        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Hãy cùng các bạn trong nhóm thảo luận để xử lí tình huống sau :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7924800" cy="26670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</a:rPr>
              <a:t>         Khi </a:t>
            </a:r>
            <a:r>
              <a:rPr lang="en-US" b="1" smtClean="0">
                <a:solidFill>
                  <a:srgbClr val="CC6600"/>
                </a:solidFill>
                <a:latin typeface="Times New Roman" pitchFamily="18" charset="0"/>
              </a:rPr>
              <a:t>Việt</a:t>
            </a:r>
            <a:r>
              <a:rPr lang="en-US" b="1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đang cắt hoa cho trò chơi </a:t>
            </a:r>
            <a:r>
              <a:rPr lang="en-US" b="1" i="1" smtClean="0">
                <a:latin typeface="Times New Roman" pitchFamily="18" charset="0"/>
              </a:rPr>
              <a:t>Hái hoa dân chủ</a:t>
            </a:r>
            <a:r>
              <a:rPr lang="en-US" b="1" smtClean="0">
                <a:latin typeface="Times New Roman" pitchFamily="18" charset="0"/>
              </a:rPr>
              <a:t> tuần tới của lớp thì </a:t>
            </a:r>
            <a:r>
              <a:rPr lang="en-US" b="1" smtClean="0">
                <a:solidFill>
                  <a:srgbClr val="663300"/>
                </a:solidFill>
                <a:latin typeface="Times New Roman" pitchFamily="18" charset="0"/>
              </a:rPr>
              <a:t>Dũng </a:t>
            </a:r>
            <a:r>
              <a:rPr lang="en-US" b="1" smtClean="0">
                <a:latin typeface="Times New Roman" pitchFamily="18" charset="0"/>
              </a:rPr>
              <a:t>đến. </a:t>
            </a:r>
            <a:r>
              <a:rPr lang="en-US" b="1" smtClean="0">
                <a:solidFill>
                  <a:srgbClr val="663300"/>
                </a:solidFill>
                <a:latin typeface="Times New Roman" pitchFamily="18" charset="0"/>
              </a:rPr>
              <a:t>Dũng</a:t>
            </a:r>
            <a:r>
              <a:rPr lang="en-US" b="1" smtClean="0">
                <a:latin typeface="Times New Roman" pitchFamily="18" charset="0"/>
              </a:rPr>
              <a:t> bảo </a:t>
            </a:r>
            <a:r>
              <a:rPr lang="en-US" b="1" smtClean="0">
                <a:solidFill>
                  <a:srgbClr val="CC6600"/>
                </a:solidFill>
                <a:latin typeface="Times New Roman" pitchFamily="18" charset="0"/>
              </a:rPr>
              <a:t>Việt</a:t>
            </a:r>
            <a:r>
              <a:rPr lang="en-US" b="1" smtClean="0">
                <a:latin typeface="Times New Roman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</a:rPr>
              <a:t>         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 Tớ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khéo tay,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cậu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để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tớ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làm thay cho. Còn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cậu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giỏi toán thì làm bài hộ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tớ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b="1" smtClean="0">
              <a:latin typeface="Times New Roman" pitchFamily="18" charset="0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304800" y="4953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Nếu em là </a:t>
            </a:r>
            <a:r>
              <a:rPr lang="en-US" sz="2800" b="1" i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Việt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em có đồng ý với đề nghị của </a:t>
            </a:r>
            <a:r>
              <a:rPr lang="en-US" sz="2800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Dũng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hay không? Vì sao ?</a:t>
            </a:r>
          </a:p>
        </p:txBody>
      </p:sp>
      <p:sp>
        <p:nvSpPr>
          <p:cNvPr id="71700" name="WordArt 20"/>
          <p:cNvSpPr>
            <a:spLocks noChangeArrowheads="1" noChangeShapeType="1" noTextEdit="1"/>
          </p:cNvSpPr>
          <p:nvPr/>
        </p:nvSpPr>
        <p:spPr bwMode="auto">
          <a:xfrm>
            <a:off x="5029200" y="5715000"/>
            <a:ext cx="3657600" cy="7651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(THẢO LUẬN NHÓM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build="p" animBg="1"/>
      <p:bldP spid="71698" grpId="0"/>
      <p:bldP spid="717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762000" y="2057400"/>
            <a:ext cx="79248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Khi Việt đang cắt hoa cho trò chơi </a:t>
            </a: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Hái hoa dân chủ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tuần tới của lớp thì Dũng đến. Dũng bảo Việt :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Tớ khéo tay, cậu để tớ làm thay cho. Còn cậu giỏi toán thì làm bài hộ tớ.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914400" y="457200"/>
            <a:ext cx="7620000" cy="1524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pic>
        <p:nvPicPr>
          <p:cNvPr id="116746" name="Picture 10" descr="Tu_lam_lay_viec_cua_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096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1066800" y="685800"/>
            <a:ext cx="7467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Đề nghị của</a:t>
            </a:r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Dũng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là sai. Hai bạn cần tự làm lấy việc của mình.</a:t>
            </a: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447800" y="26670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 animBg="1"/>
      <p:bldP spid="116748" grpId="0" animBg="1"/>
      <p:bldP spid="116747" grpId="0"/>
      <p:bldP spid="116752" grpId="0" animBg="1"/>
      <p:bldP spid="116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990600" y="304800"/>
            <a:ext cx="2667000" cy="457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Bài tập thực tế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1219200"/>
            <a:ext cx="7772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Text Box 24"/>
          <p:cNvSpPr txBox="1">
            <a:spLocks noChangeArrowheads="1"/>
          </p:cNvSpPr>
          <p:nvPr/>
        </p:nvSpPr>
        <p:spPr bwMode="auto">
          <a:xfrm>
            <a:off x="381000" y="22860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3200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chemeClr val="folHlink"/>
                </a:solidFill>
                <a:latin typeface="Times New Roman" pitchFamily="18" charset="0"/>
              </a:rPr>
              <a:t>a) Ở trường, em đã tự mình làm được những việc gì?</a:t>
            </a:r>
          </a:p>
        </p:txBody>
      </p:sp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1066800" y="26670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228600" y="20574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- Tự quét lớp, tưới hoa, tự làm bài tập,…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0" y="29718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chemeClr val="folHlink"/>
                </a:solidFill>
                <a:latin typeface="Times New Roman" pitchFamily="18" charset="0"/>
              </a:rPr>
              <a:t>b) Ở nhà , em đã tự mình làm được những việc gì?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152400" y="35814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/>
              <a:t> 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- Tự giặt giũ quần áo của mình, tự làm vệ sinh cá nhân, tự rửa cốc chén, cho gà ăn,…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878"/>
  <p:tag name="VIOLETTITLE" val="Tự làm lấy việc của mình"/>
  <p:tag name="VIOLETLESSON" val="3"/>
  <p:tag name="VIOLETCATID" val="8048910"/>
  <p:tag name="VIOLETSUBJECT" val="Đạo đức"/>
  <p:tag name="VIOLETAUTHORID" val="8749586"/>
  <p:tag name="VIOLETAUTHORNAME" val="Lê Thi Dược Lương"/>
  <p:tag name="VIOLETAUTHORAVATAR" val="no_avatar.jpg"/>
  <p:tag name="VIOLETAUTHORADDRESS" val="Trường TH Tiên Dược - Hầ Nội"/>
  <p:tag name="VIOLETDATE" val="2014-04-21 09:27:42"/>
  <p:tag name="VIOLETHIT" val="309"/>
  <p:tag name="VIOLETLIKE" val="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3864</TotalTime>
  <Words>738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Tahoma</vt:lpstr>
      <vt:lpstr>Arial</vt:lpstr>
      <vt:lpstr>Wingdings</vt:lpstr>
      <vt:lpstr>Calibri</vt:lpstr>
      <vt:lpstr>Times New Roman</vt:lpstr>
      <vt:lpstr>Palatino Linotype</vt:lpstr>
      <vt:lpstr>Textured</vt:lpstr>
      <vt:lpstr>PowerPoint Presentation</vt:lpstr>
      <vt:lpstr>PowerPoint Presentation</vt:lpstr>
      <vt:lpstr>PowerPoint Presentation</vt:lpstr>
      <vt:lpstr>Bài tập1: Hãy xử lí tình huống sau đây :</vt:lpstr>
      <vt:lpstr>PowerPoint Presentation</vt:lpstr>
      <vt:lpstr>    Hãy điền những từ tiến bộ, bản thân, cố gắng, làm phiền, dựa dẫm vào chỗ trống trong các câu sau cho thích hợp :</vt:lpstr>
      <vt:lpstr>Bài tập 3:             Hãy cùng các bạn trong nhóm thảo luận để xử lí tình huống sau :</vt:lpstr>
      <vt:lpstr>PowerPoint Presentation</vt:lpstr>
      <vt:lpstr>PowerPoint Presentation</vt:lpstr>
      <vt:lpstr>1/ Na viết chữ đẹp, Bình viết chữ xấu.</vt:lpstr>
      <vt:lpstr>2/Ba bảo Thanh ở nhà quét nhà.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402</cp:revision>
  <dcterms:created xsi:type="dcterms:W3CDTF">2008-03-01T14:19:22Z</dcterms:created>
  <dcterms:modified xsi:type="dcterms:W3CDTF">2017-10-02T14:49:08Z</dcterms:modified>
</cp:coreProperties>
</file>