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1"/>
  </p:notesMasterIdLst>
  <p:sldIdLst>
    <p:sldId id="274" r:id="rId2"/>
    <p:sldId id="262" r:id="rId3"/>
    <p:sldId id="277" r:id="rId4"/>
    <p:sldId id="266" r:id="rId5"/>
    <p:sldId id="278" r:id="rId6"/>
    <p:sldId id="269" r:id="rId7"/>
    <p:sldId id="267" r:id="rId8"/>
    <p:sldId id="270" r:id="rId9"/>
    <p:sldId id="273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B05FB"/>
    <a:srgbClr val="3333CC"/>
    <a:srgbClr val="009900"/>
    <a:srgbClr val="FFFF00"/>
    <a:srgbClr val="008000"/>
    <a:srgbClr val="FF3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5699D-EE09-400A-A2C1-CF344919C58A}" type="datetimeFigureOut">
              <a:rPr lang="en-US"/>
              <a:pPr>
                <a:defRPr/>
              </a:pPr>
              <a:t>11/5/2017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7830C54-93AD-4BCB-BC7A-EF545999A7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8321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18440-4EE2-4631-8100-8BF88752B4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766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80D49-578E-47A5-9B7A-0C562EB6F1F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9954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DBCB9-27CE-4D6A-8DEB-383246C9E52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47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FFC9AD-30E1-402F-A512-4820332E2C5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4327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4F314-D45C-4109-9B51-88919C2A0A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339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BAD3E-661B-4F92-A51C-E661FAA2042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688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1E877-4376-4C08-AB02-1546C75F15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3532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8F9E8-D237-4618-886F-A3202C6717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38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7DA5F-A10B-4F52-9E42-D732C914344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472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12633-3604-4185-AA14-745A671189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195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7B2F7-C0CB-4BD6-BFBC-4D1BAC2482E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0045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61E15-702B-480A-801C-E6CAD69438D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519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  <a:endParaRPr lang="en-US" altLang="vi-VN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  <a:endParaRPr lang="en-US" altLang="vi-VN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D7E5E06-64FC-49BF-9F38-B2DFF0657B4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7.png"/><Relationship Id="rId2" Type="http://schemas.openxmlformats.org/officeDocument/2006/relationships/audio" Target="Armi1010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image" Target="../media/image2.wmf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PhamThanhThao---MaiTruongMenYeu.mp3" TargetMode="Externa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440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2484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9796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295400"/>
            <a:ext cx="5943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ĐẠO ĐỨC - LỚP </a:t>
            </a:r>
            <a:r>
              <a:rPr lang="vi-VN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3A</a:t>
            </a:r>
            <a:endParaRPr lang="vi-VN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chemeClr val="tx1"/>
              </a:soli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4103" name="Object 13"/>
          <p:cNvGraphicFramePr>
            <a:graphicFrameLocks noChangeAspect="1"/>
          </p:cNvGraphicFramePr>
          <p:nvPr/>
        </p:nvGraphicFramePr>
        <p:xfrm>
          <a:off x="5954713" y="2516188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8" imgW="114151" imgH="215619" progId="Equation.DSMT4">
                  <p:embed/>
                </p:oleObj>
              </mc:Choice>
              <mc:Fallback>
                <p:oleObj name="Equation" r:id="rId8" imgW="114151" imgH="21561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4713" y="2516188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2362200" y="2833688"/>
            <a:ext cx="464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1800" b="1">
              <a:solidFill>
                <a:schemeClr val="bg1"/>
              </a:solidFill>
              <a:latin typeface=".VnTime" pitchFamily="34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19400" y="2133600"/>
            <a:ext cx="3276600" cy="1905000"/>
            <a:chOff x="2864" y="288"/>
            <a:chExt cx="1552" cy="864"/>
          </a:xfrm>
        </p:grpSpPr>
        <p:pic>
          <p:nvPicPr>
            <p:cNvPr id="4136" name="Picture 17" descr="Picture2"/>
            <p:cNvPicPr>
              <a:picLocks noChangeAspect="1" noChangeArrowheads="1" noCrop="1"/>
            </p:cNvPicPr>
            <p:nvPr/>
          </p:nvPicPr>
          <p:blipFill>
            <a:blip r:embed="rId10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Picture 18" descr="Dove-02-june"/>
            <p:cNvPicPr>
              <a:picLocks noChangeAspect="1" noChangeArrowheads="1" noCrop="1"/>
            </p:cNvPicPr>
            <p:nvPr/>
          </p:nvPicPr>
          <p:blipFill>
            <a:blip r:embed="rId11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Picture 19" descr="Dove-02-june"/>
            <p:cNvPicPr>
              <a:picLocks noChangeAspect="1" noChangeArrowheads="1" noCrop="1"/>
            </p:cNvPicPr>
            <p:nvPr/>
          </p:nvPicPr>
          <p:blipFill>
            <a:blip r:embed="rId11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228600" y="3429000"/>
            <a:ext cx="8534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CHIA SẺ VUI BUỒN CÙNG BẠN</a:t>
            </a:r>
          </a:p>
          <a:p>
            <a:pPr algn="ctr"/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 tiết 2 )</a:t>
            </a:r>
          </a:p>
        </p:txBody>
      </p:sp>
      <p:pic>
        <p:nvPicPr>
          <p:cNvPr id="3094" name="Armi1010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28956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8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482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9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0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1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08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2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670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3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4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914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6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7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8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9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40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9924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41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482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42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24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44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672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45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4724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46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7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964238"/>
            <a:ext cx="10096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48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49" descr="bluestars[1]"/>
          <p:cNvPicPr>
            <a:picLocks noChangeAspect="1" noChangeArrowheads="1" noCrop="1"/>
          </p:cNvPicPr>
          <p:nvPr/>
        </p:nvPicPr>
        <p:blipFill>
          <a:blip r:embed="rId1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752600"/>
            <a:ext cx="10096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4"/>
                </p:tgtEl>
              </p:cMediaNode>
            </p:audio>
          </p:childTnLst>
        </p:cTn>
      </p:par>
    </p:tnLst>
    <p:bldLst>
      <p:bldP spid="3081" grpId="0" animBg="1"/>
      <p:bldP spid="3081" grpId="1" animBg="1"/>
      <p:bldP spid="30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6002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18413" y="1587"/>
            <a:ext cx="15240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09600" y="3124200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1 . Khi b¹n cã chuyÖn vui, em cÇn lµm g×? V× sao?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09600" y="3810000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2 . Khi b¹n cã chuyÖn buån, em cÇn lµm g×? V× sao?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8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WordArt 13"/>
          <p:cNvSpPr>
            <a:spLocks noChangeArrowheads="1" noChangeShapeType="1" noTextEdit="1"/>
          </p:cNvSpPr>
          <p:nvPr/>
        </p:nvSpPr>
        <p:spPr bwMode="auto">
          <a:xfrm>
            <a:off x="381000" y="1828800"/>
            <a:ext cx="40862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29" grpId="1"/>
      <p:bldP spid="92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304800" y="4267200"/>
            <a:ext cx="90043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     ®, Tham gia cïng c¸c b¹n quyªn gãp s¸ch vë, quÇn ¸o cò ®Ó gióp ®ì c¸c b¹n nghÌo.</a:t>
            </a:r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304800" y="43434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990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vui buồn cùng bạn (Tiết 2)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304800" y="51816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228600" y="1638300"/>
            <a:ext cx="891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altLang="vi-VN" sz="28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tập 4</a:t>
            </a: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: Em h·y viÕt vµo «     ch÷ § tr­íc viÖc lµm ®óng vµ ch÷ S tr­íc viÖc lµm sai ®èi víi b¹n bÌ</a:t>
            </a: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4800600" y="1752600"/>
            <a:ext cx="2413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62000" y="2552700"/>
            <a:ext cx="838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a, Hái th¨m, an ñi khi b¹n cã chuyÖn buån.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762000" y="2959100"/>
            <a:ext cx="7637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b, §éng viªn, gióp ®ì khi b¹n bÞ ®iÓm kÐm.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762000" y="3390900"/>
            <a:ext cx="7637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c, Chóc mõng khi b¹n ®­îc ®iÓm 10.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609600" y="3822700"/>
            <a:ext cx="922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d,Vui vÎ nhËn khi ®­îc ph©n c«ng gióp ®ì b¹n häc kÐm.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800100" y="5092700"/>
            <a:ext cx="7637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e, Thê ¬ c­êi nãi khi b¹n ®ang cã chuyÖn buån.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787400" y="5524500"/>
            <a:ext cx="835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g, KÕt b¹n víi c¸c b¹n bÞ khuyÕt tËt, cã hoµn c¶nh khã kh¨n.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787400" y="6338888"/>
            <a:ext cx="8356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h, Ghen tøc khi thÊy b¹n häc giái h¬n m×nh.</a:t>
            </a:r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304800" y="29972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19" name="Rectangle 31"/>
          <p:cNvSpPr>
            <a:spLocks noChangeArrowheads="1"/>
          </p:cNvSpPr>
          <p:nvPr/>
        </p:nvSpPr>
        <p:spPr bwMode="auto">
          <a:xfrm>
            <a:off x="304800" y="38862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auto">
          <a:xfrm>
            <a:off x="304800" y="25781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21" name="Rectangle 33"/>
          <p:cNvSpPr>
            <a:spLocks noChangeArrowheads="1"/>
          </p:cNvSpPr>
          <p:nvPr/>
        </p:nvSpPr>
        <p:spPr bwMode="auto">
          <a:xfrm flipV="1">
            <a:off x="304800" y="6324600"/>
            <a:ext cx="342900" cy="762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22" name="Rectangle 34"/>
          <p:cNvSpPr>
            <a:spLocks noChangeArrowheads="1"/>
          </p:cNvSpPr>
          <p:nvPr/>
        </p:nvSpPr>
        <p:spPr bwMode="auto">
          <a:xfrm>
            <a:off x="304800" y="56007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2323" name="Rectangle 35"/>
          <p:cNvSpPr>
            <a:spLocks noChangeArrowheads="1"/>
          </p:cNvSpPr>
          <p:nvPr/>
        </p:nvSpPr>
        <p:spPr bwMode="auto">
          <a:xfrm>
            <a:off x="304800" y="3416300"/>
            <a:ext cx="3429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228600" y="25908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228600" y="29718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28600" y="34290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28600" y="38862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28600" y="43434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228600" y="5181600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228600" y="5627688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28600" y="6415088"/>
            <a:ext cx="457200" cy="3048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C000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0" y="45720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8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/>
      <p:bldP spid="12307" grpId="0" animBg="1"/>
      <p:bldP spid="12293" grpId="0"/>
      <p:bldP spid="12300" grpId="0" animBg="1"/>
      <p:bldP spid="12306" grpId="0"/>
      <p:bldP spid="12309" grpId="0" animBg="1"/>
      <p:bldP spid="12310" grpId="0"/>
      <p:bldP spid="12311" grpId="0"/>
      <p:bldP spid="12312" grpId="0"/>
      <p:bldP spid="12313" grpId="0"/>
      <p:bldP spid="12315" grpId="0"/>
      <p:bldP spid="12316" grpId="0"/>
      <p:bldP spid="12317" grpId="0"/>
      <p:bldP spid="12318" grpId="0" animBg="1"/>
      <p:bldP spid="12319" grpId="0" animBg="1"/>
      <p:bldP spid="12320" grpId="0" animBg="1"/>
      <p:bldP spid="12321" grpId="0" animBg="1"/>
      <p:bldP spid="12322" grpId="0" animBg="1"/>
      <p:bldP spid="123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228600" y="1447800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>
                <a:solidFill>
                  <a:srgbClr val="0000CC"/>
                </a:solidFill>
                <a:latin typeface=".VnTime" pitchFamily="34" charset="0"/>
              </a:rPr>
              <a:t>Bµi tËp</a:t>
            </a: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 5:</a:t>
            </a:r>
          </a:p>
        </p:txBody>
      </p:sp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0" y="1905000"/>
            <a:ext cx="914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a) Em ®· biÕt chia sÎ vui buån víi b¹n bÌ trong líp, trong tr­êng ch­a vµ ®· lóc nµo ®­îc b¹n bÌ chia sÎ vui buån ch­a? H·y kÓ cho c¸c b¹n cïng nghe.</a:t>
            </a:r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0" y="3276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.VnTime" pitchFamily="34" charset="0"/>
              </a:rPr>
              <a:t>b) Khi chia sÎ vui buån víi b¹n hay khi ®­îc b¹n bÌ  chia sÎ, em c¶m thÊy nh­ thÕ nµo?</a:t>
            </a:r>
          </a:p>
        </p:txBody>
      </p:sp>
      <p:pic>
        <p:nvPicPr>
          <p:cNvPr id="7173" name="Picture 11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87" y="4573587"/>
            <a:ext cx="2209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03775"/>
            <a:ext cx="20574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62"/>
          <p:cNvSpPr>
            <a:spLocks noChangeArrowheads="1"/>
          </p:cNvSpPr>
          <p:nvPr/>
        </p:nvSpPr>
        <p:spPr bwMode="auto">
          <a:xfrm>
            <a:off x="228600" y="4572000"/>
            <a:ext cx="4419600" cy="1524000"/>
          </a:xfrm>
          <a:prstGeom prst="wedgeEllipseCallout">
            <a:avLst>
              <a:gd name="adj1" fmla="val 43315"/>
              <a:gd name="adj2" fmla="val -76227"/>
            </a:avLst>
          </a:prstGeom>
          <a:gradFill rotWithShape="1">
            <a:gsLst>
              <a:gs pos="0">
                <a:srgbClr val="F3ABCC"/>
              </a:gs>
              <a:gs pos="50000">
                <a:schemeClr val="bg1"/>
              </a:gs>
              <a:gs pos="100000">
                <a:srgbClr val="F3ABCC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463550" y="4740275"/>
            <a:ext cx="35750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Thảo luận nhóm đôi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thời gian 3 phút)</a:t>
            </a:r>
          </a:p>
        </p:txBody>
      </p:sp>
      <p:pic>
        <p:nvPicPr>
          <p:cNvPr id="7177" name="Picture 8" descr="nhomd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990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vui buồn cùng bạn (Tiết 2)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0" y="457200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8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22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495">
            <a:off x="0" y="0"/>
            <a:ext cx="18081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1"/>
          <p:cNvSpPr txBox="1">
            <a:spLocks noChangeArrowheads="1"/>
          </p:cNvSpPr>
          <p:nvPr/>
        </p:nvSpPr>
        <p:spPr bwMode="auto">
          <a:xfrm>
            <a:off x="3336925" y="1447800"/>
            <a:ext cx="3216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0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2" name="AutoShape 7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2209800" y="1557338"/>
            <a:ext cx="4648200" cy="103346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-57150" y="-42863"/>
            <a:ext cx="9296400" cy="6900863"/>
            <a:chOff x="-9" y="-18"/>
            <a:chExt cx="5769" cy="4347"/>
          </a:xfrm>
        </p:grpSpPr>
        <p:pic>
          <p:nvPicPr>
            <p:cNvPr id="8205" name="Picture 6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7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8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9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9" name="Group 10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8237" name="AutoShape 11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8" name="AutoShape 12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9" name="AutoShape 13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0" name="AutoShape 14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1" name="AutoShape 15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2" name="AutoShape 16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3" name="AutoShape 17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4" name="AutoShape 18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5" name="AutoShape 19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6" name="AutoShape 20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7" name="AutoShape 21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48" name="AutoShape 22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8210" name="Group 23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8225" name="AutoShape 24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6" name="AutoShape 25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7" name="AutoShape 26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8" name="AutoShape 27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9" name="AutoShape 28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0" name="AutoShape 29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1" name="AutoShape 30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2" name="AutoShape 31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3" name="AutoShape 32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4" name="AutoShape 33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5" name="AutoShape 34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36" name="AutoShape 35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8211" name="Group 36"/>
            <p:cNvGrpSpPr>
              <a:grpSpLocks/>
            </p:cNvGrpSpPr>
            <p:nvPr/>
          </p:nvGrpSpPr>
          <p:grpSpPr bwMode="auto">
            <a:xfrm>
              <a:off x="-9" y="910"/>
              <a:ext cx="112" cy="2439"/>
              <a:chOff x="-18" y="865"/>
              <a:chExt cx="112" cy="2439"/>
            </a:xfrm>
          </p:grpSpPr>
          <p:sp>
            <p:nvSpPr>
              <p:cNvPr id="8219" name="AutoShape 37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0" name="AutoShape 38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1" name="AutoShape 39"/>
              <p:cNvSpPr>
                <a:spLocks noChangeArrowheads="1"/>
              </p:cNvSpPr>
              <p:nvPr/>
            </p:nvSpPr>
            <p:spPr bwMode="auto">
              <a:xfrm rot="5400000">
                <a:off x="-162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2" name="AutoShape 40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3" name="AutoShape 41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24" name="AutoShape 42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8212" name="Group 43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8213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14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15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16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17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  <p:sp>
            <p:nvSpPr>
              <p:cNvPr id="8218" name="AutoShape 49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000">
                  <a:solidFill>
                    <a:schemeClr val="bg1"/>
                  </a:solidFill>
                  <a:latin typeface=".VnTime" pitchFamily="34" charset="0"/>
                </a:endParaRPr>
              </a:p>
            </p:txBody>
          </p:sp>
        </p:grpSp>
      </p:grp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1752600" y="152400"/>
            <a:ext cx="5715000" cy="12954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" name="WordArt 6"/>
          <p:cNvSpPr>
            <a:spLocks noChangeArrowheads="1" noChangeShapeType="1" noTextEdit="1"/>
          </p:cNvSpPr>
          <p:nvPr/>
        </p:nvSpPr>
        <p:spPr bwMode="auto">
          <a:xfrm rot="151764">
            <a:off x="2717800" y="417513"/>
            <a:ext cx="3429000" cy="517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FF">
                    <a:alpha val="98822"/>
                  </a:srgbClr>
                </a:solidFill>
                <a:latin typeface="Times New Roman"/>
                <a:cs typeface="Times New Roman"/>
              </a:rPr>
              <a:t>Trò chơi:</a:t>
            </a:r>
          </a:p>
        </p:txBody>
      </p:sp>
      <p:sp>
        <p:nvSpPr>
          <p:cNvPr id="44085" name="WordArt 53"/>
          <p:cNvSpPr>
            <a:spLocks noChangeArrowheads="1" noChangeShapeType="1" noTextEdit="1"/>
          </p:cNvSpPr>
          <p:nvPr/>
        </p:nvSpPr>
        <p:spPr bwMode="auto">
          <a:xfrm>
            <a:off x="2943225" y="1665288"/>
            <a:ext cx="33813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Phóng viên</a:t>
            </a:r>
          </a:p>
        </p:txBody>
      </p:sp>
      <p:pic>
        <p:nvPicPr>
          <p:cNvPr id="56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482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" descr="nhomd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28956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5" grpId="0" animBg="1"/>
      <p:bldP spid="440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65775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01000" y="0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87" y="5487987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953" name="Group 297"/>
          <p:cNvGraphicFramePr>
            <a:graphicFrameLocks noGrp="1"/>
          </p:cNvGraphicFramePr>
          <p:nvPr>
            <p:ph/>
          </p:nvPr>
        </p:nvGraphicFramePr>
        <p:xfrm>
          <a:off x="6324600" y="2057400"/>
          <a:ext cx="3048000" cy="3627435"/>
        </p:xfrm>
        <a:graphic>
          <a:graphicData uri="http://schemas.openxmlformats.org/drawingml/2006/table">
            <a:tbl>
              <a:tblPr/>
              <a:tblGrid>
                <a:gridCol w="254000"/>
                <a:gridCol w="254000"/>
                <a:gridCol w="254000"/>
                <a:gridCol w="254000"/>
                <a:gridCol w="254000"/>
                <a:gridCol w="254000"/>
                <a:gridCol w="254000"/>
                <a:gridCol w="254000"/>
                <a:gridCol w="254000"/>
                <a:gridCol w="254000"/>
                <a:gridCol w="254000"/>
                <a:gridCol w="254000"/>
              </a:tblGrid>
              <a:tr h="51820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0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0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765" name="Text Box 109"/>
          <p:cNvSpPr txBox="1">
            <a:spLocks noChangeArrowheads="1"/>
          </p:cNvSpPr>
          <p:nvPr/>
        </p:nvSpPr>
        <p:spPr bwMode="auto">
          <a:xfrm>
            <a:off x="5943600" y="205740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70861" name="Text Box 205"/>
          <p:cNvSpPr txBox="1">
            <a:spLocks noChangeArrowheads="1"/>
          </p:cNvSpPr>
          <p:nvPr/>
        </p:nvSpPr>
        <p:spPr bwMode="auto">
          <a:xfrm>
            <a:off x="5943600" y="259080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70862" name="Text Box 206"/>
          <p:cNvSpPr txBox="1">
            <a:spLocks noChangeArrowheads="1"/>
          </p:cNvSpPr>
          <p:nvPr/>
        </p:nvSpPr>
        <p:spPr bwMode="auto">
          <a:xfrm>
            <a:off x="5943600" y="312420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70863" name="Text Box 207"/>
          <p:cNvSpPr txBox="1">
            <a:spLocks noChangeArrowheads="1"/>
          </p:cNvSpPr>
          <p:nvPr/>
        </p:nvSpPr>
        <p:spPr bwMode="auto">
          <a:xfrm>
            <a:off x="5943600" y="373380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70864" name="Text Box 208"/>
          <p:cNvSpPr txBox="1">
            <a:spLocks noChangeArrowheads="1"/>
          </p:cNvSpPr>
          <p:nvPr/>
        </p:nvSpPr>
        <p:spPr bwMode="auto">
          <a:xfrm>
            <a:off x="5943600" y="426402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70865" name="Text Box 209"/>
          <p:cNvSpPr txBox="1">
            <a:spLocks noChangeArrowheads="1"/>
          </p:cNvSpPr>
          <p:nvPr/>
        </p:nvSpPr>
        <p:spPr bwMode="auto">
          <a:xfrm>
            <a:off x="5924550" y="474186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6</a:t>
            </a:r>
          </a:p>
        </p:txBody>
      </p:sp>
      <p:sp>
        <p:nvSpPr>
          <p:cNvPr id="70866" name="Text Box 210"/>
          <p:cNvSpPr txBox="1">
            <a:spLocks noChangeArrowheads="1"/>
          </p:cNvSpPr>
          <p:nvPr/>
        </p:nvSpPr>
        <p:spPr bwMode="auto">
          <a:xfrm>
            <a:off x="5770563" y="527367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7</a:t>
            </a:r>
          </a:p>
        </p:txBody>
      </p:sp>
      <p:sp>
        <p:nvSpPr>
          <p:cNvPr id="70867" name="Line 211"/>
          <p:cNvSpPr>
            <a:spLocks noChangeShapeType="1"/>
          </p:cNvSpPr>
          <p:nvPr/>
        </p:nvSpPr>
        <p:spPr bwMode="auto">
          <a:xfrm>
            <a:off x="6213475" y="4953000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868" name="Line 212"/>
          <p:cNvSpPr>
            <a:spLocks noChangeShapeType="1"/>
          </p:cNvSpPr>
          <p:nvPr/>
        </p:nvSpPr>
        <p:spPr bwMode="auto">
          <a:xfrm>
            <a:off x="6248400" y="22860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869" name="Line 213"/>
          <p:cNvSpPr>
            <a:spLocks noChangeShapeType="1"/>
          </p:cNvSpPr>
          <p:nvPr/>
        </p:nvSpPr>
        <p:spPr bwMode="auto">
          <a:xfrm>
            <a:off x="6249988" y="28194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870" name="Line 214"/>
          <p:cNvSpPr>
            <a:spLocks noChangeShapeType="1"/>
          </p:cNvSpPr>
          <p:nvPr/>
        </p:nvSpPr>
        <p:spPr bwMode="auto">
          <a:xfrm>
            <a:off x="6248400" y="39624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871" name="Line 215"/>
          <p:cNvSpPr>
            <a:spLocks noChangeShapeType="1"/>
          </p:cNvSpPr>
          <p:nvPr/>
        </p:nvSpPr>
        <p:spPr bwMode="auto">
          <a:xfrm>
            <a:off x="6248400" y="4495800"/>
            <a:ext cx="457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872" name="Line 216"/>
          <p:cNvSpPr>
            <a:spLocks noChangeShapeType="1"/>
          </p:cNvSpPr>
          <p:nvPr/>
        </p:nvSpPr>
        <p:spPr bwMode="auto">
          <a:xfrm>
            <a:off x="6205538" y="3332163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873" name="Line 217"/>
          <p:cNvSpPr>
            <a:spLocks noChangeShapeType="1"/>
          </p:cNvSpPr>
          <p:nvPr/>
        </p:nvSpPr>
        <p:spPr bwMode="auto">
          <a:xfrm>
            <a:off x="5997575" y="5456238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15" name="Text Box 218"/>
          <p:cNvSpPr txBox="1">
            <a:spLocks noChangeArrowheads="1"/>
          </p:cNvSpPr>
          <p:nvPr/>
        </p:nvSpPr>
        <p:spPr bwMode="auto">
          <a:xfrm>
            <a:off x="304800" y="2346325"/>
            <a:ext cx="54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latin typeface=".VnTime" pitchFamily="34" charset="0"/>
              </a:rPr>
              <a:t>- ¤ ch÷ gåm 7 tõ ë hµng ngang vµ 1 tõ ë hµng däc. Gi¶i ®óng c¸c tõ ë hµng ngang th× t×m ®­îc tõ hµng däc.</a:t>
            </a:r>
          </a:p>
        </p:txBody>
      </p:sp>
      <p:sp>
        <p:nvSpPr>
          <p:cNvPr id="9316" name="Text Box 219"/>
          <p:cNvSpPr txBox="1">
            <a:spLocks noChangeArrowheads="1"/>
          </p:cNvSpPr>
          <p:nvPr/>
        </p:nvSpPr>
        <p:spPr bwMode="auto">
          <a:xfrm>
            <a:off x="304800" y="4352925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latin typeface=".VnTime" pitchFamily="34" charset="0"/>
              </a:rPr>
              <a:t>- Tr¶ lêi ®óng 1 c©u hái ®­îc th­ëng 1 </a:t>
            </a:r>
            <a:r>
              <a:rPr lang="en-US" altLang="vi-VN" sz="2400">
                <a:latin typeface="Times New Roman" pitchFamily="18" charset="0"/>
              </a:rPr>
              <a:t>điểm</a:t>
            </a:r>
            <a:r>
              <a:rPr lang="en-US" altLang="vi-VN" sz="2400">
                <a:latin typeface=".VnTime" pitchFamily="34" charset="0"/>
              </a:rPr>
              <a:t>.</a:t>
            </a:r>
          </a:p>
        </p:txBody>
      </p:sp>
      <p:sp>
        <p:nvSpPr>
          <p:cNvPr id="9317" name="Text Box 220"/>
          <p:cNvSpPr txBox="1">
            <a:spLocks noChangeArrowheads="1"/>
          </p:cNvSpPr>
          <p:nvPr/>
        </p:nvSpPr>
        <p:spPr bwMode="auto">
          <a:xfrm>
            <a:off x="304800" y="35306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latin typeface=".VnTime" pitchFamily="34" charset="0"/>
              </a:rPr>
              <a:t>- §éi nµo g</a:t>
            </a:r>
            <a:r>
              <a:rPr lang="en-US" altLang="vi-VN" sz="2400">
                <a:latin typeface="Times New Roman" pitchFamily="18" charset="0"/>
              </a:rPr>
              <a:t>iơ tay</a:t>
            </a:r>
            <a:r>
              <a:rPr lang="en-US" altLang="vi-VN" sz="2400">
                <a:latin typeface=".VnTime" pitchFamily="34" charset="0"/>
              </a:rPr>
              <a:t> tr­íc th× ®éi ®ã giµnh ®­îc quyÒn tr¶ lêi tr­íc.</a:t>
            </a:r>
          </a:p>
        </p:txBody>
      </p:sp>
      <p:sp>
        <p:nvSpPr>
          <p:cNvPr id="9318" name="Text Box 221"/>
          <p:cNvSpPr txBox="1">
            <a:spLocks noChangeArrowheads="1"/>
          </p:cNvSpPr>
          <p:nvPr/>
        </p:nvSpPr>
        <p:spPr bwMode="auto">
          <a:xfrm>
            <a:off x="304800" y="5172075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latin typeface=".VnTime" pitchFamily="34" charset="0"/>
              </a:rPr>
              <a:t>- §éi th¾ng cuéc lµ ®éi cã sè </a:t>
            </a:r>
            <a:r>
              <a:rPr lang="en-US" altLang="vi-VN" sz="2400">
                <a:latin typeface="Times New Roman" pitchFamily="18" charset="0"/>
              </a:rPr>
              <a:t>điểm</a:t>
            </a:r>
            <a:r>
              <a:rPr lang="en-US" altLang="vi-VN" sz="2400">
                <a:latin typeface=".VnTime" pitchFamily="34" charset="0"/>
              </a:rPr>
              <a:t> nhiÒu nhÊt.</a:t>
            </a:r>
          </a:p>
        </p:txBody>
      </p:sp>
      <p:sp>
        <p:nvSpPr>
          <p:cNvPr id="70878" name="AutoShape 222"/>
          <p:cNvSpPr>
            <a:spLocks noChangeArrowheads="1"/>
          </p:cNvSpPr>
          <p:nvPr/>
        </p:nvSpPr>
        <p:spPr bwMode="auto">
          <a:xfrm>
            <a:off x="228600" y="609600"/>
            <a:ext cx="6477000" cy="990600"/>
          </a:xfrm>
          <a:prstGeom prst="cloudCallout">
            <a:avLst>
              <a:gd name="adj1" fmla="val 34440"/>
              <a:gd name="adj2" fmla="val 5863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" name="Text Box 223"/>
          <p:cNvSpPr txBox="1">
            <a:spLocks noChangeArrowheads="1"/>
          </p:cNvSpPr>
          <p:nvPr/>
        </p:nvSpPr>
        <p:spPr bwMode="auto">
          <a:xfrm>
            <a:off x="1981200" y="16002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u="sng">
                <a:latin typeface=".VnAristote" pitchFamily="34" charset="0"/>
              </a:rPr>
              <a:t>LuËt ch¬i:</a:t>
            </a:r>
          </a:p>
        </p:txBody>
      </p:sp>
      <p:graphicFrame>
        <p:nvGraphicFramePr>
          <p:cNvPr id="70910" name="Group 254"/>
          <p:cNvGraphicFramePr>
            <a:graphicFrameLocks noGrp="1"/>
          </p:cNvGraphicFramePr>
          <p:nvPr/>
        </p:nvGraphicFramePr>
        <p:xfrm>
          <a:off x="7099300" y="2057400"/>
          <a:ext cx="228600" cy="3711880"/>
        </p:xfrm>
        <a:graphic>
          <a:graphicData uri="http://schemas.openxmlformats.org/drawingml/2006/table">
            <a:tbl>
              <a:tblPr/>
              <a:tblGrid>
                <a:gridCol w="228600"/>
              </a:tblGrid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518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603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5" grpId="0"/>
      <p:bldP spid="70861" grpId="0"/>
      <p:bldP spid="70862" grpId="0"/>
      <p:bldP spid="70863" grpId="0"/>
      <p:bldP spid="70864" grpId="0"/>
      <p:bldP spid="70865" grpId="0"/>
      <p:bldP spid="70866" grpId="0"/>
      <p:bldP spid="70867" grpId="0" animBg="1"/>
      <p:bldP spid="70868" grpId="0" animBg="1"/>
      <p:bldP spid="70869" grpId="0" animBg="1"/>
      <p:bldP spid="70870" grpId="0" animBg="1"/>
      <p:bldP spid="70871" grpId="0" animBg="1"/>
      <p:bldP spid="70872" grpId="0" animBg="1"/>
      <p:bldP spid="708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AutoShape 7"/>
          <p:cNvSpPr>
            <a:spLocks noChangeArrowheads="1"/>
          </p:cNvSpPr>
          <p:nvPr/>
        </p:nvSpPr>
        <p:spPr bwMode="auto">
          <a:xfrm>
            <a:off x="152400" y="304800"/>
            <a:ext cx="5486400" cy="1219200"/>
          </a:xfrm>
          <a:prstGeom prst="cloudCallout">
            <a:avLst>
              <a:gd name="adj1" fmla="val 34847"/>
              <a:gd name="adj2" fmla="val 88218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 ô chữ kì diệu</a:t>
            </a:r>
          </a:p>
        </p:txBody>
      </p:sp>
      <p:graphicFrame>
        <p:nvGraphicFramePr>
          <p:cNvPr id="57933" name="Group 589"/>
          <p:cNvGraphicFramePr>
            <a:graphicFrameLocks noGrp="1"/>
          </p:cNvGraphicFramePr>
          <p:nvPr>
            <p:ph/>
          </p:nvPr>
        </p:nvGraphicFramePr>
        <p:xfrm>
          <a:off x="5257800" y="2057400"/>
          <a:ext cx="4114800" cy="4191003"/>
        </p:xfrm>
        <a:graphic>
          <a:graphicData uri="http://schemas.openxmlformats.org/drawingml/2006/table">
            <a:tbl>
              <a:tblPr/>
              <a:tblGrid>
                <a:gridCol w="341313"/>
                <a:gridCol w="347662"/>
                <a:gridCol w="341313"/>
                <a:gridCol w="341312"/>
                <a:gridCol w="347663"/>
                <a:gridCol w="341312"/>
                <a:gridCol w="341313"/>
                <a:gridCol w="347662"/>
                <a:gridCol w="341313"/>
                <a:gridCol w="341312"/>
                <a:gridCol w="341313"/>
                <a:gridCol w="341312"/>
              </a:tblGrid>
              <a:tr h="5984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4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007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4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08"/>
          <p:cNvGrpSpPr>
            <a:grpSpLocks/>
          </p:cNvGrpSpPr>
          <p:nvPr/>
        </p:nvGrpSpPr>
        <p:grpSpPr bwMode="auto">
          <a:xfrm>
            <a:off x="317500" y="2641600"/>
            <a:ext cx="381000" cy="533400"/>
            <a:chOff x="144" y="3056"/>
            <a:chExt cx="240" cy="384"/>
          </a:xfrm>
        </p:grpSpPr>
        <p:pic>
          <p:nvPicPr>
            <p:cNvPr id="10358" name="Picture 404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9" name="Text Box 405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2</a:t>
              </a:r>
            </a:p>
          </p:txBody>
        </p:sp>
      </p:grpSp>
      <p:grpSp>
        <p:nvGrpSpPr>
          <p:cNvPr id="3" name="Group 409"/>
          <p:cNvGrpSpPr>
            <a:grpSpLocks/>
          </p:cNvGrpSpPr>
          <p:nvPr/>
        </p:nvGrpSpPr>
        <p:grpSpPr bwMode="auto">
          <a:xfrm>
            <a:off x="330200" y="2006600"/>
            <a:ext cx="381000" cy="546100"/>
            <a:chOff x="144" y="3056"/>
            <a:chExt cx="240" cy="384"/>
          </a:xfrm>
        </p:grpSpPr>
        <p:pic>
          <p:nvPicPr>
            <p:cNvPr id="10356" name="Picture 410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7" name="Text Box 411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1</a:t>
              </a:r>
            </a:p>
          </p:txBody>
        </p:sp>
      </p:grpSp>
      <p:grpSp>
        <p:nvGrpSpPr>
          <p:cNvPr id="4" name="Group 412"/>
          <p:cNvGrpSpPr>
            <a:grpSpLocks/>
          </p:cNvGrpSpPr>
          <p:nvPr/>
        </p:nvGrpSpPr>
        <p:grpSpPr bwMode="auto">
          <a:xfrm>
            <a:off x="304800" y="3289300"/>
            <a:ext cx="381000" cy="533400"/>
            <a:chOff x="144" y="3056"/>
            <a:chExt cx="240" cy="384"/>
          </a:xfrm>
        </p:grpSpPr>
        <p:pic>
          <p:nvPicPr>
            <p:cNvPr id="10354" name="Picture 413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5" name="Text Box 414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3</a:t>
              </a:r>
            </a:p>
          </p:txBody>
        </p:sp>
      </p:grpSp>
      <p:grpSp>
        <p:nvGrpSpPr>
          <p:cNvPr id="5" name="Group 415"/>
          <p:cNvGrpSpPr>
            <a:grpSpLocks/>
          </p:cNvGrpSpPr>
          <p:nvPr/>
        </p:nvGrpSpPr>
        <p:grpSpPr bwMode="auto">
          <a:xfrm>
            <a:off x="304800" y="3962400"/>
            <a:ext cx="381000" cy="533400"/>
            <a:chOff x="144" y="3056"/>
            <a:chExt cx="240" cy="384"/>
          </a:xfrm>
        </p:grpSpPr>
        <p:pic>
          <p:nvPicPr>
            <p:cNvPr id="10352" name="Picture 416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3" name="Text Box 417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4</a:t>
              </a:r>
            </a:p>
          </p:txBody>
        </p:sp>
      </p:grpSp>
      <p:grpSp>
        <p:nvGrpSpPr>
          <p:cNvPr id="6" name="Group 418"/>
          <p:cNvGrpSpPr>
            <a:grpSpLocks/>
          </p:cNvGrpSpPr>
          <p:nvPr/>
        </p:nvGrpSpPr>
        <p:grpSpPr bwMode="auto">
          <a:xfrm>
            <a:off x="304800" y="4572000"/>
            <a:ext cx="381000" cy="533400"/>
            <a:chOff x="144" y="3056"/>
            <a:chExt cx="240" cy="384"/>
          </a:xfrm>
        </p:grpSpPr>
        <p:pic>
          <p:nvPicPr>
            <p:cNvPr id="10350" name="Picture 419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1" name="Text Box 420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5</a:t>
              </a:r>
            </a:p>
          </p:txBody>
        </p:sp>
      </p:grpSp>
      <p:grpSp>
        <p:nvGrpSpPr>
          <p:cNvPr id="7" name="Group 421"/>
          <p:cNvGrpSpPr>
            <a:grpSpLocks/>
          </p:cNvGrpSpPr>
          <p:nvPr/>
        </p:nvGrpSpPr>
        <p:grpSpPr bwMode="auto">
          <a:xfrm>
            <a:off x="304800" y="5168900"/>
            <a:ext cx="381000" cy="533400"/>
            <a:chOff x="144" y="3056"/>
            <a:chExt cx="240" cy="384"/>
          </a:xfrm>
        </p:grpSpPr>
        <p:pic>
          <p:nvPicPr>
            <p:cNvPr id="10348" name="Picture 422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9" name="Text Box 423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6</a:t>
              </a:r>
            </a:p>
          </p:txBody>
        </p:sp>
      </p:grpSp>
      <p:grpSp>
        <p:nvGrpSpPr>
          <p:cNvPr id="8" name="Group 424"/>
          <p:cNvGrpSpPr>
            <a:grpSpLocks/>
          </p:cNvGrpSpPr>
          <p:nvPr/>
        </p:nvGrpSpPr>
        <p:grpSpPr bwMode="auto">
          <a:xfrm>
            <a:off x="304800" y="6056313"/>
            <a:ext cx="381000" cy="519112"/>
            <a:chOff x="144" y="3056"/>
            <a:chExt cx="240" cy="436"/>
          </a:xfrm>
        </p:grpSpPr>
        <p:pic>
          <p:nvPicPr>
            <p:cNvPr id="10346" name="Picture 425" descr="o vu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05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7" name="Text Box 426"/>
            <p:cNvSpPr txBox="1">
              <a:spLocks noChangeArrowheads="1"/>
            </p:cNvSpPr>
            <p:nvPr/>
          </p:nvSpPr>
          <p:spPr bwMode="auto">
            <a:xfrm>
              <a:off x="144" y="3056"/>
              <a:ext cx="240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3300"/>
                  </a:solidFill>
                  <a:latin typeface=".VnVogueH" pitchFamily="34" charset="0"/>
                </a:rPr>
                <a:t>7</a:t>
              </a:r>
            </a:p>
          </p:txBody>
        </p:sp>
      </p:grpSp>
      <p:sp>
        <p:nvSpPr>
          <p:cNvPr id="57906" name="Text Box 562"/>
          <p:cNvSpPr txBox="1">
            <a:spLocks noChangeArrowheads="1"/>
          </p:cNvSpPr>
          <p:nvPr/>
        </p:nvSpPr>
        <p:spPr bwMode="auto">
          <a:xfrm>
            <a:off x="673100" y="2095500"/>
            <a:ext cx="520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.VnTime" pitchFamily="34" charset="0"/>
              </a:rPr>
              <a:t>Tõ cïng nghÜa víi tõ thæ lé? (5 ch÷ c¸i)</a:t>
            </a:r>
          </a:p>
        </p:txBody>
      </p:sp>
      <p:sp>
        <p:nvSpPr>
          <p:cNvPr id="57907" name="Text Box 563"/>
          <p:cNvSpPr txBox="1">
            <a:spLocks noChangeArrowheads="1"/>
          </p:cNvSpPr>
          <p:nvPr/>
        </p:nvSpPr>
        <p:spPr bwMode="auto">
          <a:xfrm>
            <a:off x="6248400" y="21177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latin typeface=".VnTime" pitchFamily="34" charset="0"/>
              </a:rPr>
              <a:t>T</a:t>
            </a: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   ¢   M  S   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ù </a:t>
            </a:r>
          </a:p>
        </p:txBody>
      </p:sp>
      <p:sp>
        <p:nvSpPr>
          <p:cNvPr id="57909" name="Text Box 565"/>
          <p:cNvSpPr txBox="1">
            <a:spLocks noChangeArrowheads="1"/>
          </p:cNvSpPr>
          <p:nvPr/>
        </p:nvSpPr>
        <p:spPr bwMode="auto">
          <a:xfrm>
            <a:off x="685800" y="2501900"/>
            <a:ext cx="480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.VnTime" pitchFamily="34" charset="0"/>
              </a:rPr>
              <a:t>Khi b¹n gÆp khã kh¨n chóng ta cÇn lµm g×? (6 ch÷ c¸i)</a:t>
            </a:r>
          </a:p>
        </p:txBody>
      </p:sp>
      <p:sp>
        <p:nvSpPr>
          <p:cNvPr id="57910" name="Text Box 566"/>
          <p:cNvSpPr txBox="1">
            <a:spLocks noChangeArrowheads="1"/>
          </p:cNvSpPr>
          <p:nvPr/>
        </p:nvSpPr>
        <p:spPr bwMode="auto">
          <a:xfrm>
            <a:off x="660400" y="5094288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.VnTime" pitchFamily="34" charset="0"/>
              </a:rPr>
              <a:t>Ng­êi b¹n lu«n gióp ®ì em trong häc tËp gäi lµ g× ?(6 ch÷ c¸i)</a:t>
            </a:r>
          </a:p>
        </p:txBody>
      </p:sp>
      <p:sp>
        <p:nvSpPr>
          <p:cNvPr id="57911" name="Text Box 567"/>
          <p:cNvSpPr txBox="1">
            <a:spLocks noChangeArrowheads="1"/>
          </p:cNvSpPr>
          <p:nvPr/>
        </p:nvSpPr>
        <p:spPr bwMode="auto">
          <a:xfrm>
            <a:off x="5940425" y="27273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G   </a:t>
            </a:r>
            <a:r>
              <a:rPr lang="en-US" altLang="vi-VN" sz="2000" b="1">
                <a:latin typeface=".VnTime" pitchFamily="34" charset="0"/>
              </a:rPr>
              <a:t>I</a:t>
            </a: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    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ó  </a:t>
            </a:r>
            <a:r>
              <a:rPr lang="en-US" altLang="vi-VN" sz="2000" b="1">
                <a:solidFill>
                  <a:srgbClr val="FF3300"/>
                </a:solidFill>
                <a:latin typeface=".VnTime" pitchFamily="34" charset="0"/>
              </a:rPr>
              <a:t>P   §  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ì</a:t>
            </a:r>
          </a:p>
        </p:txBody>
      </p:sp>
      <p:sp>
        <p:nvSpPr>
          <p:cNvPr id="57912" name="Text Box 568"/>
          <p:cNvSpPr txBox="1">
            <a:spLocks noChangeArrowheads="1"/>
          </p:cNvSpPr>
          <p:nvPr/>
        </p:nvSpPr>
        <p:spPr bwMode="auto">
          <a:xfrm>
            <a:off x="6248400" y="4556125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latin typeface=".VnTimeH" pitchFamily="34" charset="0"/>
              </a:rPr>
              <a:t>B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 ×   N   H  §   ¼   N  G</a:t>
            </a:r>
          </a:p>
        </p:txBody>
      </p:sp>
      <p:sp>
        <p:nvSpPr>
          <p:cNvPr id="57913" name="Text Box 569"/>
          <p:cNvSpPr txBox="1">
            <a:spLocks noChangeArrowheads="1"/>
          </p:cNvSpPr>
          <p:nvPr/>
        </p:nvSpPr>
        <p:spPr bwMode="auto">
          <a:xfrm>
            <a:off x="673100" y="3886200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.VnTime" pitchFamily="34" charset="0"/>
              </a:rPr>
              <a:t>NÕu b¹n gÆp chuyÖn kh«ng vui, viÖc lµm ®Çu tiªn cña em lµ g×?(6 ch÷ c¸i)</a:t>
            </a:r>
          </a:p>
        </p:txBody>
      </p:sp>
      <p:sp>
        <p:nvSpPr>
          <p:cNvPr id="57914" name="Text Box 570"/>
          <p:cNvSpPr txBox="1">
            <a:spLocks noChangeArrowheads="1"/>
          </p:cNvSpPr>
          <p:nvPr/>
        </p:nvSpPr>
        <p:spPr bwMode="auto">
          <a:xfrm>
            <a:off x="673100" y="3200400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.VnTime" pitchFamily="34" charset="0"/>
              </a:rPr>
              <a:t>Nh¹c sÜ nµo s¸ng t¸c bµi: Líp chóng m×nh ®oµn kÕt ? (7 ch÷ c¸i)</a:t>
            </a:r>
          </a:p>
        </p:txBody>
      </p:sp>
      <p:sp>
        <p:nvSpPr>
          <p:cNvPr id="57916" name="Text Box 572"/>
          <p:cNvSpPr txBox="1">
            <a:spLocks noChangeArrowheads="1"/>
          </p:cNvSpPr>
          <p:nvPr/>
        </p:nvSpPr>
        <p:spPr bwMode="auto">
          <a:xfrm>
            <a:off x="6248400" y="39465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latin typeface=".VnTimeH" pitchFamily="34" charset="0"/>
              </a:rPr>
              <a:t>H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á   I   H   A  N</a:t>
            </a:r>
          </a:p>
        </p:txBody>
      </p:sp>
      <p:sp>
        <p:nvSpPr>
          <p:cNvPr id="57917" name="Text Box 573"/>
          <p:cNvSpPr txBox="1">
            <a:spLocks noChangeArrowheads="1"/>
          </p:cNvSpPr>
          <p:nvPr/>
        </p:nvSpPr>
        <p:spPr bwMode="auto">
          <a:xfrm>
            <a:off x="5562600" y="3336925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M  é  </a:t>
            </a:r>
            <a:r>
              <a:rPr lang="en-US" altLang="vi-VN" sz="2000" b="1">
                <a:latin typeface=".VnTimeH" pitchFamily="34" charset="0"/>
              </a:rPr>
              <a:t>N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G   L  ¢  N</a:t>
            </a:r>
          </a:p>
        </p:txBody>
      </p:sp>
      <p:sp>
        <p:nvSpPr>
          <p:cNvPr id="57918" name="Text Box 574"/>
          <p:cNvSpPr txBox="1">
            <a:spLocks noChangeArrowheads="1"/>
          </p:cNvSpPr>
          <p:nvPr/>
        </p:nvSpPr>
        <p:spPr bwMode="auto">
          <a:xfrm>
            <a:off x="685800" y="4622800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.VnTime" pitchFamily="34" charset="0"/>
              </a:rPr>
              <a:t>Mäi trÎ em ®Òu cã quyÒn.....(8 ch÷ c¸i)</a:t>
            </a:r>
          </a:p>
        </p:txBody>
      </p:sp>
      <p:sp>
        <p:nvSpPr>
          <p:cNvPr id="57922" name="Text Box 578"/>
          <p:cNvSpPr txBox="1">
            <a:spLocks noChangeArrowheads="1"/>
          </p:cNvSpPr>
          <p:nvPr/>
        </p:nvSpPr>
        <p:spPr bwMode="auto">
          <a:xfrm>
            <a:off x="5199063" y="5718175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G    I   µ  </a:t>
            </a:r>
            <a:r>
              <a:rPr lang="en-US" altLang="vi-VN" sz="2000" b="1">
                <a:latin typeface=".VnTimeH" pitchFamily="34" charset="0"/>
              </a:rPr>
              <a:t>N</a:t>
            </a:r>
          </a:p>
        </p:txBody>
      </p:sp>
      <p:grpSp>
        <p:nvGrpSpPr>
          <p:cNvPr id="9" name="Group 579"/>
          <p:cNvGrpSpPr>
            <a:grpSpLocks/>
          </p:cNvGrpSpPr>
          <p:nvPr/>
        </p:nvGrpSpPr>
        <p:grpSpPr bwMode="auto">
          <a:xfrm>
            <a:off x="647700" y="5843588"/>
            <a:ext cx="5181600" cy="968375"/>
            <a:chOff x="408" y="3632"/>
            <a:chExt cx="3264" cy="610"/>
          </a:xfrm>
        </p:grpSpPr>
        <p:sp>
          <p:nvSpPr>
            <p:cNvPr id="10344" name="Text Box 575"/>
            <p:cNvSpPr txBox="1">
              <a:spLocks noChangeArrowheads="1"/>
            </p:cNvSpPr>
            <p:nvPr/>
          </p:nvSpPr>
          <p:spPr bwMode="auto">
            <a:xfrm>
              <a:off x="416" y="3632"/>
              <a:ext cx="29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Time" pitchFamily="34" charset="0"/>
                </a:rPr>
                <a:t>BÇu ¬i th­¬ng lÊy bÝ cïng</a:t>
              </a:r>
            </a:p>
          </p:txBody>
        </p:sp>
        <p:sp>
          <p:nvSpPr>
            <p:cNvPr id="10345" name="Text Box 576"/>
            <p:cNvSpPr txBox="1">
              <a:spLocks noChangeArrowheads="1"/>
            </p:cNvSpPr>
            <p:nvPr/>
          </p:nvSpPr>
          <p:spPr bwMode="auto">
            <a:xfrm>
              <a:off x="408" y="3800"/>
              <a:ext cx="32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000">
                  <a:latin typeface=".VnTime" pitchFamily="34" charset="0"/>
                </a:rPr>
                <a:t>Tuy r»ng kh¸c gièng nh­ng chung mét......(4 ch÷ c¸i)</a:t>
              </a:r>
            </a:p>
          </p:txBody>
        </p:sp>
      </p:grpSp>
      <p:sp>
        <p:nvSpPr>
          <p:cNvPr id="57934" name="Text Box 590"/>
          <p:cNvSpPr txBox="1">
            <a:spLocks noChangeArrowheads="1"/>
          </p:cNvSpPr>
          <p:nvPr/>
        </p:nvSpPr>
        <p:spPr bwMode="auto">
          <a:xfrm>
            <a:off x="5957888" y="51816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B  </a:t>
            </a:r>
            <a:r>
              <a:rPr lang="en-US" altLang="vi-VN" sz="2000" b="1">
                <a:latin typeface=".VnTimeH" pitchFamily="34" charset="0"/>
              </a:rPr>
              <a:t>¹</a:t>
            </a:r>
            <a:r>
              <a:rPr lang="en-US" altLang="vi-VN" sz="2000" b="1">
                <a:solidFill>
                  <a:srgbClr val="FF3300"/>
                </a:solidFill>
                <a:latin typeface=".VnTimeH" pitchFamily="34" charset="0"/>
              </a:rPr>
              <a:t>   N   T  è  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5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5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5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7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5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7906" grpId="0"/>
      <p:bldP spid="57907" grpId="0"/>
      <p:bldP spid="57909" grpId="0"/>
      <p:bldP spid="57910" grpId="0"/>
      <p:bldP spid="57911" grpId="0"/>
      <p:bldP spid="57912" grpId="0"/>
      <p:bldP spid="57913" grpId="0"/>
      <p:bldP spid="57914" grpId="0"/>
      <p:bldP spid="57916" grpId="0"/>
      <p:bldP spid="57917" grpId="0"/>
      <p:bldP spid="57918" grpId="0"/>
      <p:bldP spid="57922" grpId="0"/>
      <p:bldP spid="579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838200" y="13970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u="sng">
                <a:solidFill>
                  <a:srgbClr val="FF0000"/>
                </a:solidFill>
                <a:latin typeface=".VnAristote" pitchFamily="34" charset="0"/>
              </a:rPr>
              <a:t>KÕt luËn</a:t>
            </a:r>
            <a:r>
              <a:rPr lang="en-US" altLang="vi-VN" sz="3600" b="1">
                <a:solidFill>
                  <a:srgbClr val="FF0000"/>
                </a:solidFill>
                <a:latin typeface=".VnAristote" pitchFamily="34" charset="0"/>
              </a:rPr>
              <a:t>: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0" y="2209800"/>
            <a:ext cx="8839200" cy="1563688"/>
          </a:xfrm>
          <a:prstGeom prst="rect">
            <a:avLst/>
          </a:prstGeom>
          <a:solidFill>
            <a:srgbClr val="CC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.VnTime" pitchFamily="34" charset="0"/>
              </a:rPr>
              <a:t>- Khi b¹n bÌ cã chuyÖn vui buån, chóng ta cÇn chia sÎ cïng b¹n ®Ó niÒm vui ®­îc nh©n lªn, nçi buån ®­îc v¬i ®i.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0" y="3795713"/>
            <a:ext cx="8839200" cy="1563687"/>
          </a:xfrm>
          <a:prstGeom prst="rect">
            <a:avLst/>
          </a:prstGeom>
          <a:solidFill>
            <a:srgbClr val="CC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.VnTime" pitchFamily="34" charset="0"/>
              </a:rPr>
              <a:t>- Mäi trÎ em ®Òu cã quyÒn ®­îc ®èi xö c«ng b»ng, kh«ng ®­îc ph©n biÖt ®èi xö víi nh÷ng b¹n gÆp bÊt h¹nh trong cuéc sèng.</a:t>
            </a:r>
          </a:p>
        </p:txBody>
      </p:sp>
      <p:pic>
        <p:nvPicPr>
          <p:cNvPr id="11269" name="Picture 16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50982" y="2381"/>
            <a:ext cx="12954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7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391400" cy="2819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vi-VN" sz="32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Bodon-Poster"/>
              </a:rPr>
              <a:t>TIEÁT HOÏC ÑEÁN ÑAÂY LAØ KEÁT THUÙC</a:t>
            </a:r>
          </a:p>
          <a:p>
            <a:pPr algn="ctr"/>
            <a:r>
              <a:rPr lang="vi-VN" sz="32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Bodon-Poster"/>
              </a:rPr>
              <a:t>CHUÙC THAÀY COÂ SÖÙC KHOEÛ, CAÙC EM HOÏC TAÄP TOÁT</a:t>
            </a:r>
          </a:p>
        </p:txBody>
      </p:sp>
      <p:pic>
        <p:nvPicPr>
          <p:cNvPr id="12291" name="Picture 6" descr="photo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8305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phao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deer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495800"/>
            <a:ext cx="1123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deer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65663"/>
            <a:ext cx="6858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2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340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4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340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5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5657850"/>
            <a:ext cx="1104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6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92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7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76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8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292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9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054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0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81600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1" descr="Copy of mous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2" descr="deer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648200"/>
            <a:ext cx="1123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3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4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5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19800"/>
            <a:ext cx="11049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6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7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8" descr="Copy of flower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6091238"/>
            <a:ext cx="11049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9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4958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30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8363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31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114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32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33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57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34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340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35" descr="blumen-pflanzen0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816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6" descr="Copy of mous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6019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37" descr="1daffyduck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28600"/>
            <a:ext cx="9286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38" descr="1daffyduck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048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89" name="PhamThanhThao---MaiTruongMenYe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638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5" name="WordArt 40"/>
          <p:cNvSpPr>
            <a:spLocks noChangeArrowheads="1" noChangeShapeType="1" noTextEdit="1"/>
          </p:cNvSpPr>
          <p:nvPr/>
        </p:nvSpPr>
        <p:spPr bwMode="auto">
          <a:xfrm>
            <a:off x="0" y="914400"/>
            <a:ext cx="8077200" cy="4648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88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hamThanhThao---MaiTruongMen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89"/>
                </p:tgtEl>
              </p:cMediaNode>
            </p:audio>
          </p:childTnLst>
        </p:cTn>
      </p:par>
    </p:tnLst>
    <p:bldLst>
      <p:bldP spid="788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171295"/>
  <p:tag name="VIOLETTITLE" val="Bài 5. Chia sẻ vui buồn cùng bạn"/>
  <p:tag name="VIOLETLESSON" val="5"/>
  <p:tag name="VIOLETCATID" val="2222"/>
  <p:tag name="VIOLETSUBJECT" val="Đạo đức 3"/>
  <p:tag name="VIOLETAUTHORID" val="11495389"/>
  <p:tag name="VIOLETAUTHORNAME" val="Trần Thu Linh Chi"/>
  <p:tag name="VIOLETAUTHORAVATAR" val="no_avatar.jpg"/>
  <p:tag name="VIOLETAUTHORADDRESS" val="Trường Tiểu Học Đan Phượng - Hà Nội"/>
  <p:tag name="VIOLETDATE" val="2017-11-02 21:59:31"/>
  <p:tag name="VIOLETHIT" val="29"/>
  <p:tag name="VIOLETLIKE" val="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718</TotalTime>
  <Words>704</Words>
  <Application>Microsoft Office PowerPoint</Application>
  <PresentationFormat>On-screen Show (4:3)</PresentationFormat>
  <Paragraphs>77</Paragraphs>
  <Slides>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.VnTime</vt:lpstr>
      <vt:lpstr>Arial</vt:lpstr>
      <vt:lpstr>Calibri</vt:lpstr>
      <vt:lpstr>Times New Roman</vt:lpstr>
      <vt:lpstr>.VnAristote</vt:lpstr>
      <vt:lpstr>.VnVogueH</vt:lpstr>
      <vt:lpstr>.VnTimeH</vt:lpstr>
      <vt:lpstr>Chủ đề của Office</vt:lpstr>
      <vt:lpstr>MathType 5.0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219 Tran Phu - TP.ha Tinh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Cong ty may Tinh Hong Ha</dc:creator>
  <cp:lastModifiedBy>MyPC</cp:lastModifiedBy>
  <cp:revision>91</cp:revision>
  <dcterms:created xsi:type="dcterms:W3CDTF">2007-01-04T19:11:57Z</dcterms:created>
  <dcterms:modified xsi:type="dcterms:W3CDTF">2017-11-05T08:53:05Z</dcterms:modified>
</cp:coreProperties>
</file>