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49" r:id="rId2"/>
  </p:sldMasterIdLst>
  <p:notesMasterIdLst>
    <p:notesMasterId r:id="rId13"/>
  </p:notesMasterIdLst>
  <p:sldIdLst>
    <p:sldId id="276" r:id="rId3"/>
    <p:sldId id="266" r:id="rId4"/>
    <p:sldId id="257" r:id="rId5"/>
    <p:sldId id="271" r:id="rId6"/>
    <p:sldId id="267" r:id="rId7"/>
    <p:sldId id="281" r:id="rId8"/>
    <p:sldId id="282" r:id="rId9"/>
    <p:sldId id="278" r:id="rId10"/>
    <p:sldId id="269" r:id="rId11"/>
    <p:sldId id="280" r:id="rId12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66"/>
    <a:srgbClr val="FF00FF"/>
    <a:srgbClr val="99FF33"/>
    <a:srgbClr val="33CC33"/>
    <a:srgbClr val="33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60" autoAdjust="0"/>
    <p:restoredTop sz="89398" autoAdjust="0"/>
  </p:normalViewPr>
  <p:slideViewPr>
    <p:cSldViewPr>
      <p:cViewPr>
        <p:scale>
          <a:sx n="68" d="100"/>
          <a:sy n="68" d="100"/>
        </p:scale>
        <p:origin x="-1344" y="-55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nhtruongct3@gmail.com" userId="ffeff186a47346e7" providerId="LiveId" clId="{9D34DD71-43FF-9849-B221-475AF416DC5D}"/>
    <pc:docChg chg="custSel delSld modSld">
      <pc:chgData name="thanhtruongct3@gmail.com" userId="ffeff186a47346e7" providerId="LiveId" clId="{9D34DD71-43FF-9849-B221-475AF416DC5D}" dt="2017-12-09T07:19:13.161" v="281" actId="2696"/>
      <pc:docMkLst>
        <pc:docMk/>
      </pc:docMkLst>
      <pc:sldChg chg="modSp">
        <pc:chgData name="thanhtruongct3@gmail.com" userId="ffeff186a47346e7" providerId="LiveId" clId="{9D34DD71-43FF-9849-B221-475AF416DC5D}" dt="2017-12-09T07:13:58.799" v="129" actId="20577"/>
        <pc:sldMkLst>
          <pc:docMk/>
          <pc:sldMk cId="0" sldId="257"/>
        </pc:sldMkLst>
        <pc:spChg chg="mod">
          <ac:chgData name="thanhtruongct3@gmail.com" userId="ffeff186a47346e7" providerId="LiveId" clId="{9D34DD71-43FF-9849-B221-475AF416DC5D}" dt="2017-12-09T07:13:58.799" v="129" actId="20577"/>
          <ac:spMkLst>
            <pc:docMk/>
            <pc:sldMk cId="0" sldId="257"/>
            <ac:spMk id="7318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3:51.466" v="128" actId="207"/>
          <ac:spMkLst>
            <pc:docMk/>
            <pc:sldMk cId="0" sldId="257"/>
            <ac:spMk id="16118" creationId="{00000000-0000-0000-0000-000000000000}"/>
          </ac:spMkLst>
        </pc:spChg>
      </pc:sldChg>
      <pc:sldChg chg="del">
        <pc:chgData name="thanhtruongct3@gmail.com" userId="ffeff186a47346e7" providerId="LiveId" clId="{9D34DD71-43FF-9849-B221-475AF416DC5D}" dt="2017-12-09T07:16:58.252" v="249" actId="2696"/>
        <pc:sldMkLst>
          <pc:docMk/>
          <pc:sldMk cId="0" sldId="263"/>
        </pc:sldMkLst>
      </pc:sldChg>
      <pc:sldChg chg="delSp modSp">
        <pc:chgData name="thanhtruongct3@gmail.com" userId="ffeff186a47346e7" providerId="LiveId" clId="{9D34DD71-43FF-9849-B221-475AF416DC5D}" dt="2017-12-09T07:12:43.111" v="84" actId="20577"/>
        <pc:sldMkLst>
          <pc:docMk/>
          <pc:sldMk cId="0" sldId="266"/>
        </pc:sldMkLst>
        <pc:spChg chg="mod">
          <ac:chgData name="thanhtruongct3@gmail.com" userId="ffeff186a47346e7" providerId="LiveId" clId="{9D34DD71-43FF-9849-B221-475AF416DC5D}" dt="2017-12-09T07:12:06.034" v="49" actId="1076"/>
          <ac:spMkLst>
            <pc:docMk/>
            <pc:sldMk cId="0" sldId="266"/>
            <ac:spMk id="6152" creationId="{00000000-0000-0000-0000-000000000000}"/>
          </ac:spMkLst>
        </pc:spChg>
        <pc:spChg chg="del">
          <ac:chgData name="thanhtruongct3@gmail.com" userId="ffeff186a47346e7" providerId="LiveId" clId="{9D34DD71-43FF-9849-B221-475AF416DC5D}" dt="2017-12-09T07:12:02.995" v="48" actId="478"/>
          <ac:spMkLst>
            <pc:docMk/>
            <pc:sldMk cId="0" sldId="266"/>
            <ac:spMk id="6159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2:43.111" v="84" actId="20577"/>
          <ac:spMkLst>
            <pc:docMk/>
            <pc:sldMk cId="0" sldId="266"/>
            <ac:spMk id="52226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2:16.479" v="65" actId="20577"/>
          <ac:spMkLst>
            <pc:docMk/>
            <pc:sldMk cId="0" sldId="266"/>
            <ac:spMk id="52243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6:37.598" v="246" actId="21"/>
        <pc:sldMkLst>
          <pc:docMk/>
          <pc:sldMk cId="0" sldId="267"/>
        </pc:sldMkLst>
        <pc:spChg chg="mod">
          <ac:chgData name="thanhtruongct3@gmail.com" userId="ffeff186a47346e7" providerId="LiveId" clId="{9D34DD71-43FF-9849-B221-475AF416DC5D}" dt="2017-12-09T07:16:37.598" v="246" actId="21"/>
          <ac:spMkLst>
            <pc:docMk/>
            <pc:sldMk cId="0" sldId="267"/>
            <ac:spMk id="30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6:28.784" v="245" actId="20577"/>
          <ac:spMkLst>
            <pc:docMk/>
            <pc:sldMk cId="0" sldId="267"/>
            <ac:spMk id="11267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9:02.368" v="280" actId="20577"/>
        <pc:sldMkLst>
          <pc:docMk/>
          <pc:sldMk cId="0" sldId="269"/>
        </pc:sldMkLst>
        <pc:spChg chg="mod">
          <ac:chgData name="thanhtruongct3@gmail.com" userId="ffeff186a47346e7" providerId="LiveId" clId="{9D34DD71-43FF-9849-B221-475AF416DC5D}" dt="2017-12-09T07:19:02.368" v="280" actId="20577"/>
          <ac:spMkLst>
            <pc:docMk/>
            <pc:sldMk cId="0" sldId="269"/>
            <ac:spMk id="169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8:54.768" v="279" actId="20577"/>
          <ac:spMkLst>
            <pc:docMk/>
            <pc:sldMk cId="0" sldId="269"/>
            <ac:spMk id="16386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5:12.156" v="206" actId="21"/>
        <pc:sldMkLst>
          <pc:docMk/>
          <pc:sldMk cId="0" sldId="271"/>
        </pc:sldMkLst>
        <pc:spChg chg="mod">
          <ac:chgData name="thanhtruongct3@gmail.com" userId="ffeff186a47346e7" providerId="LiveId" clId="{9D34DD71-43FF-9849-B221-475AF416DC5D}" dt="2017-12-09T07:15:12.156" v="206" actId="21"/>
          <ac:spMkLst>
            <pc:docMk/>
            <pc:sldMk cId="0" sldId="271"/>
            <ac:spMk id="326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4:39.553" v="168" actId="20577"/>
          <ac:spMkLst>
            <pc:docMk/>
            <pc:sldMk cId="0" sldId="271"/>
            <ac:spMk id="9485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4:59.092" v="205" actId="20577"/>
          <ac:spMkLst>
            <pc:docMk/>
            <pc:sldMk cId="0" sldId="271"/>
            <ac:spMk id="61746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1:58.117" v="47" actId="1076"/>
        <pc:sldMkLst>
          <pc:docMk/>
          <pc:sldMk cId="0" sldId="276"/>
        </pc:sldMkLst>
        <pc:spChg chg="mod">
          <ac:chgData name="thanhtruongct3@gmail.com" userId="ffeff186a47346e7" providerId="LiveId" clId="{9D34DD71-43FF-9849-B221-475AF416DC5D}" dt="2017-12-09T07:11:58.117" v="47" actId="1076"/>
          <ac:spMkLst>
            <pc:docMk/>
            <pc:sldMk cId="0" sldId="276"/>
            <ac:spMk id="5123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1:55.564" v="46" actId="1076"/>
          <ac:spMkLst>
            <pc:docMk/>
            <pc:sldMk cId="0" sldId="276"/>
            <ac:spMk id="5124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6:45.955" v="247" actId="21"/>
        <pc:sldMkLst>
          <pc:docMk/>
          <pc:sldMk cId="0" sldId="281"/>
        </pc:sldMkLst>
        <pc:spChg chg="mod">
          <ac:chgData name="thanhtruongct3@gmail.com" userId="ffeff186a47346e7" providerId="LiveId" clId="{9D34DD71-43FF-9849-B221-475AF416DC5D}" dt="2017-12-09T07:16:45.955" v="247" actId="21"/>
          <ac:spMkLst>
            <pc:docMk/>
            <pc:sldMk cId="0" sldId="281"/>
            <ac:spMk id="12290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6:53.504" v="248" actId="21"/>
        <pc:sldMkLst>
          <pc:docMk/>
          <pc:sldMk cId="0" sldId="282"/>
        </pc:sldMkLst>
        <pc:spChg chg="mod">
          <ac:chgData name="thanhtruongct3@gmail.com" userId="ffeff186a47346e7" providerId="LiveId" clId="{9D34DD71-43FF-9849-B221-475AF416DC5D}" dt="2017-12-09T07:16:53.504" v="248" actId="21"/>
          <ac:spMkLst>
            <pc:docMk/>
            <pc:sldMk cId="0" sldId="282"/>
            <ac:spMk id="13314" creationId="{00000000-0000-0000-0000-000000000000}"/>
          </ac:spMkLst>
        </pc:spChg>
      </pc:sldChg>
      <pc:sldChg chg="del">
        <pc:chgData name="thanhtruongct3@gmail.com" userId="ffeff186a47346e7" providerId="LiveId" clId="{9D34DD71-43FF-9849-B221-475AF416DC5D}" dt="2017-12-09T07:19:13.161" v="281" actId="2696"/>
        <pc:sldMkLst>
          <pc:docMk/>
          <pc:sldMk cId="0" sldId="283"/>
        </pc:sldMkLst>
      </pc:sldChg>
      <pc:sldChg chg="del">
        <pc:chgData name="thanhtruongct3@gmail.com" userId="ffeff186a47346e7" providerId="LiveId" clId="{9D34DD71-43FF-9849-B221-475AF416DC5D}" dt="2017-12-09T07:15:19.043" v="207" actId="2696"/>
        <pc:sldMkLst>
          <pc:docMk/>
          <pc:sldMk cId="0" sldId="284"/>
        </pc:sldMkLst>
      </pc:sldChg>
      <pc:sldChg chg="del">
        <pc:chgData name="thanhtruongct3@gmail.com" userId="ffeff186a47346e7" providerId="LiveId" clId="{9D34DD71-43FF-9849-B221-475AF416DC5D}" dt="2017-12-09T07:14:07.080" v="130" actId="2696"/>
        <pc:sldMkLst>
          <pc:docMk/>
          <pc:sldMk cId="0" sldId="285"/>
        </pc:sldMkLst>
      </pc:sldChg>
    </pc:docChg>
  </pc:docChgLst>
  <pc:docChgLst>
    <pc:chgData name="thanhtruongct3@gmail.com" userId="ffeff186a47346e7" providerId="LiveId" clId="{067AAC5A-E686-C348-84BB-F193C6746138}"/>
    <pc:docChg chg="undo custSel modSld">
      <pc:chgData name="thanhtruongct3@gmail.com" userId="ffeff186a47346e7" providerId="LiveId" clId="{067AAC5A-E686-C348-84BB-F193C6746138}" dt="2017-12-09T08:04:56.242" v="11" actId="22"/>
      <pc:docMkLst>
        <pc:docMk/>
      </pc:docMkLst>
      <pc:sldChg chg="addSp modSp addAnim">
        <pc:chgData name="thanhtruongct3@gmail.com" userId="ffeff186a47346e7" providerId="LiveId" clId="{067AAC5A-E686-C348-84BB-F193C6746138}" dt="2017-12-09T08:04:56.242" v="11" actId="22"/>
        <pc:sldMkLst>
          <pc:docMk/>
          <pc:sldMk cId="0" sldId="266"/>
        </pc:sldMkLst>
        <pc:spChg chg="add mod">
          <ac:chgData name="thanhtruongct3@gmail.com" userId="ffeff186a47346e7" providerId="LiveId" clId="{067AAC5A-E686-C348-84BB-F193C6746138}" dt="2017-12-09T08:04:11.485" v="10" actId="1076"/>
          <ac:spMkLst>
            <pc:docMk/>
            <pc:sldMk cId="0" sldId="266"/>
            <ac:spMk id="16" creationId="{4FA7F4B2-5A3E-4640-944D-BC20DB8948C3}"/>
          </ac:spMkLst>
        </pc:spChg>
        <pc:spChg chg="mod">
          <ac:chgData name="thanhtruongct3@gmail.com" userId="ffeff186a47346e7" providerId="LiveId" clId="{067AAC5A-E686-C348-84BB-F193C6746138}" dt="2017-12-09T08:03:01.743" v="3" actId="6549"/>
          <ac:spMkLst>
            <pc:docMk/>
            <pc:sldMk cId="0" sldId="266"/>
            <ac:spMk id="6152" creationId="{00000000-0000-0000-0000-000000000000}"/>
          </ac:spMkLst>
        </pc:spChg>
        <pc:spChg chg="mod">
          <ac:chgData name="thanhtruongct3@gmail.com" userId="ffeff186a47346e7" providerId="LiveId" clId="{067AAC5A-E686-C348-84BB-F193C6746138}" dt="2017-12-09T08:01:28.283" v="0" actId="1076"/>
          <ac:spMkLst>
            <pc:docMk/>
            <pc:sldMk cId="0" sldId="266"/>
            <ac:spMk id="6153" creationId="{00000000-0000-0000-0000-000000000000}"/>
          </ac:spMkLst>
        </pc:spChg>
        <pc:spChg chg="mod">
          <ac:chgData name="thanhtruongct3@gmail.com" userId="ffeff186a47346e7" providerId="LiveId" clId="{067AAC5A-E686-C348-84BB-F193C6746138}" dt="2017-12-09T08:04:56.242" v="11" actId="22"/>
          <ac:spMkLst>
            <pc:docMk/>
            <pc:sldMk cId="0" sldId="266"/>
            <ac:spMk id="5224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7EFEEDCB-A951-4416-8038-0353EE9BF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056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869AF1-1706-4667-9F80-81FCF432D50A}" type="slidenum">
              <a:rPr lang="en-US" altLang="en-US" sz="1200">
                <a:latin typeface="Arial" panose="020B0604020202020204" pitchFamily="34" charset="0"/>
              </a:rPr>
              <a:pPr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ơi giữ chỗ cho Ghi ch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8" name="Nơi giữ chỗ cho Số hiệu Bản chiế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3E7A6B-EB2D-45E6-B978-B7823C0C6166}" type="slidenum">
              <a:rPr lang="en-US" altLang="en-US" sz="120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15FB2-B326-4E15-AAA9-1B02AB188F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3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598F7-3704-408E-A79E-3A8EF7AEE6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65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8E290-8212-4543-A35B-7A20D2257D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418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EF45F-B038-4635-97D8-37EDFD935F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28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57CC0-1F5F-44C1-A3D5-69CA1CBBC3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529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08E9A-2E9D-45AF-9A36-E1D0C0026E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655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A4254-8497-4EE3-9407-E79B78C4B8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388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FB1F0-EA71-4B31-A3DF-ADB47C6DB2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027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9E822-F01B-42B3-8C77-F6C8F7E6E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676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CB1EF-ED05-4508-880D-8E126D4C9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835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9A4A3-B271-4546-8184-ACF77F2D83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22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F835B-54E3-47C9-8435-00087DA13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725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C163B-AA32-484F-B678-FB9C639508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848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9A0DE-7AC0-4522-9ECC-A17895AC9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093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C5BEF-2CF0-46AD-916D-EF7FDC0246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647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ên đề và 2 Nội dụng trên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43815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half" idx="3"/>
          </p:nvPr>
        </p:nvSpPr>
        <p:spPr>
          <a:xfrm>
            <a:off x="495300" y="3938588"/>
            <a:ext cx="89154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Ngày tháng 5"/>
          <p:cNvSpPr>
            <a:spLocks noGrp="1"/>
          </p:cNvSpPr>
          <p:nvPr>
            <p:ph type="dt" sz="half" idx="10"/>
          </p:nvPr>
        </p:nvSpPr>
        <p:spPr>
          <a:xfrm>
            <a:off x="8077200" y="6248400"/>
            <a:ext cx="101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Chân trang 6"/>
          <p:cNvSpPr>
            <a:spLocks noGrp="1"/>
          </p:cNvSpPr>
          <p:nvPr>
            <p:ph type="ftr" sz="quarter" idx="11"/>
          </p:nvPr>
        </p:nvSpPr>
        <p:spPr>
          <a:xfrm>
            <a:off x="-393700" y="6553200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Tr­êng TiÓu hoc H¶i  Khª</a:t>
            </a:r>
          </a:p>
        </p:txBody>
      </p:sp>
      <p:sp>
        <p:nvSpPr>
          <p:cNvPr id="8" name="Nơi giữ chỗ cho Số hiệu Bản chiếu 7"/>
          <p:cNvSpPr>
            <a:spLocks noGrp="1"/>
          </p:cNvSpPr>
          <p:nvPr>
            <p:ph type="sldNum" sz="quarter" idx="12"/>
          </p:nvPr>
        </p:nvSpPr>
        <p:spPr>
          <a:xfrm>
            <a:off x="3962400" y="6248400"/>
            <a:ext cx="3238500" cy="476250"/>
          </a:xfrm>
        </p:spPr>
        <p:txBody>
          <a:bodyPr/>
          <a:lstStyle>
            <a:lvl1pPr>
              <a:defRPr/>
            </a:lvl1pPr>
          </a:lstStyle>
          <a:p>
            <a:fld id="{5A57F7F2-1D22-4919-A7DC-9632EA1B2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141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>
          <a:xfrm>
            <a:off x="8077200" y="6248400"/>
            <a:ext cx="101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>
          <a:xfrm>
            <a:off x="-393700" y="6553200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Tr­êng TiÓu hoc H¶i  Khª</a:t>
            </a:r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3962400" y="6248400"/>
            <a:ext cx="3238500" cy="476250"/>
          </a:xfrm>
        </p:spPr>
        <p:txBody>
          <a:bodyPr/>
          <a:lstStyle>
            <a:lvl1pPr>
              <a:defRPr/>
            </a:lvl1pPr>
          </a:lstStyle>
          <a:p>
            <a:fld id="{32EC20EB-2C84-40D4-8E8F-4DD41524D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27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5D5F9-20B4-4F19-A5E5-D585962D26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18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D9319-59AD-40A2-A319-4EB3A5F605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5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B222E-AD45-444F-A327-C649F9D6C6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91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8A7F7-0C63-4C69-829C-8D4C343CA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03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F8DF3-442E-4A49-BB29-E84BA6848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28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80406-F7AD-4792-9E3C-7FA4CB252A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63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EC87C-AAAA-4617-A9AE-117321B853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72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011C89FD-97D1-466D-8261-64128F2F36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922BB529-A152-4044-BAEA-AEE64911F1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4215" r:id="rId12"/>
    <p:sldLayoutId id="214748421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olours022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</p:spPr>
      </p:pic>
      <p:sp>
        <p:nvSpPr>
          <p:cNvPr id="5123" name="WordArt 7"/>
          <p:cNvSpPr>
            <a:spLocks noChangeArrowheads="1" noChangeShapeType="1" noTextEdit="1"/>
          </p:cNvSpPr>
          <p:nvPr/>
        </p:nvSpPr>
        <p:spPr bwMode="auto">
          <a:xfrm>
            <a:off x="2641600" y="3892550"/>
            <a:ext cx="569595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solidFill>
                  <a:srgbClr val="660033"/>
                </a:solidFill>
                <a:effectLst>
                  <a:outerShdw dist="35921" dir="2700000" algn="ctr" rotWithShape="0">
                    <a:srgbClr val="FF993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solidFill>
                  <a:srgbClr val="660033"/>
                </a:solidFill>
                <a:effectLst>
                  <a:outerShdw dist="35921" dir="2700000" algn="ctr" rotWithShape="0">
                    <a:srgbClr val="FF993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Năm</a:t>
            </a:r>
            <a:r>
              <a:rPr lang="en-US" sz="4400" b="1" kern="10" dirty="0">
                <a:solidFill>
                  <a:srgbClr val="660033"/>
                </a:solidFill>
                <a:effectLst>
                  <a:outerShdw dist="35921" dir="2700000" algn="ctr" rotWithShape="0">
                    <a:srgbClr val="FF993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solidFill>
                  <a:srgbClr val="660033"/>
                </a:solidFill>
                <a:effectLst>
                  <a:outerShdw dist="35921" dir="2700000" algn="ctr" rotWithShape="0">
                    <a:srgbClr val="FF993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4400" b="1" kern="10" dirty="0">
                <a:solidFill>
                  <a:srgbClr val="660033"/>
                </a:solidFill>
                <a:effectLst>
                  <a:outerShdw dist="35921" dir="2700000" algn="ctr" rotWithShape="0">
                    <a:srgbClr val="FF993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: </a:t>
            </a:r>
            <a:r>
              <a:rPr lang="vi-VN" sz="4400" b="1" kern="10" dirty="0">
                <a:solidFill>
                  <a:srgbClr val="660033"/>
                </a:solidFill>
                <a:effectLst>
                  <a:outerShdw dist="35921" dir="2700000" algn="ctr" rotWithShape="0">
                    <a:srgbClr val="FF993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2017 - 2018</a:t>
            </a:r>
            <a:endParaRPr lang="en-US" sz="4400" b="1" kern="10" dirty="0">
              <a:solidFill>
                <a:srgbClr val="660033"/>
              </a:solidFill>
              <a:effectLst>
                <a:outerShdw dist="35921" dir="2700000" algn="ctr" rotWithShape="0">
                  <a:srgbClr val="FF9933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5125" name="Picture 9" descr="Hoa ti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43"/>
          <a:stretch>
            <a:fillRect/>
          </a:stretch>
        </p:blipFill>
        <p:spPr bwMode="auto">
          <a:xfrm>
            <a:off x="330200" y="3276600"/>
            <a:ext cx="18986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WordArt 10"/>
          <p:cNvSpPr>
            <a:spLocks noChangeArrowheads="1" noChangeShapeType="1" noTextEdit="1"/>
          </p:cNvSpPr>
          <p:nvPr/>
        </p:nvSpPr>
        <p:spPr bwMode="auto">
          <a:xfrm>
            <a:off x="742950" y="533400"/>
            <a:ext cx="86677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KÍNH CHÀO QUÝ THẦY CÔ VỀ DỰ GIỜ THĂM LỚP </a:t>
            </a:r>
          </a:p>
        </p:txBody>
      </p:sp>
      <p:sp>
        <p:nvSpPr>
          <p:cNvPr id="5127" name="WordArt 11"/>
          <p:cNvSpPr>
            <a:spLocks noChangeArrowheads="1" noChangeShapeType="1" noTextEdit="1"/>
          </p:cNvSpPr>
          <p:nvPr/>
        </p:nvSpPr>
        <p:spPr bwMode="auto">
          <a:xfrm>
            <a:off x="2806700" y="1600200"/>
            <a:ext cx="4044950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5128" name="Picture 12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52400"/>
            <a:ext cx="61912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3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48744" y="2585244"/>
            <a:ext cx="57102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WordArt 7"/>
          <p:cNvSpPr>
            <a:spLocks noChangeArrowheads="1" noChangeShapeType="1" noTextEdit="1"/>
          </p:cNvSpPr>
          <p:nvPr/>
        </p:nvSpPr>
        <p:spPr bwMode="auto">
          <a:xfrm>
            <a:off x="2209800" y="2057400"/>
            <a:ext cx="5638800" cy="1173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MÔN : TOÁN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-15240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WordArt 5"/>
          <p:cNvSpPr>
            <a:spLocks noChangeArrowheads="1" noChangeShapeType="1" noTextEdit="1"/>
          </p:cNvSpPr>
          <p:nvPr/>
        </p:nvSpPr>
        <p:spPr bwMode="auto">
          <a:xfrm>
            <a:off x="330200" y="990600"/>
            <a:ext cx="9245600" cy="3505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   </a:t>
            </a:r>
          </a:p>
          <a:p>
            <a:pPr algn="ctr"/>
            <a:r>
              <a:rPr lang="en-US" sz="48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Chúc thầy cô và các em sức khoẻ</a:t>
            </a:r>
          </a:p>
          <a:p>
            <a:pPr algn="ctr"/>
            <a:endParaRPr lang="en-US" sz="4800" b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11300"/>
            <a:ext cx="8915400" cy="774700"/>
          </a:xfrm>
          <a:noFill/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2E14EC"/>
                </a:solidFill>
                <a:latin typeface=".VnTime" pitchFamily="34" charset="0"/>
              </a:rPr>
              <a:t>Trong</a:t>
            </a:r>
            <a:r>
              <a:rPr lang="vi-VN" altLang="en-US" sz="3200">
                <a:solidFill>
                  <a:srgbClr val="2E14EC"/>
                </a:solidFill>
                <a:latin typeface=".VnTime" pitchFamily="34" charset="0"/>
              </a:rPr>
              <a:t> các hình sau hình nào là hình chữ nhật</a:t>
            </a:r>
            <a:r>
              <a:rPr lang="en-US" altLang="en-US" sz="3200">
                <a:solidFill>
                  <a:srgbClr val="2E14EC"/>
                </a:solidFill>
                <a:latin typeface=".VnTime" pitchFamily="34" charset="0"/>
              </a:rPr>
              <a:t>?</a:t>
            </a:r>
          </a:p>
        </p:txBody>
      </p:sp>
      <p:sp>
        <p:nvSpPr>
          <p:cNvPr id="6147" name="Text Box 8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915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5562600" y="2438400"/>
            <a:ext cx="2438400" cy="13716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latin typeface=".VnTimeH" pitchFamily="34" charset="0"/>
            </a:endParaRP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762000" y="2514600"/>
            <a:ext cx="3352800" cy="1143000"/>
          </a:xfrm>
          <a:prstGeom prst="parallelogram">
            <a:avLst>
              <a:gd name="adj" fmla="val 73333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209800" y="2438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.VnTimeH" pitchFamily="34" charset="0"/>
              </a:rPr>
              <a:t>1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6477000" y="2514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 2</a:t>
            </a:r>
          </a:p>
        </p:txBody>
      </p:sp>
      <p:sp>
        <p:nvSpPr>
          <p:cNvPr id="6152" name="Rectangle 13"/>
          <p:cNvSpPr>
            <a:spLocks noChangeArrowheads="1"/>
          </p:cNvSpPr>
          <p:nvPr/>
        </p:nvSpPr>
        <p:spPr bwMode="auto">
          <a:xfrm rot="16200000">
            <a:off x="3298372" y="350838"/>
            <a:ext cx="26670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3200" b="1" u="sng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1507672" y="546772"/>
            <a:ext cx="89154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4000" b="1">
              <a:solidFill>
                <a:srgbClr val="000099"/>
              </a:solidFill>
              <a:latin typeface=".VnAristote" pitchFamily="34" charset="0"/>
            </a:endParaRPr>
          </a:p>
        </p:txBody>
      </p:sp>
      <p:sp>
        <p:nvSpPr>
          <p:cNvPr id="52239" name="AutoShape 15"/>
          <p:cNvSpPr>
            <a:spLocks noChangeArrowheads="1"/>
          </p:cNvSpPr>
          <p:nvPr/>
        </p:nvSpPr>
        <p:spPr bwMode="auto">
          <a:xfrm rot="10800000">
            <a:off x="609600" y="4419600"/>
            <a:ext cx="3276600" cy="1600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240" name="AutoShape 16"/>
          <p:cNvSpPr>
            <a:spLocks noChangeArrowheads="1"/>
          </p:cNvSpPr>
          <p:nvPr/>
        </p:nvSpPr>
        <p:spPr bwMode="auto">
          <a:xfrm>
            <a:off x="4876800" y="4572000"/>
            <a:ext cx="3657600" cy="1676400"/>
          </a:xfrm>
          <a:prstGeom prst="diamond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2057400" y="4572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3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6400800" y="4953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4</a:t>
            </a: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2438400" y="1112838"/>
            <a:ext cx="4953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000" b="1" kern="0" dirty="0">
                <a:solidFill>
                  <a:srgbClr val="FF0000"/>
                </a:solidFill>
                <a:cs typeface="Times New Roman" pitchFamily="18" charset="0"/>
              </a:rPr>
              <a:t>HÌNH CHỮ NHẬT</a:t>
            </a:r>
            <a:endParaRPr lang="en-US" altLang="en-US" sz="4000" b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4FA7F4B2-5A3E-4640-944D-BC20DB8948C3}"/>
              </a:ext>
            </a:extLst>
          </p:cNvPr>
          <p:cNvSpPr txBox="1"/>
          <p:nvPr/>
        </p:nvSpPr>
        <p:spPr>
          <a:xfrm>
            <a:off x="3975588" y="-14583"/>
            <a:ext cx="48504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animBg="1"/>
      <p:bldP spid="52227" grpId="1" animBg="1"/>
      <p:bldP spid="52229" grpId="0" animBg="1"/>
      <p:bldP spid="52229" grpId="1" animBg="1"/>
      <p:bldP spid="52231" grpId="0"/>
      <p:bldP spid="52231" grpId="1"/>
      <p:bldP spid="52234" grpId="0"/>
      <p:bldP spid="52234" grpId="1"/>
      <p:bldP spid="6152" grpId="0"/>
      <p:bldP spid="52239" grpId="0" animBg="1"/>
      <p:bldP spid="52239" grpId="1" animBg="1"/>
      <p:bldP spid="52240" grpId="0" animBg="1"/>
      <p:bldP spid="52240" grpId="1" animBg="1"/>
      <p:bldP spid="52241" grpId="0"/>
      <p:bldP spid="52241" grpId="1"/>
      <p:bldP spid="52242" grpId="0"/>
      <p:bldP spid="52242" grpId="1"/>
      <p:bldP spid="522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72" name="Group 2960"/>
          <p:cNvGraphicFramePr>
            <a:graphicFrameLocks noGrp="1"/>
          </p:cNvGraphicFramePr>
          <p:nvPr>
            <p:ph sz="quarter" idx="1"/>
          </p:nvPr>
        </p:nvGraphicFramePr>
        <p:xfrm>
          <a:off x="152400" y="2133600"/>
          <a:ext cx="4038600" cy="3030545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6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67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6118" name="Rectangle 2806"/>
          <p:cNvSpPr>
            <a:spLocks noChangeArrowheads="1"/>
          </p:cNvSpPr>
          <p:nvPr/>
        </p:nvSpPr>
        <p:spPr bwMode="auto">
          <a:xfrm>
            <a:off x="152400" y="6202363"/>
            <a:ext cx="9448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vi-VN" altLang="en-US" sz="2500">
                <a:latin typeface=".VnTime" pitchFamily="34" charset="0"/>
              </a:rPr>
              <a:t> Độ dài cạnh dài gọi là </a:t>
            </a:r>
            <a:r>
              <a:rPr lang="vi-VN" altLang="en-US" sz="2500" b="1">
                <a:solidFill>
                  <a:srgbClr val="FF0000"/>
                </a:solidFill>
                <a:latin typeface=".VnTime" pitchFamily="34" charset="0"/>
              </a:rPr>
              <a:t>chiều dài</a:t>
            </a:r>
            <a:r>
              <a:rPr lang="vi-VN" altLang="en-US" sz="2500">
                <a:latin typeface=".VnTime" pitchFamily="34" charset="0"/>
              </a:rPr>
              <a:t> độ dài cạnh ngắn gọi là </a:t>
            </a:r>
            <a:r>
              <a:rPr lang="vi-VN" altLang="en-US" sz="2500" b="1">
                <a:solidFill>
                  <a:srgbClr val="FF0000"/>
                </a:solidFill>
                <a:latin typeface=".VnTime" pitchFamily="34" charset="0"/>
              </a:rPr>
              <a:t>chiều rộng</a:t>
            </a:r>
            <a:endParaRPr lang="en-US" altLang="en-US" sz="2500" b="1">
              <a:solidFill>
                <a:srgbClr val="FF0000"/>
              </a:solidFill>
              <a:latin typeface=".VnTime" pitchFamily="34" charset="0"/>
            </a:endParaRPr>
          </a:p>
        </p:txBody>
      </p:sp>
      <p:grpSp>
        <p:nvGrpSpPr>
          <p:cNvPr id="2" name="Group 2845"/>
          <p:cNvGrpSpPr>
            <a:grpSpLocks/>
          </p:cNvGrpSpPr>
          <p:nvPr/>
        </p:nvGrpSpPr>
        <p:grpSpPr bwMode="auto">
          <a:xfrm>
            <a:off x="1600200" y="3876675"/>
            <a:ext cx="533400" cy="695325"/>
            <a:chOff x="336" y="2442"/>
            <a:chExt cx="288" cy="438"/>
          </a:xfrm>
        </p:grpSpPr>
        <p:sp>
          <p:nvSpPr>
            <p:cNvPr id="7339" name="AutoShape 2816"/>
            <p:cNvSpPr>
              <a:spLocks noChangeArrowheads="1"/>
            </p:cNvSpPr>
            <p:nvPr/>
          </p:nvSpPr>
          <p:spPr bwMode="auto">
            <a:xfrm>
              <a:off x="336" y="2442"/>
              <a:ext cx="288" cy="438"/>
            </a:xfrm>
            <a:prstGeom prst="rtTriangl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40" name="Group 2825"/>
            <p:cNvGrpSpPr>
              <a:grpSpLocks/>
            </p:cNvGrpSpPr>
            <p:nvPr/>
          </p:nvGrpSpPr>
          <p:grpSpPr bwMode="auto">
            <a:xfrm>
              <a:off x="378" y="2612"/>
              <a:ext cx="144" cy="219"/>
              <a:chOff x="480" y="2016"/>
              <a:chExt cx="192" cy="144"/>
            </a:xfrm>
          </p:grpSpPr>
          <p:sp>
            <p:nvSpPr>
              <p:cNvPr id="7341" name="Line 2818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2" name="Line 2822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3" name="Line 2823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833"/>
          <p:cNvGrpSpPr>
            <a:grpSpLocks/>
          </p:cNvGrpSpPr>
          <p:nvPr/>
        </p:nvGrpSpPr>
        <p:grpSpPr bwMode="auto">
          <a:xfrm rot="-5400000" flipH="1" flipV="1">
            <a:off x="1524000" y="2590800"/>
            <a:ext cx="685800" cy="533400"/>
            <a:chOff x="432" y="1920"/>
            <a:chExt cx="384" cy="288"/>
          </a:xfrm>
        </p:grpSpPr>
        <p:sp>
          <p:nvSpPr>
            <p:cNvPr id="7334" name="AutoShape 2834"/>
            <p:cNvSpPr>
              <a:spLocks noChangeArrowheads="1"/>
            </p:cNvSpPr>
            <p:nvPr/>
          </p:nvSpPr>
          <p:spPr bwMode="auto">
            <a:xfrm>
              <a:off x="432" y="1920"/>
              <a:ext cx="384" cy="28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35" name="Group 2835"/>
            <p:cNvGrpSpPr>
              <a:grpSpLocks/>
            </p:cNvGrpSpPr>
            <p:nvPr/>
          </p:nvGrpSpPr>
          <p:grpSpPr bwMode="auto">
            <a:xfrm>
              <a:off x="480" y="2016"/>
              <a:ext cx="192" cy="144"/>
              <a:chOff x="480" y="2016"/>
              <a:chExt cx="192" cy="144"/>
            </a:xfrm>
          </p:grpSpPr>
          <p:sp>
            <p:nvSpPr>
              <p:cNvPr id="7336" name="Line 2836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7" name="Line 2837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8" name="Line 2838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2846"/>
          <p:cNvGrpSpPr>
            <a:grpSpLocks/>
          </p:cNvGrpSpPr>
          <p:nvPr/>
        </p:nvGrpSpPr>
        <p:grpSpPr bwMode="auto">
          <a:xfrm flipH="1">
            <a:off x="2133600" y="3886200"/>
            <a:ext cx="533400" cy="685800"/>
            <a:chOff x="336" y="2442"/>
            <a:chExt cx="288" cy="438"/>
          </a:xfrm>
        </p:grpSpPr>
        <p:sp>
          <p:nvSpPr>
            <p:cNvPr id="7329" name="AutoShape 2847"/>
            <p:cNvSpPr>
              <a:spLocks noChangeArrowheads="1"/>
            </p:cNvSpPr>
            <p:nvPr/>
          </p:nvSpPr>
          <p:spPr bwMode="auto">
            <a:xfrm>
              <a:off x="336" y="2442"/>
              <a:ext cx="288" cy="43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30" name="Group 2848"/>
            <p:cNvGrpSpPr>
              <a:grpSpLocks/>
            </p:cNvGrpSpPr>
            <p:nvPr/>
          </p:nvGrpSpPr>
          <p:grpSpPr bwMode="auto">
            <a:xfrm>
              <a:off x="378" y="2612"/>
              <a:ext cx="144" cy="219"/>
              <a:chOff x="480" y="2016"/>
              <a:chExt cx="192" cy="144"/>
            </a:xfrm>
          </p:grpSpPr>
          <p:sp>
            <p:nvSpPr>
              <p:cNvPr id="7331" name="Line 2849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2" name="Line 2850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3" name="Line 2851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2882"/>
          <p:cNvGrpSpPr>
            <a:grpSpLocks/>
          </p:cNvGrpSpPr>
          <p:nvPr/>
        </p:nvGrpSpPr>
        <p:grpSpPr bwMode="auto">
          <a:xfrm rot="5400000" flipV="1">
            <a:off x="2014538" y="2633662"/>
            <a:ext cx="742950" cy="504825"/>
            <a:chOff x="432" y="1920"/>
            <a:chExt cx="384" cy="288"/>
          </a:xfrm>
        </p:grpSpPr>
        <p:sp>
          <p:nvSpPr>
            <p:cNvPr id="7324" name="AutoShape 2883"/>
            <p:cNvSpPr>
              <a:spLocks noChangeArrowheads="1"/>
            </p:cNvSpPr>
            <p:nvPr/>
          </p:nvSpPr>
          <p:spPr bwMode="auto">
            <a:xfrm>
              <a:off x="432" y="1920"/>
              <a:ext cx="384" cy="28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25" name="Group 2884"/>
            <p:cNvGrpSpPr>
              <a:grpSpLocks/>
            </p:cNvGrpSpPr>
            <p:nvPr/>
          </p:nvGrpSpPr>
          <p:grpSpPr bwMode="auto">
            <a:xfrm>
              <a:off x="480" y="2016"/>
              <a:ext cx="192" cy="144"/>
              <a:chOff x="480" y="2016"/>
              <a:chExt cx="192" cy="144"/>
            </a:xfrm>
          </p:grpSpPr>
          <p:sp>
            <p:nvSpPr>
              <p:cNvPr id="7326" name="Line 2885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7" name="Line 2886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8" name="Line 2887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224" name="Rectangle 2912"/>
          <p:cNvSpPr>
            <a:spLocks noChangeArrowheads="1"/>
          </p:cNvSpPr>
          <p:nvPr/>
        </p:nvSpPr>
        <p:spPr bwMode="auto">
          <a:xfrm>
            <a:off x="533400" y="4419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" name="Group 2919"/>
          <p:cNvGrpSpPr>
            <a:grpSpLocks/>
          </p:cNvGrpSpPr>
          <p:nvPr/>
        </p:nvGrpSpPr>
        <p:grpSpPr bwMode="auto">
          <a:xfrm rot="-5400000">
            <a:off x="-762000" y="3276600"/>
            <a:ext cx="2362200" cy="228600"/>
            <a:chOff x="384" y="1488"/>
            <a:chExt cx="2304" cy="48"/>
          </a:xfrm>
        </p:grpSpPr>
        <p:sp>
          <p:nvSpPr>
            <p:cNvPr id="7322" name="Rectangle 2917"/>
            <p:cNvSpPr>
              <a:spLocks noChangeArrowheads="1"/>
            </p:cNvSpPr>
            <p:nvPr/>
          </p:nvSpPr>
          <p:spPr bwMode="auto">
            <a:xfrm flipV="1">
              <a:off x="384" y="1488"/>
              <a:ext cx="2304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1400" u="sng">
                <a:latin typeface=".VnTimeH" pitchFamily="34" charset="0"/>
              </a:endParaRPr>
            </a:p>
          </p:txBody>
        </p:sp>
        <p:sp>
          <p:nvSpPr>
            <p:cNvPr id="7323" name="Line 2918"/>
            <p:cNvSpPr>
              <a:spLocks noChangeShapeType="1"/>
            </p:cNvSpPr>
            <p:nvPr/>
          </p:nvSpPr>
          <p:spPr bwMode="auto">
            <a:xfrm>
              <a:off x="2412" y="1488"/>
              <a:ext cx="0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99" name="Rectangle 2935"/>
          <p:cNvSpPr>
            <a:spLocks noChangeArrowheads="1"/>
          </p:cNvSpPr>
          <p:nvPr/>
        </p:nvSpPr>
        <p:spPr bwMode="auto">
          <a:xfrm>
            <a:off x="533400" y="289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48" name="Rectangle 2936"/>
          <p:cNvSpPr>
            <a:spLocks noChangeArrowheads="1"/>
          </p:cNvSpPr>
          <p:nvPr/>
        </p:nvSpPr>
        <p:spPr bwMode="auto">
          <a:xfrm>
            <a:off x="3581400" y="2514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49" name="Rectangle 2937"/>
          <p:cNvSpPr>
            <a:spLocks noChangeArrowheads="1"/>
          </p:cNvSpPr>
          <p:nvPr/>
        </p:nvSpPr>
        <p:spPr bwMode="auto">
          <a:xfrm>
            <a:off x="3581400" y="4419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02" name="AutoShape 2939"/>
          <p:cNvSpPr>
            <a:spLocks noChangeArrowheads="1"/>
          </p:cNvSpPr>
          <p:nvPr/>
        </p:nvSpPr>
        <p:spPr bwMode="auto">
          <a:xfrm>
            <a:off x="533400" y="2500313"/>
            <a:ext cx="3200400" cy="2057400"/>
          </a:xfrm>
          <a:prstGeom prst="flowChartProcess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7303" name="Text Box 2940"/>
          <p:cNvSpPr txBox="1">
            <a:spLocks noChangeArrowheads="1"/>
          </p:cNvSpPr>
          <p:nvPr/>
        </p:nvSpPr>
        <p:spPr bwMode="auto">
          <a:xfrm>
            <a:off x="152400" y="2133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A</a:t>
            </a:r>
          </a:p>
        </p:txBody>
      </p:sp>
      <p:sp>
        <p:nvSpPr>
          <p:cNvPr id="7304" name="Text Box 2941"/>
          <p:cNvSpPr txBox="1">
            <a:spLocks noChangeArrowheads="1"/>
          </p:cNvSpPr>
          <p:nvPr/>
        </p:nvSpPr>
        <p:spPr bwMode="auto">
          <a:xfrm>
            <a:off x="3709988" y="2057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B</a:t>
            </a:r>
          </a:p>
        </p:txBody>
      </p:sp>
      <p:sp>
        <p:nvSpPr>
          <p:cNvPr id="7305" name="Text Box 2942"/>
          <p:cNvSpPr txBox="1">
            <a:spLocks noChangeArrowheads="1"/>
          </p:cNvSpPr>
          <p:nvPr/>
        </p:nvSpPr>
        <p:spPr bwMode="auto">
          <a:xfrm>
            <a:off x="228600" y="4572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 D</a:t>
            </a:r>
          </a:p>
        </p:txBody>
      </p:sp>
      <p:sp>
        <p:nvSpPr>
          <p:cNvPr id="7306" name="Text Box 2943"/>
          <p:cNvSpPr txBox="1">
            <a:spLocks noChangeArrowheads="1"/>
          </p:cNvSpPr>
          <p:nvPr/>
        </p:nvSpPr>
        <p:spPr bwMode="auto">
          <a:xfrm>
            <a:off x="3581400" y="4572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C</a:t>
            </a:r>
          </a:p>
        </p:txBody>
      </p:sp>
      <p:sp>
        <p:nvSpPr>
          <p:cNvPr id="16256" name="Rectangle 2944"/>
          <p:cNvSpPr>
            <a:spLocks noChangeArrowheads="1"/>
          </p:cNvSpPr>
          <p:nvPr/>
        </p:nvSpPr>
        <p:spPr bwMode="auto">
          <a:xfrm>
            <a:off x="533400" y="2514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34" name="Text Box 2947"/>
          <p:cNvSpPr txBox="1">
            <a:spLocks noChangeArrowheads="1"/>
          </p:cNvSpPr>
          <p:nvPr/>
        </p:nvSpPr>
        <p:spPr bwMode="auto">
          <a:xfrm>
            <a:off x="4724400" y="1524000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* Hình chữ nhật ABCD có :</a:t>
            </a:r>
          </a:p>
        </p:txBody>
      </p:sp>
      <p:sp>
        <p:nvSpPr>
          <p:cNvPr id="16260" name="Text Box 2948"/>
          <p:cNvSpPr txBox="1">
            <a:spLocks noChangeArrowheads="1"/>
          </p:cNvSpPr>
          <p:nvPr/>
        </p:nvSpPr>
        <p:spPr bwMode="auto">
          <a:xfrm>
            <a:off x="4343400" y="19812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- 4 góc đỉnh A,B,C,D đều là góc vuông</a:t>
            </a:r>
          </a:p>
        </p:txBody>
      </p:sp>
      <p:sp>
        <p:nvSpPr>
          <p:cNvPr id="16261" name="Text Box 2949"/>
          <p:cNvSpPr txBox="1">
            <a:spLocks noChangeArrowheads="1"/>
          </p:cNvSpPr>
          <p:nvPr/>
        </p:nvSpPr>
        <p:spPr bwMode="auto">
          <a:xfrm>
            <a:off x="6096000" y="24384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2 cạnh dài là AB và CD</a:t>
            </a:r>
          </a:p>
        </p:txBody>
      </p:sp>
      <p:sp>
        <p:nvSpPr>
          <p:cNvPr id="16262" name="Text Box 2950"/>
          <p:cNvSpPr txBox="1">
            <a:spLocks noChangeArrowheads="1"/>
          </p:cNvSpPr>
          <p:nvPr/>
        </p:nvSpPr>
        <p:spPr bwMode="auto">
          <a:xfrm>
            <a:off x="6096000" y="28956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2 cạnh ngắn là BC và AD</a:t>
            </a:r>
          </a:p>
        </p:txBody>
      </p:sp>
      <p:sp>
        <p:nvSpPr>
          <p:cNvPr id="7312" name="Text Box 2951"/>
          <p:cNvSpPr txBox="1">
            <a:spLocks noChangeArrowheads="1"/>
          </p:cNvSpPr>
          <p:nvPr/>
        </p:nvSpPr>
        <p:spPr bwMode="auto">
          <a:xfrm>
            <a:off x="4419600" y="24384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16264" name="Text Box 2952"/>
          <p:cNvSpPr txBox="1">
            <a:spLocks noChangeArrowheads="1"/>
          </p:cNvSpPr>
          <p:nvPr/>
        </p:nvSpPr>
        <p:spPr bwMode="auto">
          <a:xfrm>
            <a:off x="4343400" y="243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- 4 cạnh gồm</a:t>
            </a:r>
            <a:r>
              <a:rPr lang="en-US" altLang="en-US" sz="2400" b="1"/>
              <a:t>:</a:t>
            </a:r>
          </a:p>
        </p:txBody>
      </p:sp>
      <p:sp>
        <p:nvSpPr>
          <p:cNvPr id="16265" name="Text Box 2953"/>
          <p:cNvSpPr txBox="1">
            <a:spLocks noChangeArrowheads="1"/>
          </p:cNvSpPr>
          <p:nvPr/>
        </p:nvSpPr>
        <p:spPr bwMode="auto">
          <a:xfrm>
            <a:off x="4343400" y="32766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Hai cạnh dài có độ dài bằng nhau viết :            AB = CD</a:t>
            </a:r>
          </a:p>
        </p:txBody>
      </p:sp>
      <p:sp>
        <p:nvSpPr>
          <p:cNvPr id="16266" name="Text Box 2954"/>
          <p:cNvSpPr txBox="1">
            <a:spLocks noChangeArrowheads="1"/>
          </p:cNvSpPr>
          <p:nvPr/>
        </p:nvSpPr>
        <p:spPr bwMode="auto">
          <a:xfrm>
            <a:off x="4343400" y="4022725"/>
            <a:ext cx="586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Hai cạnh ngắn có độ dài bằng nhau viết:      BC = AD</a:t>
            </a:r>
          </a:p>
        </p:txBody>
      </p:sp>
      <p:sp>
        <p:nvSpPr>
          <p:cNvPr id="16267" name="AutoShape 2955"/>
          <p:cNvSpPr>
            <a:spLocks noChangeArrowheads="1"/>
          </p:cNvSpPr>
          <p:nvPr/>
        </p:nvSpPr>
        <p:spPr bwMode="auto">
          <a:xfrm>
            <a:off x="4191000" y="4719638"/>
            <a:ext cx="5562600" cy="15240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68" name="Text Box 2956"/>
          <p:cNvSpPr txBox="1">
            <a:spLocks noChangeArrowheads="1"/>
          </p:cNvSpPr>
          <p:nvPr/>
        </p:nvSpPr>
        <p:spPr bwMode="auto">
          <a:xfrm>
            <a:off x="4419600" y="5037138"/>
            <a:ext cx="5486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Hình chữ nhật có 4 góc vuông, có 2 cạnh dài bằng nhau và 2 cạnh ngắn bằng nhau .</a:t>
            </a:r>
          </a:p>
        </p:txBody>
      </p:sp>
      <p:sp>
        <p:nvSpPr>
          <p:cNvPr id="73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991600" cy="14478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  <p:grpSp>
        <p:nvGrpSpPr>
          <p:cNvPr id="11" name="Group 2919"/>
          <p:cNvGrpSpPr>
            <a:grpSpLocks/>
          </p:cNvGrpSpPr>
          <p:nvPr/>
        </p:nvGrpSpPr>
        <p:grpSpPr bwMode="auto">
          <a:xfrm>
            <a:off x="519113" y="2268538"/>
            <a:ext cx="3613150" cy="204787"/>
            <a:chOff x="384" y="1488"/>
            <a:chExt cx="2304" cy="48"/>
          </a:xfrm>
        </p:grpSpPr>
        <p:sp>
          <p:nvSpPr>
            <p:cNvPr id="7320" name="Rectangle 2917"/>
            <p:cNvSpPr>
              <a:spLocks noChangeArrowheads="1"/>
            </p:cNvSpPr>
            <p:nvPr/>
          </p:nvSpPr>
          <p:spPr bwMode="auto">
            <a:xfrm flipV="1">
              <a:off x="384" y="1488"/>
              <a:ext cx="2304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1400" u="sng">
                <a:latin typeface=".VnTimeH" pitchFamily="34" charset="0"/>
              </a:endParaRPr>
            </a:p>
          </p:txBody>
        </p:sp>
        <p:sp>
          <p:nvSpPr>
            <p:cNvPr id="7321" name="Line 2918"/>
            <p:cNvSpPr>
              <a:spLocks noChangeShapeType="1"/>
            </p:cNvSpPr>
            <p:nvPr/>
          </p:nvSpPr>
          <p:spPr bwMode="auto">
            <a:xfrm>
              <a:off x="2431" y="1488"/>
              <a:ext cx="0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-3.33333E-6 L -0.10769 -3.33333E-6 " pathEditMode="relative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38 -3.33333E-6 L 0.11298 0.001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846E-6 -2.22222E-6 L -0.10769 -2.22222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-5.55556E-6 L 0.10769 -5.55556E-6 " pathEditMode="relative" ptsTypes="AA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202E-6 -1.85185E-6 L -0.00016 0.31551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16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16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16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622E-6 0 L 0.34599 0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5" dur="80"/>
                                        <p:tgtEl>
                                          <p:spTgt spid="16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6" dur="80"/>
                                        <p:tgtEl>
                                          <p:spTgt spid="16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80"/>
                                        <p:tgtEl>
                                          <p:spTgt spid="16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2" dur="2000"/>
                                        <p:tgtEl>
                                          <p:spTgt spid="1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5" dur="2000"/>
                                        <p:tgtEl>
                                          <p:spTgt spid="1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1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18" grpId="0"/>
      <p:bldP spid="16224" grpId="0" animBg="1"/>
      <p:bldP spid="16248" grpId="0" animBg="1"/>
      <p:bldP spid="16249" grpId="0" animBg="1"/>
      <p:bldP spid="16256" grpId="0" animBg="1"/>
      <p:bldP spid="8334" grpId="0"/>
      <p:bldP spid="16261" grpId="0"/>
      <p:bldP spid="16262" grpId="0"/>
      <p:bldP spid="16264" grpId="0"/>
      <p:bldP spid="16265" grpId="0"/>
      <p:bldP spid="16266" grpId="0"/>
      <p:bldP spid="16267" grpId="0" animBg="1"/>
      <p:bldP spid="162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773" name="Group 333"/>
          <p:cNvGraphicFramePr>
            <a:graphicFrameLocks noGrp="1"/>
          </p:cNvGraphicFramePr>
          <p:nvPr>
            <p:ph/>
          </p:nvPr>
        </p:nvGraphicFramePr>
        <p:xfrm>
          <a:off x="0" y="2971800"/>
          <a:ext cx="9906000" cy="2987675"/>
        </p:xfrm>
        <a:graphic>
          <a:graphicData uri="http://schemas.openxmlformats.org/drawingml/2006/table">
            <a:tbl>
              <a:tblPr/>
              <a:tblGrid>
                <a:gridCol w="396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5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952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952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349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9528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395287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9454" name="Text Box 3"/>
          <p:cNvSpPr txBox="1">
            <a:spLocks noChangeArrowheads="1"/>
          </p:cNvSpPr>
          <p:nvPr/>
        </p:nvSpPr>
        <p:spPr bwMode="auto">
          <a:xfrm>
            <a:off x="381000" y="1619250"/>
            <a:ext cx="609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455" name="Text Box 4"/>
          <p:cNvSpPr txBox="1">
            <a:spLocks noChangeArrowheads="1"/>
          </p:cNvSpPr>
          <p:nvPr/>
        </p:nvSpPr>
        <p:spPr bwMode="auto">
          <a:xfrm>
            <a:off x="838200" y="169545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456" name="AutoShape 241"/>
          <p:cNvSpPr>
            <a:spLocks noChangeArrowheads="1"/>
          </p:cNvSpPr>
          <p:nvPr/>
        </p:nvSpPr>
        <p:spPr bwMode="auto">
          <a:xfrm rot="5400000">
            <a:off x="609600" y="3829050"/>
            <a:ext cx="1524000" cy="1981200"/>
          </a:xfrm>
          <a:prstGeom prst="flowChartManualInpu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57" name="Rectangle 242"/>
          <p:cNvSpPr>
            <a:spLocks noChangeArrowheads="1"/>
          </p:cNvSpPr>
          <p:nvPr/>
        </p:nvSpPr>
        <p:spPr bwMode="auto">
          <a:xfrm>
            <a:off x="2743200" y="4076700"/>
            <a:ext cx="2400300" cy="14859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58" name="Rectangle 243"/>
          <p:cNvSpPr>
            <a:spLocks noChangeArrowheads="1"/>
          </p:cNvSpPr>
          <p:nvPr/>
        </p:nvSpPr>
        <p:spPr bwMode="auto">
          <a:xfrm>
            <a:off x="8705850" y="3733800"/>
            <a:ext cx="819150" cy="2209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59" name="AutoShape 244"/>
          <p:cNvSpPr>
            <a:spLocks noChangeArrowheads="1"/>
          </p:cNvSpPr>
          <p:nvPr/>
        </p:nvSpPr>
        <p:spPr bwMode="auto">
          <a:xfrm>
            <a:off x="5562600" y="4095750"/>
            <a:ext cx="2743200" cy="1466850"/>
          </a:xfrm>
          <a:prstGeom prst="parallelogram">
            <a:avLst>
              <a:gd name="adj" fmla="val 54442"/>
            </a:avLst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245"/>
          <p:cNvGrpSpPr>
            <a:grpSpLocks/>
          </p:cNvGrpSpPr>
          <p:nvPr/>
        </p:nvGrpSpPr>
        <p:grpSpPr bwMode="auto">
          <a:xfrm rot="-5400000">
            <a:off x="952500" y="4991100"/>
            <a:ext cx="609600" cy="533400"/>
            <a:chOff x="624" y="1104"/>
            <a:chExt cx="480" cy="480"/>
          </a:xfrm>
        </p:grpSpPr>
        <p:sp>
          <p:nvSpPr>
            <p:cNvPr id="9531" name="AutoShape 246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32" name="AutoShape 247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" name="Group 248"/>
          <p:cNvGrpSpPr>
            <a:grpSpLocks/>
          </p:cNvGrpSpPr>
          <p:nvPr/>
        </p:nvGrpSpPr>
        <p:grpSpPr bwMode="auto">
          <a:xfrm>
            <a:off x="2743200" y="4095750"/>
            <a:ext cx="2390775" cy="1466850"/>
            <a:chOff x="1734" y="2256"/>
            <a:chExt cx="1506" cy="924"/>
          </a:xfrm>
        </p:grpSpPr>
        <p:grpSp>
          <p:nvGrpSpPr>
            <p:cNvPr id="9519" name="Group 249"/>
            <p:cNvGrpSpPr>
              <a:grpSpLocks/>
            </p:cNvGrpSpPr>
            <p:nvPr/>
          </p:nvGrpSpPr>
          <p:grpSpPr bwMode="auto">
            <a:xfrm>
              <a:off x="1734" y="2256"/>
              <a:ext cx="264" cy="288"/>
              <a:chOff x="1768" y="1200"/>
              <a:chExt cx="384" cy="340"/>
            </a:xfrm>
          </p:grpSpPr>
          <p:sp>
            <p:nvSpPr>
              <p:cNvPr id="9529" name="AutoShape 250"/>
              <p:cNvSpPr>
                <a:spLocks noChangeArrowheads="1"/>
              </p:cNvSpPr>
              <p:nvPr/>
            </p:nvSpPr>
            <p:spPr bwMode="auto">
              <a:xfrm rot="5400000">
                <a:off x="1790" y="1178"/>
                <a:ext cx="340" cy="38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30" name="AutoShape 251"/>
              <p:cNvSpPr>
                <a:spLocks noChangeArrowheads="1"/>
              </p:cNvSpPr>
              <p:nvPr/>
            </p:nvSpPr>
            <p:spPr bwMode="auto">
              <a:xfrm rot="5400000">
                <a:off x="1835" y="1246"/>
                <a:ext cx="136" cy="153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520" name="Group 252"/>
            <p:cNvGrpSpPr>
              <a:grpSpLocks/>
            </p:cNvGrpSpPr>
            <p:nvPr/>
          </p:nvGrpSpPr>
          <p:grpSpPr bwMode="auto">
            <a:xfrm rot="10800000">
              <a:off x="3024" y="2256"/>
              <a:ext cx="216" cy="288"/>
              <a:chOff x="624" y="1104"/>
              <a:chExt cx="480" cy="480"/>
            </a:xfrm>
          </p:grpSpPr>
          <p:sp>
            <p:nvSpPr>
              <p:cNvPr id="9527" name="AutoShape 253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480" cy="480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28" name="AutoShape 254"/>
              <p:cNvSpPr>
                <a:spLocks noChangeArrowheads="1"/>
              </p:cNvSpPr>
              <p:nvPr/>
            </p:nvSpPr>
            <p:spPr bwMode="auto">
              <a:xfrm>
                <a:off x="720" y="1296"/>
                <a:ext cx="192" cy="192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521" name="Group 255"/>
            <p:cNvGrpSpPr>
              <a:grpSpLocks/>
            </p:cNvGrpSpPr>
            <p:nvPr/>
          </p:nvGrpSpPr>
          <p:grpSpPr bwMode="auto">
            <a:xfrm>
              <a:off x="1734" y="2892"/>
              <a:ext cx="216" cy="288"/>
              <a:chOff x="571" y="1104"/>
              <a:chExt cx="480" cy="480"/>
            </a:xfrm>
          </p:grpSpPr>
          <p:sp>
            <p:nvSpPr>
              <p:cNvPr id="9525" name="AutoShape 256"/>
              <p:cNvSpPr>
                <a:spLocks noChangeArrowheads="1"/>
              </p:cNvSpPr>
              <p:nvPr/>
            </p:nvSpPr>
            <p:spPr bwMode="auto">
              <a:xfrm>
                <a:off x="571" y="1104"/>
                <a:ext cx="480" cy="480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26" name="AutoShape 257"/>
              <p:cNvSpPr>
                <a:spLocks noChangeArrowheads="1"/>
              </p:cNvSpPr>
              <p:nvPr/>
            </p:nvSpPr>
            <p:spPr bwMode="auto">
              <a:xfrm>
                <a:off x="699" y="1344"/>
                <a:ext cx="192" cy="192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522" name="Group 258"/>
            <p:cNvGrpSpPr>
              <a:grpSpLocks/>
            </p:cNvGrpSpPr>
            <p:nvPr/>
          </p:nvGrpSpPr>
          <p:grpSpPr bwMode="auto">
            <a:xfrm rot="10800000">
              <a:off x="2976" y="2880"/>
              <a:ext cx="264" cy="288"/>
              <a:chOff x="1812" y="1200"/>
              <a:chExt cx="384" cy="340"/>
            </a:xfrm>
          </p:grpSpPr>
          <p:sp>
            <p:nvSpPr>
              <p:cNvPr id="9523" name="AutoShape 259"/>
              <p:cNvSpPr>
                <a:spLocks noChangeArrowheads="1"/>
              </p:cNvSpPr>
              <p:nvPr/>
            </p:nvSpPr>
            <p:spPr bwMode="auto">
              <a:xfrm rot="5400000">
                <a:off x="1834" y="1178"/>
                <a:ext cx="340" cy="38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24" name="AutoShape 260"/>
              <p:cNvSpPr>
                <a:spLocks noChangeArrowheads="1"/>
              </p:cNvSpPr>
              <p:nvPr/>
            </p:nvSpPr>
            <p:spPr bwMode="auto">
              <a:xfrm rot="5400000">
                <a:off x="1881" y="1246"/>
                <a:ext cx="136" cy="153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8" name="Group 261"/>
          <p:cNvGrpSpPr>
            <a:grpSpLocks/>
          </p:cNvGrpSpPr>
          <p:nvPr/>
        </p:nvGrpSpPr>
        <p:grpSpPr bwMode="auto">
          <a:xfrm>
            <a:off x="8705850" y="3733800"/>
            <a:ext cx="76200" cy="76200"/>
            <a:chOff x="5508" y="2019"/>
            <a:chExt cx="48" cy="48"/>
          </a:xfrm>
        </p:grpSpPr>
        <p:sp>
          <p:nvSpPr>
            <p:cNvPr id="9517" name="Line 262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8" name="Line 263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64"/>
          <p:cNvGrpSpPr>
            <a:grpSpLocks/>
          </p:cNvGrpSpPr>
          <p:nvPr/>
        </p:nvGrpSpPr>
        <p:grpSpPr bwMode="auto">
          <a:xfrm flipV="1">
            <a:off x="8720138" y="5867400"/>
            <a:ext cx="76200" cy="76200"/>
            <a:chOff x="5508" y="2019"/>
            <a:chExt cx="48" cy="48"/>
          </a:xfrm>
        </p:grpSpPr>
        <p:sp>
          <p:nvSpPr>
            <p:cNvPr id="9515" name="Line 265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6" name="Line 266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267"/>
          <p:cNvGrpSpPr>
            <a:grpSpLocks/>
          </p:cNvGrpSpPr>
          <p:nvPr/>
        </p:nvGrpSpPr>
        <p:grpSpPr bwMode="auto">
          <a:xfrm flipH="1" flipV="1">
            <a:off x="9424988" y="5867400"/>
            <a:ext cx="76200" cy="76200"/>
            <a:chOff x="5508" y="2019"/>
            <a:chExt cx="48" cy="48"/>
          </a:xfrm>
        </p:grpSpPr>
        <p:sp>
          <p:nvSpPr>
            <p:cNvPr id="9513" name="Line 268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4" name="Line 269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70"/>
          <p:cNvGrpSpPr>
            <a:grpSpLocks/>
          </p:cNvGrpSpPr>
          <p:nvPr/>
        </p:nvGrpSpPr>
        <p:grpSpPr bwMode="auto">
          <a:xfrm flipH="1">
            <a:off x="9429750" y="3733800"/>
            <a:ext cx="76200" cy="76200"/>
            <a:chOff x="5508" y="2019"/>
            <a:chExt cx="48" cy="48"/>
          </a:xfrm>
        </p:grpSpPr>
        <p:sp>
          <p:nvSpPr>
            <p:cNvPr id="9511" name="Line 271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2" name="Line 272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66" name="Text Box 273"/>
          <p:cNvSpPr txBox="1">
            <a:spLocks noChangeArrowheads="1"/>
          </p:cNvSpPr>
          <p:nvPr/>
        </p:nvSpPr>
        <p:spPr bwMode="auto">
          <a:xfrm>
            <a:off x="9525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A</a:t>
            </a:r>
          </a:p>
        </p:txBody>
      </p:sp>
      <p:sp>
        <p:nvSpPr>
          <p:cNvPr id="9467" name="Text Box 274"/>
          <p:cNvSpPr txBox="1">
            <a:spLocks noChangeArrowheads="1"/>
          </p:cNvSpPr>
          <p:nvPr/>
        </p:nvSpPr>
        <p:spPr bwMode="auto">
          <a:xfrm>
            <a:off x="1905000" y="3671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B</a:t>
            </a:r>
          </a:p>
        </p:txBody>
      </p:sp>
      <p:sp>
        <p:nvSpPr>
          <p:cNvPr id="9468" name="Text Box 275"/>
          <p:cNvSpPr txBox="1">
            <a:spLocks noChangeArrowheads="1"/>
          </p:cNvSpPr>
          <p:nvPr/>
        </p:nvSpPr>
        <p:spPr bwMode="auto">
          <a:xfrm>
            <a:off x="209550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C</a:t>
            </a:r>
          </a:p>
        </p:txBody>
      </p:sp>
      <p:sp>
        <p:nvSpPr>
          <p:cNvPr id="9469" name="Text Box 276"/>
          <p:cNvSpPr txBox="1">
            <a:spLocks noChangeArrowheads="1"/>
          </p:cNvSpPr>
          <p:nvPr/>
        </p:nvSpPr>
        <p:spPr bwMode="auto">
          <a:xfrm>
            <a:off x="9525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D</a:t>
            </a:r>
          </a:p>
        </p:txBody>
      </p:sp>
      <p:sp>
        <p:nvSpPr>
          <p:cNvPr id="9470" name="Text Box 277"/>
          <p:cNvSpPr txBox="1">
            <a:spLocks noChangeArrowheads="1"/>
          </p:cNvSpPr>
          <p:nvPr/>
        </p:nvSpPr>
        <p:spPr bwMode="auto">
          <a:xfrm>
            <a:off x="268605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M</a:t>
            </a:r>
          </a:p>
        </p:txBody>
      </p:sp>
      <p:sp>
        <p:nvSpPr>
          <p:cNvPr id="9471" name="Text Box 278"/>
          <p:cNvSpPr txBox="1">
            <a:spLocks noChangeArrowheads="1"/>
          </p:cNvSpPr>
          <p:nvPr/>
        </p:nvSpPr>
        <p:spPr bwMode="auto">
          <a:xfrm>
            <a:off x="487680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N</a:t>
            </a:r>
          </a:p>
        </p:txBody>
      </p:sp>
      <p:sp>
        <p:nvSpPr>
          <p:cNvPr id="9472" name="Text Box 279"/>
          <p:cNvSpPr txBox="1">
            <a:spLocks noChangeArrowheads="1"/>
          </p:cNvSpPr>
          <p:nvPr/>
        </p:nvSpPr>
        <p:spPr bwMode="auto">
          <a:xfrm>
            <a:off x="489585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P</a:t>
            </a:r>
          </a:p>
        </p:txBody>
      </p:sp>
      <p:sp>
        <p:nvSpPr>
          <p:cNvPr id="9473" name="Text Box 280"/>
          <p:cNvSpPr txBox="1">
            <a:spLocks noChangeArrowheads="1"/>
          </p:cNvSpPr>
          <p:nvPr/>
        </p:nvSpPr>
        <p:spPr bwMode="auto">
          <a:xfrm>
            <a:off x="268605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Q</a:t>
            </a:r>
          </a:p>
        </p:txBody>
      </p:sp>
      <p:sp>
        <p:nvSpPr>
          <p:cNvPr id="9474" name="Text Box 281"/>
          <p:cNvSpPr txBox="1">
            <a:spLocks noChangeArrowheads="1"/>
          </p:cNvSpPr>
          <p:nvPr/>
        </p:nvSpPr>
        <p:spPr bwMode="auto">
          <a:xfrm>
            <a:off x="605790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E</a:t>
            </a:r>
          </a:p>
        </p:txBody>
      </p:sp>
      <p:sp>
        <p:nvSpPr>
          <p:cNvPr id="9475" name="Text Box 282"/>
          <p:cNvSpPr txBox="1">
            <a:spLocks noChangeArrowheads="1"/>
          </p:cNvSpPr>
          <p:nvPr/>
        </p:nvSpPr>
        <p:spPr bwMode="auto">
          <a:xfrm>
            <a:off x="802005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G</a:t>
            </a:r>
          </a:p>
        </p:txBody>
      </p:sp>
      <p:sp>
        <p:nvSpPr>
          <p:cNvPr id="9476" name="Text Box 283"/>
          <p:cNvSpPr txBox="1">
            <a:spLocks noChangeArrowheads="1"/>
          </p:cNvSpPr>
          <p:nvPr/>
        </p:nvSpPr>
        <p:spPr bwMode="auto">
          <a:xfrm>
            <a:off x="746760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H</a:t>
            </a:r>
          </a:p>
        </p:txBody>
      </p:sp>
      <p:sp>
        <p:nvSpPr>
          <p:cNvPr id="9477" name="Text Box 284"/>
          <p:cNvSpPr txBox="1">
            <a:spLocks noChangeArrowheads="1"/>
          </p:cNvSpPr>
          <p:nvPr/>
        </p:nvSpPr>
        <p:spPr bwMode="auto">
          <a:xfrm>
            <a:off x="548640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I</a:t>
            </a:r>
          </a:p>
        </p:txBody>
      </p:sp>
      <p:sp>
        <p:nvSpPr>
          <p:cNvPr id="9478" name="Text Box 285"/>
          <p:cNvSpPr txBox="1">
            <a:spLocks noChangeArrowheads="1"/>
          </p:cNvSpPr>
          <p:nvPr/>
        </p:nvSpPr>
        <p:spPr bwMode="auto">
          <a:xfrm>
            <a:off x="8382000" y="3352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R</a:t>
            </a:r>
          </a:p>
        </p:txBody>
      </p:sp>
      <p:sp>
        <p:nvSpPr>
          <p:cNvPr id="9479" name="Text Box 286"/>
          <p:cNvSpPr txBox="1">
            <a:spLocks noChangeArrowheads="1"/>
          </p:cNvSpPr>
          <p:nvPr/>
        </p:nvSpPr>
        <p:spPr bwMode="auto">
          <a:xfrm>
            <a:off x="9448800" y="3352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S</a:t>
            </a:r>
          </a:p>
        </p:txBody>
      </p:sp>
      <p:sp>
        <p:nvSpPr>
          <p:cNvPr id="9480" name="Text Box 287"/>
          <p:cNvSpPr txBox="1">
            <a:spLocks noChangeArrowheads="1"/>
          </p:cNvSpPr>
          <p:nvPr/>
        </p:nvSpPr>
        <p:spPr bwMode="auto">
          <a:xfrm>
            <a:off x="9448800" y="5881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T</a:t>
            </a:r>
          </a:p>
        </p:txBody>
      </p:sp>
      <p:sp>
        <p:nvSpPr>
          <p:cNvPr id="9481" name="Text Box 288"/>
          <p:cNvSpPr txBox="1">
            <a:spLocks noChangeArrowheads="1"/>
          </p:cNvSpPr>
          <p:nvPr/>
        </p:nvSpPr>
        <p:spPr bwMode="auto">
          <a:xfrm>
            <a:off x="8382000" y="5881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U</a:t>
            </a:r>
          </a:p>
        </p:txBody>
      </p:sp>
      <p:grpSp>
        <p:nvGrpSpPr>
          <p:cNvPr id="12" name="Group 289"/>
          <p:cNvGrpSpPr>
            <a:grpSpLocks/>
          </p:cNvGrpSpPr>
          <p:nvPr/>
        </p:nvGrpSpPr>
        <p:grpSpPr bwMode="auto">
          <a:xfrm>
            <a:off x="2743200" y="3962400"/>
            <a:ext cx="2819400" cy="76200"/>
            <a:chOff x="1740" y="2178"/>
            <a:chExt cx="1728" cy="48"/>
          </a:xfrm>
        </p:grpSpPr>
        <p:sp>
          <p:nvSpPr>
            <p:cNvPr id="9509" name="Rectangle 290"/>
            <p:cNvSpPr>
              <a:spLocks noChangeArrowheads="1"/>
            </p:cNvSpPr>
            <p:nvPr/>
          </p:nvSpPr>
          <p:spPr bwMode="auto">
            <a:xfrm>
              <a:off x="1740" y="2178"/>
              <a:ext cx="1728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10" name="Line 291"/>
            <p:cNvSpPr>
              <a:spLocks noChangeShapeType="1"/>
            </p:cNvSpPr>
            <p:nvPr/>
          </p:nvSpPr>
          <p:spPr bwMode="auto">
            <a:xfrm>
              <a:off x="3216" y="2178"/>
              <a:ext cx="0" cy="4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292"/>
          <p:cNvGrpSpPr>
            <a:grpSpLocks/>
          </p:cNvGrpSpPr>
          <p:nvPr/>
        </p:nvGrpSpPr>
        <p:grpSpPr bwMode="auto">
          <a:xfrm>
            <a:off x="2657475" y="2849563"/>
            <a:ext cx="76200" cy="2743200"/>
            <a:chOff x="1674" y="1477"/>
            <a:chExt cx="48" cy="1728"/>
          </a:xfrm>
        </p:grpSpPr>
        <p:sp>
          <p:nvSpPr>
            <p:cNvPr id="9507" name="Rectangle 294"/>
            <p:cNvSpPr>
              <a:spLocks noChangeArrowheads="1"/>
            </p:cNvSpPr>
            <p:nvPr/>
          </p:nvSpPr>
          <p:spPr bwMode="auto">
            <a:xfrm rot="-5400000">
              <a:off x="834" y="2317"/>
              <a:ext cx="1728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8" name="Line 296"/>
            <p:cNvSpPr>
              <a:spLocks noChangeShapeType="1"/>
            </p:cNvSpPr>
            <p:nvPr/>
          </p:nvSpPr>
          <p:spPr bwMode="auto">
            <a:xfrm flipH="1">
              <a:off x="1674" y="2247"/>
              <a:ext cx="48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297"/>
          <p:cNvGrpSpPr>
            <a:grpSpLocks/>
          </p:cNvGrpSpPr>
          <p:nvPr/>
        </p:nvGrpSpPr>
        <p:grpSpPr bwMode="auto">
          <a:xfrm>
            <a:off x="2743200" y="4076700"/>
            <a:ext cx="2390775" cy="1485900"/>
            <a:chOff x="1732" y="2264"/>
            <a:chExt cx="1506" cy="930"/>
          </a:xfrm>
        </p:grpSpPr>
        <p:sp>
          <p:nvSpPr>
            <p:cNvPr id="9503" name="Rectangle 298"/>
            <p:cNvSpPr>
              <a:spLocks noChangeArrowheads="1"/>
            </p:cNvSpPr>
            <p:nvPr/>
          </p:nvSpPr>
          <p:spPr bwMode="auto">
            <a:xfrm>
              <a:off x="1732" y="2264"/>
              <a:ext cx="48" cy="48"/>
            </a:xfrm>
            <a:prstGeom prst="rect">
              <a:avLst/>
            </a:prstGeom>
            <a:noFill/>
            <a:ln w="127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4" name="Rectangle 299"/>
            <p:cNvSpPr>
              <a:spLocks noChangeArrowheads="1"/>
            </p:cNvSpPr>
            <p:nvPr/>
          </p:nvSpPr>
          <p:spPr bwMode="auto">
            <a:xfrm>
              <a:off x="3188" y="2268"/>
              <a:ext cx="48" cy="4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5" name="Rectangle 300"/>
            <p:cNvSpPr>
              <a:spLocks noChangeArrowheads="1"/>
            </p:cNvSpPr>
            <p:nvPr/>
          </p:nvSpPr>
          <p:spPr bwMode="auto">
            <a:xfrm flipV="1">
              <a:off x="1732" y="3136"/>
              <a:ext cx="48" cy="4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b="1"/>
            </a:p>
          </p:txBody>
        </p:sp>
        <p:sp>
          <p:nvSpPr>
            <p:cNvPr id="9506" name="Rectangle 301"/>
            <p:cNvSpPr>
              <a:spLocks noChangeArrowheads="1"/>
            </p:cNvSpPr>
            <p:nvPr/>
          </p:nvSpPr>
          <p:spPr bwMode="auto">
            <a:xfrm>
              <a:off x="3190" y="3146"/>
              <a:ext cx="48" cy="4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9485" name="Rectangle 305"/>
          <p:cNvSpPr>
            <a:spLocks noChangeArrowheads="1"/>
          </p:cNvSpPr>
          <p:nvPr/>
        </p:nvSpPr>
        <p:spPr bwMode="auto">
          <a:xfrm>
            <a:off x="0" y="1676400"/>
            <a:ext cx="990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200">
                <a:solidFill>
                  <a:srgbClr val="0000FF"/>
                </a:solidFill>
                <a:latin typeface=".VnTime" pitchFamily="34" charset="0"/>
              </a:rPr>
              <a:t> Bài 1: Trong các hình dưới đây hình nào là hình chữ nhật?</a:t>
            </a:r>
            <a:endParaRPr lang="en-US" altLang="en-US" sz="32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1746" name="Rectangle 306"/>
          <p:cNvSpPr>
            <a:spLocks noChangeArrowheads="1"/>
          </p:cNvSpPr>
          <p:nvPr/>
        </p:nvSpPr>
        <p:spPr bwMode="auto">
          <a:xfrm>
            <a:off x="1066800" y="57912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2800" b="1">
                <a:solidFill>
                  <a:srgbClr val="0000FF"/>
                </a:solidFill>
                <a:latin typeface=".VnTime" pitchFamily="34" charset="0"/>
              </a:rPr>
              <a:t>Các hình chữ nhật là: </a:t>
            </a:r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MNPQ </a:t>
            </a:r>
            <a:r>
              <a:rPr lang="vi-VN" altLang="en-US" sz="2800" b="1">
                <a:solidFill>
                  <a:srgbClr val="0000FF"/>
                </a:solidFill>
                <a:latin typeface=".VnTime" pitchFamily="34" charset="0"/>
              </a:rPr>
              <a:t>và</a:t>
            </a:r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 RSTU</a:t>
            </a:r>
          </a:p>
        </p:txBody>
      </p:sp>
      <p:grpSp>
        <p:nvGrpSpPr>
          <p:cNvPr id="15" name="Group 309"/>
          <p:cNvGrpSpPr>
            <a:grpSpLocks/>
          </p:cNvGrpSpPr>
          <p:nvPr/>
        </p:nvGrpSpPr>
        <p:grpSpPr bwMode="auto">
          <a:xfrm rot="-5400000">
            <a:off x="6096000" y="4991100"/>
            <a:ext cx="609600" cy="533400"/>
            <a:chOff x="624" y="1104"/>
            <a:chExt cx="480" cy="480"/>
          </a:xfrm>
        </p:grpSpPr>
        <p:sp>
          <p:nvSpPr>
            <p:cNvPr id="9501" name="AutoShape 310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2" name="AutoShape 311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6" name="Group 321"/>
          <p:cNvGrpSpPr>
            <a:grpSpLocks/>
          </p:cNvGrpSpPr>
          <p:nvPr/>
        </p:nvGrpSpPr>
        <p:grpSpPr bwMode="auto">
          <a:xfrm rot="-5400000">
            <a:off x="9182100" y="5600700"/>
            <a:ext cx="381000" cy="304800"/>
            <a:chOff x="624" y="1104"/>
            <a:chExt cx="480" cy="480"/>
          </a:xfrm>
        </p:grpSpPr>
        <p:sp>
          <p:nvSpPr>
            <p:cNvPr id="9499" name="AutoShape 322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0" name="AutoShape 323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7" name="Group 324"/>
          <p:cNvGrpSpPr>
            <a:grpSpLocks/>
          </p:cNvGrpSpPr>
          <p:nvPr/>
        </p:nvGrpSpPr>
        <p:grpSpPr bwMode="auto">
          <a:xfrm rot="5400000">
            <a:off x="8648700" y="3771900"/>
            <a:ext cx="381000" cy="304800"/>
            <a:chOff x="624" y="1104"/>
            <a:chExt cx="480" cy="480"/>
          </a:xfrm>
        </p:grpSpPr>
        <p:sp>
          <p:nvSpPr>
            <p:cNvPr id="9497" name="AutoShape 325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98" name="AutoShape 326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8" name="Group 327"/>
          <p:cNvGrpSpPr>
            <a:grpSpLocks/>
          </p:cNvGrpSpPr>
          <p:nvPr/>
        </p:nvGrpSpPr>
        <p:grpSpPr bwMode="auto">
          <a:xfrm>
            <a:off x="8686800" y="5562600"/>
            <a:ext cx="304800" cy="381000"/>
            <a:chOff x="624" y="1104"/>
            <a:chExt cx="480" cy="480"/>
          </a:xfrm>
        </p:grpSpPr>
        <p:sp>
          <p:nvSpPr>
            <p:cNvPr id="9495" name="AutoShape 328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96" name="AutoShape 329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9" name="Group 330"/>
          <p:cNvGrpSpPr>
            <a:grpSpLocks/>
          </p:cNvGrpSpPr>
          <p:nvPr/>
        </p:nvGrpSpPr>
        <p:grpSpPr bwMode="auto">
          <a:xfrm rot="10800000">
            <a:off x="9220200" y="3733800"/>
            <a:ext cx="304800" cy="381000"/>
            <a:chOff x="624" y="1104"/>
            <a:chExt cx="480" cy="480"/>
          </a:xfrm>
        </p:grpSpPr>
        <p:sp>
          <p:nvSpPr>
            <p:cNvPr id="9493" name="AutoShape 331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94" name="AutoShape 332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26" name="Rectangle 2"/>
          <p:cNvSpPr txBox="1">
            <a:spLocks noChangeArrowheads="1"/>
          </p:cNvSpPr>
          <p:nvPr/>
        </p:nvSpPr>
        <p:spPr bwMode="auto">
          <a:xfrm>
            <a:off x="381000" y="0"/>
            <a:ext cx="899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3200" kern="0">
                <a:cs typeface="Times New Roman" pitchFamily="18" charset="0"/>
              </a:rPr>
              <a:t>  </a:t>
            </a:r>
            <a:r>
              <a:rPr lang="en-US" sz="3200" b="1" u="sng" kern="0">
                <a:solidFill>
                  <a:srgbClr val="0000FF"/>
                </a:solidFill>
                <a:cs typeface="Times New Roman" pitchFamily="18" charset="0"/>
              </a:rPr>
              <a:t>Toán</a:t>
            </a:r>
            <a:r>
              <a:rPr lang="en-US" sz="3200" kern="0" dirty="0">
                <a:cs typeface="Times New Roman" pitchFamily="18" charset="0"/>
              </a:rPr>
              <a:t/>
            </a:r>
            <a:br>
              <a:rPr lang="en-US" sz="3200" kern="0" dirty="0">
                <a:cs typeface="Times New Roman" pitchFamily="18" charset="0"/>
              </a:rPr>
            </a:br>
            <a:r>
              <a:rPr lang="en-US" sz="3200" b="1" kern="0" dirty="0">
                <a:solidFill>
                  <a:srgbClr val="FF0000"/>
                </a:solidFill>
                <a:cs typeface="Times New Roman" pitchFamily="18" charset="0"/>
              </a:rPr>
              <a:t>HÌNH CHỮ NHẬT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3.33333E-6 L -4.61538E-6 0.227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8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-1.11111E-6 L 0.24616 -1.1111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6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6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6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3 2.22222E-6 L 0.08654 2.22222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3 2.22222E-6 L 0.08654 2.22222E-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915400" cy="1417638"/>
          </a:xfrm>
        </p:spPr>
        <p:txBody>
          <a:bodyPr/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1600200"/>
            <a:ext cx="9906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u="sng">
                <a:solidFill>
                  <a:srgbClr val="0000FF"/>
                </a:solidFill>
                <a:latin typeface=".VnTime" pitchFamily="34" charset="0"/>
              </a:rPr>
              <a:t>Bài</a:t>
            </a:r>
            <a:r>
              <a:rPr lang="en-US" altLang="en-US" sz="2800" b="1" u="sng">
                <a:solidFill>
                  <a:srgbClr val="0000FF"/>
                </a:solidFill>
                <a:latin typeface=".VnTime" pitchFamily="34" charset="0"/>
              </a:rPr>
              <a:t> 2</a:t>
            </a:r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>
                <a:solidFill>
                  <a:srgbClr val="0000FF"/>
                </a:solidFill>
                <a:latin typeface=".VnTime" pitchFamily="34" charset="0"/>
              </a:rPr>
              <a:t>: Đo rồi cho biết độ dài các cạnh của mỗi hình chữ nhật s</a:t>
            </a:r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au: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447800" y="2209800"/>
            <a:ext cx="6096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H" pitchFamily="34" charset="0"/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3505200" y="4495800"/>
            <a:ext cx="609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H" pitchFamily="34" charset="0"/>
            </a:endParaRPr>
          </a:p>
        </p:txBody>
      </p:sp>
      <p:sp>
        <p:nvSpPr>
          <p:cNvPr id="11270" name="Rectangle 739"/>
          <p:cNvSpPr>
            <a:spLocks noChangeArrowheads="1"/>
          </p:cNvSpPr>
          <p:nvPr/>
        </p:nvSpPr>
        <p:spPr bwMode="auto">
          <a:xfrm>
            <a:off x="914400" y="2971800"/>
            <a:ext cx="2057400" cy="1447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Text Box 741"/>
          <p:cNvSpPr txBox="1">
            <a:spLocks noChangeArrowheads="1"/>
          </p:cNvSpPr>
          <p:nvPr/>
        </p:nvSpPr>
        <p:spPr bwMode="auto">
          <a:xfrm>
            <a:off x="588963" y="264477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A</a:t>
            </a:r>
          </a:p>
        </p:txBody>
      </p:sp>
      <p:sp>
        <p:nvSpPr>
          <p:cNvPr id="11272" name="Text Box 742"/>
          <p:cNvSpPr txBox="1">
            <a:spLocks noChangeArrowheads="1"/>
          </p:cNvSpPr>
          <p:nvPr/>
        </p:nvSpPr>
        <p:spPr bwMode="auto">
          <a:xfrm>
            <a:off x="2971800" y="26797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B</a:t>
            </a:r>
          </a:p>
        </p:txBody>
      </p:sp>
      <p:sp>
        <p:nvSpPr>
          <p:cNvPr id="11273" name="Text Box 743"/>
          <p:cNvSpPr txBox="1">
            <a:spLocks noChangeArrowheads="1"/>
          </p:cNvSpPr>
          <p:nvPr/>
        </p:nvSpPr>
        <p:spPr bwMode="auto">
          <a:xfrm>
            <a:off x="2687638" y="4354513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C</a:t>
            </a:r>
          </a:p>
        </p:txBody>
      </p:sp>
      <p:sp>
        <p:nvSpPr>
          <p:cNvPr id="11274" name="Text Box 744"/>
          <p:cNvSpPr txBox="1">
            <a:spLocks noChangeArrowheads="1"/>
          </p:cNvSpPr>
          <p:nvPr/>
        </p:nvSpPr>
        <p:spPr bwMode="auto">
          <a:xfrm>
            <a:off x="533400" y="4335463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D</a:t>
            </a:r>
          </a:p>
        </p:txBody>
      </p:sp>
      <p:sp>
        <p:nvSpPr>
          <p:cNvPr id="11275" name="Rectangle 745"/>
          <p:cNvSpPr>
            <a:spLocks noChangeArrowheads="1"/>
          </p:cNvSpPr>
          <p:nvPr/>
        </p:nvSpPr>
        <p:spPr bwMode="auto">
          <a:xfrm>
            <a:off x="5867400" y="3124200"/>
            <a:ext cx="2819400" cy="1143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6" name="Text Box 746"/>
          <p:cNvSpPr txBox="1">
            <a:spLocks noChangeArrowheads="1"/>
          </p:cNvSpPr>
          <p:nvPr/>
        </p:nvSpPr>
        <p:spPr bwMode="auto">
          <a:xfrm>
            <a:off x="4953000" y="27432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     M</a:t>
            </a:r>
          </a:p>
        </p:txBody>
      </p:sp>
      <p:sp>
        <p:nvSpPr>
          <p:cNvPr id="11277" name="Text Box 747"/>
          <p:cNvSpPr txBox="1">
            <a:spLocks noChangeArrowheads="1"/>
          </p:cNvSpPr>
          <p:nvPr/>
        </p:nvSpPr>
        <p:spPr bwMode="auto">
          <a:xfrm>
            <a:off x="8534400" y="27432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N</a:t>
            </a:r>
          </a:p>
        </p:txBody>
      </p:sp>
      <p:sp>
        <p:nvSpPr>
          <p:cNvPr id="11278" name="Text Box 748"/>
          <p:cNvSpPr txBox="1">
            <a:spLocks noChangeArrowheads="1"/>
          </p:cNvSpPr>
          <p:nvPr/>
        </p:nvSpPr>
        <p:spPr bwMode="auto">
          <a:xfrm>
            <a:off x="5029200" y="41910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     Q</a:t>
            </a:r>
          </a:p>
        </p:txBody>
      </p:sp>
      <p:sp>
        <p:nvSpPr>
          <p:cNvPr id="11279" name="Text Box 749"/>
          <p:cNvSpPr txBox="1">
            <a:spLocks noChangeArrowheads="1"/>
          </p:cNvSpPr>
          <p:nvPr/>
        </p:nvSpPr>
        <p:spPr bwMode="auto">
          <a:xfrm>
            <a:off x="8534400" y="41910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P</a:t>
            </a:r>
          </a:p>
        </p:txBody>
      </p:sp>
      <p:sp>
        <p:nvSpPr>
          <p:cNvPr id="11280" name="Text Box 751"/>
          <p:cNvSpPr txBox="1">
            <a:spLocks noChangeArrowheads="1"/>
          </p:cNvSpPr>
          <p:nvPr/>
        </p:nvSpPr>
        <p:spPr bwMode="auto">
          <a:xfrm>
            <a:off x="1752600" y="2362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457200" y="0"/>
            <a:ext cx="899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u="sng" kern="0">
                <a:solidFill>
                  <a:srgbClr val="0000FF"/>
                </a:solidFill>
                <a:ea typeface="+mj-ea"/>
                <a:cs typeface="Times New Roman" pitchFamily="18" charset="0"/>
              </a:rPr>
              <a:t>Toán</a:t>
            </a:r>
            <a:r>
              <a:rPr lang="en-US" sz="3200" kern="0" dirty="0">
                <a:solidFill>
                  <a:schemeClr val="tx2"/>
                </a:solidFill>
                <a:ea typeface="+mj-ea"/>
                <a:cs typeface="Times New Roman" pitchFamily="18" charset="0"/>
              </a:rPr>
              <a:t/>
            </a:r>
            <a:br>
              <a:rPr lang="en-US" sz="3200" kern="0" dirty="0">
                <a:solidFill>
                  <a:schemeClr val="tx2"/>
                </a:solidFill>
                <a:ea typeface="+mj-ea"/>
                <a:cs typeface="Times New Roman" pitchFamily="18" charset="0"/>
              </a:rPr>
            </a:br>
            <a:r>
              <a:rPr lang="en-US" sz="3200" b="1" kern="0" dirty="0">
                <a:solidFill>
                  <a:srgbClr val="FF0000"/>
                </a:solidFill>
                <a:ea typeface="+mj-ea"/>
                <a:cs typeface="Times New Roman" pitchFamily="18" charset="0"/>
              </a:rPr>
              <a:t>HÌNH CHỮ NHẬT</a:t>
            </a:r>
          </a:p>
        </p:txBody>
      </p:sp>
      <p:pic>
        <p:nvPicPr>
          <p:cNvPr id="18" name="Picture 165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005138"/>
            <a:ext cx="81534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915400" cy="1417638"/>
          </a:xfrm>
        </p:spPr>
        <p:txBody>
          <a:bodyPr/>
          <a:lstStyle/>
          <a:p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  <p:sp>
        <p:nvSpPr>
          <p:cNvPr id="5" name="Rectangle 739"/>
          <p:cNvSpPr>
            <a:spLocks noChangeArrowheads="1"/>
          </p:cNvSpPr>
          <p:nvPr/>
        </p:nvSpPr>
        <p:spPr bwMode="auto">
          <a:xfrm>
            <a:off x="914400" y="2819400"/>
            <a:ext cx="2027238" cy="1524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 Box 741"/>
          <p:cNvSpPr txBox="1">
            <a:spLocks noChangeArrowheads="1"/>
          </p:cNvSpPr>
          <p:nvPr/>
        </p:nvSpPr>
        <p:spPr bwMode="auto">
          <a:xfrm>
            <a:off x="609600" y="2497138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A</a:t>
            </a:r>
          </a:p>
        </p:txBody>
      </p:sp>
      <p:sp>
        <p:nvSpPr>
          <p:cNvPr id="7" name="Text Box 742"/>
          <p:cNvSpPr txBox="1">
            <a:spLocks noChangeArrowheads="1"/>
          </p:cNvSpPr>
          <p:nvPr/>
        </p:nvSpPr>
        <p:spPr bwMode="auto">
          <a:xfrm>
            <a:off x="2895600" y="2498725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B</a:t>
            </a:r>
          </a:p>
        </p:txBody>
      </p:sp>
      <p:sp>
        <p:nvSpPr>
          <p:cNvPr id="8" name="Text Box 743"/>
          <p:cNvSpPr txBox="1">
            <a:spLocks noChangeArrowheads="1"/>
          </p:cNvSpPr>
          <p:nvPr/>
        </p:nvSpPr>
        <p:spPr bwMode="auto">
          <a:xfrm>
            <a:off x="2636838" y="42672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C</a:t>
            </a:r>
          </a:p>
        </p:txBody>
      </p:sp>
      <p:sp>
        <p:nvSpPr>
          <p:cNvPr id="9" name="Text Box 744"/>
          <p:cNvSpPr txBox="1">
            <a:spLocks noChangeArrowheads="1"/>
          </p:cNvSpPr>
          <p:nvPr/>
        </p:nvSpPr>
        <p:spPr bwMode="auto">
          <a:xfrm>
            <a:off x="606425" y="42513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D</a:t>
            </a:r>
          </a:p>
        </p:txBody>
      </p:sp>
      <p:pic>
        <p:nvPicPr>
          <p:cNvPr id="10" name="Picture 165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819400"/>
            <a:ext cx="8153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5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942975" cy="815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52"/>
          <p:cNvSpPr txBox="1">
            <a:spLocks noChangeArrowheads="1"/>
          </p:cNvSpPr>
          <p:nvPr/>
        </p:nvSpPr>
        <p:spPr bwMode="auto">
          <a:xfrm>
            <a:off x="1447800" y="2438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4 cm</a:t>
            </a:r>
          </a:p>
        </p:txBody>
      </p:sp>
      <p:sp>
        <p:nvSpPr>
          <p:cNvPr id="13" name="Text Box 753"/>
          <p:cNvSpPr txBox="1">
            <a:spLocks noChangeArrowheads="1"/>
          </p:cNvSpPr>
          <p:nvPr/>
        </p:nvSpPr>
        <p:spPr bwMode="auto">
          <a:xfrm>
            <a:off x="2743200" y="3352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  3cm</a:t>
            </a:r>
          </a:p>
        </p:txBody>
      </p:sp>
      <p:sp>
        <p:nvSpPr>
          <p:cNvPr id="14" name="Text Box 754"/>
          <p:cNvSpPr txBox="1">
            <a:spLocks noChangeArrowheads="1"/>
          </p:cNvSpPr>
          <p:nvPr/>
        </p:nvSpPr>
        <p:spPr bwMode="auto">
          <a:xfrm>
            <a:off x="685800" y="4876800"/>
            <a:ext cx="358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AB = CD = 4 cm</a:t>
            </a:r>
          </a:p>
          <a:p>
            <a:pPr>
              <a:spcBef>
                <a:spcPct val="50000"/>
              </a:spcBef>
            </a:pPr>
            <a:endParaRPr lang="en-US" altLang="en-US" sz="2400">
              <a:solidFill>
                <a:srgbClr val="0000FF"/>
              </a:solidFill>
            </a:endParaRPr>
          </a:p>
        </p:txBody>
      </p:sp>
      <p:sp>
        <p:nvSpPr>
          <p:cNvPr id="15" name="Hình Chữ nhật 14"/>
          <p:cNvSpPr>
            <a:spLocks noChangeArrowheads="1"/>
          </p:cNvSpPr>
          <p:nvPr/>
        </p:nvSpPr>
        <p:spPr bwMode="auto">
          <a:xfrm>
            <a:off x="685800" y="5405438"/>
            <a:ext cx="243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AD = BC = 3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915400" cy="1417638"/>
          </a:xfrm>
        </p:spPr>
        <p:txBody>
          <a:bodyPr/>
          <a:lstStyle/>
          <a:p>
            <a:r>
              <a:rPr lang="en-US" altLang="en-US" sz="32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  <p:sp>
        <p:nvSpPr>
          <p:cNvPr id="5" name="Rectangle 745"/>
          <p:cNvSpPr>
            <a:spLocks noChangeArrowheads="1"/>
          </p:cNvSpPr>
          <p:nvPr/>
        </p:nvSpPr>
        <p:spPr bwMode="auto">
          <a:xfrm>
            <a:off x="1295400" y="2895600"/>
            <a:ext cx="2514600" cy="762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 Box 746"/>
          <p:cNvSpPr txBox="1">
            <a:spLocks noChangeArrowheads="1"/>
          </p:cNvSpPr>
          <p:nvPr/>
        </p:nvSpPr>
        <p:spPr bwMode="auto">
          <a:xfrm>
            <a:off x="609600" y="254635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     M</a:t>
            </a:r>
          </a:p>
        </p:txBody>
      </p:sp>
      <p:sp>
        <p:nvSpPr>
          <p:cNvPr id="7" name="Text Box 747"/>
          <p:cNvSpPr txBox="1">
            <a:spLocks noChangeArrowheads="1"/>
          </p:cNvSpPr>
          <p:nvPr/>
        </p:nvSpPr>
        <p:spPr bwMode="auto">
          <a:xfrm>
            <a:off x="3613150" y="2544763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N</a:t>
            </a:r>
          </a:p>
        </p:txBody>
      </p:sp>
      <p:sp>
        <p:nvSpPr>
          <p:cNvPr id="9" name="Text Box 748"/>
          <p:cNvSpPr txBox="1">
            <a:spLocks noChangeArrowheads="1"/>
          </p:cNvSpPr>
          <p:nvPr/>
        </p:nvSpPr>
        <p:spPr bwMode="auto">
          <a:xfrm>
            <a:off x="685800" y="3584575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     Q</a:t>
            </a:r>
          </a:p>
        </p:txBody>
      </p:sp>
      <p:sp>
        <p:nvSpPr>
          <p:cNvPr id="10" name="Text Box 749"/>
          <p:cNvSpPr txBox="1">
            <a:spLocks noChangeArrowheads="1"/>
          </p:cNvSpPr>
          <p:nvPr/>
        </p:nvSpPr>
        <p:spPr bwMode="auto">
          <a:xfrm>
            <a:off x="3648075" y="3611563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P</a:t>
            </a:r>
          </a:p>
        </p:txBody>
      </p:sp>
      <p:pic>
        <p:nvPicPr>
          <p:cNvPr id="8" name="Picture 165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913063"/>
            <a:ext cx="81534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55"/>
          <p:cNvSpPr txBox="1">
            <a:spLocks noChangeArrowheads="1"/>
          </p:cNvSpPr>
          <p:nvPr/>
        </p:nvSpPr>
        <p:spPr bwMode="auto">
          <a:xfrm>
            <a:off x="2057400" y="2514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5 cm</a:t>
            </a:r>
          </a:p>
        </p:txBody>
      </p:sp>
      <p:pic>
        <p:nvPicPr>
          <p:cNvPr id="12" name="Picture 165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709863"/>
            <a:ext cx="825500" cy="624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56"/>
          <p:cNvSpPr txBox="1">
            <a:spLocks noChangeArrowheads="1"/>
          </p:cNvSpPr>
          <p:nvPr/>
        </p:nvSpPr>
        <p:spPr bwMode="auto">
          <a:xfrm>
            <a:off x="3197225" y="3048000"/>
            <a:ext cx="2060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         2 cm</a:t>
            </a:r>
          </a:p>
        </p:txBody>
      </p:sp>
      <p:sp>
        <p:nvSpPr>
          <p:cNvPr id="14" name="Text Box 757"/>
          <p:cNvSpPr txBox="1">
            <a:spLocks noChangeArrowheads="1"/>
          </p:cNvSpPr>
          <p:nvPr/>
        </p:nvSpPr>
        <p:spPr bwMode="auto">
          <a:xfrm>
            <a:off x="1219200" y="3962400"/>
            <a:ext cx="3276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MN = PQ = 5 cm</a:t>
            </a:r>
          </a:p>
          <a:p>
            <a:pPr>
              <a:spcBef>
                <a:spcPct val="50000"/>
              </a:spcBef>
            </a:pPr>
            <a:endParaRPr lang="en-US" altLang="en-US" sz="2400">
              <a:solidFill>
                <a:srgbClr val="0000FF"/>
              </a:solidFill>
            </a:endParaRPr>
          </a:p>
        </p:txBody>
      </p:sp>
      <p:sp>
        <p:nvSpPr>
          <p:cNvPr id="15" name="Hình Chữ nhật 14"/>
          <p:cNvSpPr>
            <a:spLocks noChangeArrowheads="1"/>
          </p:cNvSpPr>
          <p:nvPr/>
        </p:nvSpPr>
        <p:spPr bwMode="auto">
          <a:xfrm>
            <a:off x="1219200" y="44196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NP = MQ = 2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220200" cy="1703388"/>
          </a:xfrm>
        </p:spPr>
        <p:txBody>
          <a:bodyPr/>
          <a:lstStyle/>
          <a:p>
            <a:r>
              <a:rPr lang="en-US" altLang="en-US" sz="32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chiều dài, chiều rộng của mỗi hình chữ nhật có trong hình vẽ bên (DC= 4cm, BN=1cm, NC= 2cm).</a:t>
            </a:r>
          </a:p>
        </p:txBody>
      </p:sp>
      <p:grpSp>
        <p:nvGrpSpPr>
          <p:cNvPr id="15363" name="Group 31"/>
          <p:cNvGrpSpPr>
            <a:grpSpLocks/>
          </p:cNvGrpSpPr>
          <p:nvPr/>
        </p:nvGrpSpPr>
        <p:grpSpPr bwMode="auto">
          <a:xfrm>
            <a:off x="533400" y="2209800"/>
            <a:ext cx="4330700" cy="2438400"/>
            <a:chOff x="1632" y="1392"/>
            <a:chExt cx="2518" cy="1536"/>
          </a:xfrm>
        </p:grpSpPr>
        <p:pic>
          <p:nvPicPr>
            <p:cNvPr id="15377" name="Picture 4" descr="h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392"/>
              <a:ext cx="240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8" name="Rectangle 7"/>
            <p:cNvSpPr>
              <a:spLocks noChangeArrowheads="1"/>
            </p:cNvSpPr>
            <p:nvPr/>
          </p:nvSpPr>
          <p:spPr bwMode="auto">
            <a:xfrm>
              <a:off x="3488" y="2048"/>
              <a:ext cx="662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003300"/>
                  </a:solidFill>
                </a:rPr>
                <a:t>2cm</a:t>
              </a:r>
            </a:p>
          </p:txBody>
        </p:sp>
      </p:grp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944563" y="2530475"/>
            <a:ext cx="2925762" cy="6286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955675" y="3140075"/>
            <a:ext cx="2914650" cy="1219200"/>
          </a:xfrm>
          <a:prstGeom prst="rect">
            <a:avLst/>
          </a:prstGeom>
          <a:gradFill rotWithShape="1">
            <a:gsLst>
              <a:gs pos="0">
                <a:srgbClr val="D60093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930275" y="2514600"/>
            <a:ext cx="2971800" cy="1828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66FFFF"/>
              </a:gs>
            </a:gsLst>
            <a:lin ang="27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942975" y="2514600"/>
            <a:ext cx="2957513" cy="628650"/>
          </a:xfrm>
          <a:prstGeom prst="rect">
            <a:avLst/>
          </a:prstGeom>
          <a:solidFill>
            <a:srgbClr val="0000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5029200" y="4953000"/>
            <a:ext cx="502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 sz="2800" b="1" dirty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chữ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nhật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MNCD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dài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MN = DC = 4cm</a:t>
            </a:r>
            <a:b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rộng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MD = NC = 2cm</a:t>
            </a:r>
            <a:b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800" b="1" dirty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5029200" y="2057400"/>
            <a:ext cx="510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chữ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nhật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ABCD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dài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AB = DC = 4cm</a:t>
            </a:r>
            <a:b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rộng:AD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BC = 3cm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(1cm + 2cm)</a:t>
            </a:r>
            <a:r>
              <a:rPr 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942975" y="3157538"/>
            <a:ext cx="2946400" cy="1219200"/>
          </a:xfrm>
          <a:prstGeom prst="rect">
            <a:avLst/>
          </a:prstGeom>
          <a:gradFill rotWithShape="1">
            <a:gsLst>
              <a:gs pos="0">
                <a:srgbClr val="D60093"/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914400" y="2520950"/>
            <a:ext cx="2971800" cy="1828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00FFFF"/>
              </a:gs>
            </a:gsLst>
            <a:lin ang="27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4953000" y="3505200"/>
            <a:ext cx="510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chữ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nhật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ABNM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AB = MN = 4cm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rông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AM = BN = 1cm</a:t>
            </a:r>
          </a:p>
        </p:txBody>
      </p:sp>
      <p:grpSp>
        <p:nvGrpSpPr>
          <p:cNvPr id="3" name="Group 289"/>
          <p:cNvGrpSpPr>
            <a:grpSpLocks/>
          </p:cNvGrpSpPr>
          <p:nvPr/>
        </p:nvGrpSpPr>
        <p:grpSpPr bwMode="auto">
          <a:xfrm>
            <a:off x="914710" y="4173708"/>
            <a:ext cx="2971800" cy="169689"/>
            <a:chOff x="1732" y="2244"/>
            <a:chExt cx="1728" cy="53"/>
          </a:xfrm>
          <a:solidFill>
            <a:srgbClr val="FFFF66"/>
          </a:solidFill>
        </p:grpSpPr>
        <p:sp>
          <p:nvSpPr>
            <p:cNvPr id="16" name="Rectangle 290"/>
            <p:cNvSpPr>
              <a:spLocks noChangeArrowheads="1"/>
            </p:cNvSpPr>
            <p:nvPr/>
          </p:nvSpPr>
          <p:spPr bwMode="auto">
            <a:xfrm>
              <a:off x="1732" y="2249"/>
              <a:ext cx="1728" cy="4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Line 291"/>
            <p:cNvSpPr>
              <a:spLocks noChangeShapeType="1"/>
            </p:cNvSpPr>
            <p:nvPr/>
          </p:nvSpPr>
          <p:spPr bwMode="auto">
            <a:xfrm>
              <a:off x="3460" y="2244"/>
              <a:ext cx="0" cy="48"/>
            </a:xfrm>
            <a:prstGeom prst="line">
              <a:avLst/>
            </a:prstGeom>
            <a:grp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" name="Text Box 752"/>
          <p:cNvSpPr txBox="1">
            <a:spLocks noChangeArrowheads="1"/>
          </p:cNvSpPr>
          <p:nvPr/>
        </p:nvSpPr>
        <p:spPr bwMode="auto">
          <a:xfrm>
            <a:off x="1905000" y="20574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cm</a:t>
            </a:r>
          </a:p>
        </p:txBody>
      </p:sp>
      <p:grpSp>
        <p:nvGrpSpPr>
          <p:cNvPr id="4" name="Group 289"/>
          <p:cNvGrpSpPr>
            <a:grpSpLocks/>
          </p:cNvGrpSpPr>
          <p:nvPr/>
        </p:nvGrpSpPr>
        <p:grpSpPr bwMode="auto">
          <a:xfrm rot="5400000">
            <a:off x="3043544" y="3362411"/>
            <a:ext cx="1856936" cy="133177"/>
            <a:chOff x="1740" y="2182"/>
            <a:chExt cx="1728" cy="53"/>
          </a:xfrm>
          <a:solidFill>
            <a:srgbClr val="FFFF66"/>
          </a:solidFill>
        </p:grpSpPr>
        <p:sp>
          <p:nvSpPr>
            <p:cNvPr id="27" name="Rectangle 290"/>
            <p:cNvSpPr>
              <a:spLocks noChangeArrowheads="1"/>
            </p:cNvSpPr>
            <p:nvPr/>
          </p:nvSpPr>
          <p:spPr bwMode="auto">
            <a:xfrm>
              <a:off x="1740" y="2187"/>
              <a:ext cx="1728" cy="4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8" name="Line 291"/>
            <p:cNvSpPr>
              <a:spLocks noChangeShapeType="1"/>
            </p:cNvSpPr>
            <p:nvPr/>
          </p:nvSpPr>
          <p:spPr bwMode="auto">
            <a:xfrm>
              <a:off x="3460" y="2182"/>
              <a:ext cx="0" cy="48"/>
            </a:xfrm>
            <a:prstGeom prst="line">
              <a:avLst/>
            </a:prstGeom>
            <a:grp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9" name="Text Box 753"/>
          <p:cNvSpPr txBox="1">
            <a:spLocks noChangeArrowheads="1"/>
          </p:cNvSpPr>
          <p:nvPr/>
        </p:nvSpPr>
        <p:spPr bwMode="auto">
          <a:xfrm>
            <a:off x="-76200" y="32004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3cm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31239E-7 3.79278E-6 L 0.0024 -0.2497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124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6 2.39593E-6 L -0.31704 2.39593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10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 animBg="1"/>
      <p:bldP spid="36874" grpId="1" animBg="1"/>
      <p:bldP spid="36875" grpId="0" animBg="1"/>
      <p:bldP spid="36875" grpId="1" animBg="1"/>
      <p:bldP spid="36876" grpId="0" animBg="1"/>
      <p:bldP spid="36876" grpId="1" animBg="1"/>
      <p:bldP spid="36878" grpId="0" animBg="1"/>
      <p:bldP spid="36879" grpId="0"/>
      <p:bldP spid="36889" grpId="0"/>
      <p:bldP spid="36890" grpId="0" animBg="1"/>
      <p:bldP spid="36893" grpId="0" animBg="1"/>
      <p:bldP spid="36893" grpId="1" animBg="1"/>
      <p:bldP spid="36894" grpId="0"/>
      <p:bldP spid="25" grpId="0"/>
      <p:bldP spid="25" grpId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2057400"/>
            <a:ext cx="8915400" cy="762000"/>
          </a:xfrm>
          <a:noFill/>
        </p:spPr>
        <p:txBody>
          <a:bodyPr/>
          <a:lstStyle/>
          <a:p>
            <a:pPr eaLnBrk="1" hangingPunct="1"/>
            <a:r>
              <a:rPr lang="vi-VN" altLang="en-US" sz="3200" b="1" u="sng">
                <a:solidFill>
                  <a:srgbClr val="0000FF"/>
                </a:solidFill>
                <a:latin typeface=".VnTime" pitchFamily="34" charset="0"/>
              </a:rPr>
              <a:t>Bài</a:t>
            </a:r>
            <a:r>
              <a:rPr lang="en-US" altLang="en-US" sz="3200" b="1" u="sng">
                <a:solidFill>
                  <a:srgbClr val="0000FF"/>
                </a:solidFill>
                <a:latin typeface=".VnTime" pitchFamily="34" charset="0"/>
              </a:rPr>
              <a:t> 4.</a:t>
            </a:r>
            <a:r>
              <a:rPr lang="en-US" altLang="en-US" sz="32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>
                <a:solidFill>
                  <a:srgbClr val="0000FF"/>
                </a:solidFill>
                <a:latin typeface=".VnTime" pitchFamily="34" charset="0"/>
              </a:rPr>
              <a:t> Kẻ thêm một đường thẳng để được hình chữ nhật </a:t>
            </a:r>
            <a:endParaRPr lang="en-US" altLang="en-US" sz="2800" b="1">
              <a:solidFill>
                <a:srgbClr val="0000FF"/>
              </a:solidFill>
              <a:latin typeface=".VnTime" pitchFamily="34" charset="0"/>
            </a:endParaRPr>
          </a:p>
        </p:txBody>
      </p:sp>
      <p:graphicFrame>
        <p:nvGraphicFramePr>
          <p:cNvPr id="55814" name="Group 518"/>
          <p:cNvGraphicFramePr>
            <a:graphicFrameLocks noGrp="1"/>
          </p:cNvGraphicFramePr>
          <p:nvPr>
            <p:ph sz="half" idx="1"/>
          </p:nvPr>
        </p:nvGraphicFramePr>
        <p:xfrm>
          <a:off x="685800" y="3733800"/>
          <a:ext cx="4381500" cy="2895602"/>
        </p:xfrm>
        <a:graphic>
          <a:graphicData uri="http://schemas.openxmlformats.org/drawingml/2006/table">
            <a:tbl>
              <a:tblPr/>
              <a:tblGrid>
                <a:gridCol w="487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5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73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73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5815" name="Group 519"/>
          <p:cNvGraphicFramePr>
            <a:graphicFrameLocks noGrp="1"/>
          </p:cNvGraphicFramePr>
          <p:nvPr>
            <p:ph sz="half" idx="2"/>
          </p:nvPr>
        </p:nvGraphicFramePr>
        <p:xfrm>
          <a:off x="5429250" y="3671888"/>
          <a:ext cx="4381500" cy="2971800"/>
        </p:xfrm>
        <a:graphic>
          <a:graphicData uri="http://schemas.openxmlformats.org/drawingml/2006/table">
            <a:tbl>
              <a:tblPr/>
              <a:tblGrid>
                <a:gridCol w="487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41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73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16531" name="Group 147"/>
          <p:cNvGrpSpPr>
            <a:grpSpLocks/>
          </p:cNvGrpSpPr>
          <p:nvPr/>
        </p:nvGrpSpPr>
        <p:grpSpPr bwMode="auto">
          <a:xfrm>
            <a:off x="1162050" y="4152900"/>
            <a:ext cx="3429000" cy="2000250"/>
            <a:chOff x="720" y="1872"/>
            <a:chExt cx="2160" cy="1260"/>
          </a:xfrm>
        </p:grpSpPr>
        <p:sp>
          <p:nvSpPr>
            <p:cNvPr id="16546" name="Line 148"/>
            <p:cNvSpPr>
              <a:spLocks noChangeShapeType="1"/>
            </p:cNvSpPr>
            <p:nvPr/>
          </p:nvSpPr>
          <p:spPr bwMode="auto">
            <a:xfrm flipV="1">
              <a:off x="720" y="1872"/>
              <a:ext cx="1536" cy="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7" name="Line 149"/>
            <p:cNvSpPr>
              <a:spLocks noChangeShapeType="1"/>
            </p:cNvSpPr>
            <p:nvPr/>
          </p:nvSpPr>
          <p:spPr bwMode="auto">
            <a:xfrm>
              <a:off x="2256" y="1872"/>
              <a:ext cx="624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8" name="Line 150"/>
            <p:cNvSpPr>
              <a:spLocks noChangeShapeType="1"/>
            </p:cNvSpPr>
            <p:nvPr/>
          </p:nvSpPr>
          <p:spPr bwMode="auto">
            <a:xfrm>
              <a:off x="720" y="1872"/>
              <a:ext cx="0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9" name="Line 151"/>
            <p:cNvSpPr>
              <a:spLocks noChangeShapeType="1"/>
            </p:cNvSpPr>
            <p:nvPr/>
          </p:nvSpPr>
          <p:spPr bwMode="auto">
            <a:xfrm flipV="1">
              <a:off x="720" y="3120"/>
              <a:ext cx="2160" cy="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532" name="Group 152"/>
          <p:cNvGrpSpPr>
            <a:grpSpLocks/>
          </p:cNvGrpSpPr>
          <p:nvPr/>
        </p:nvGrpSpPr>
        <p:grpSpPr bwMode="auto">
          <a:xfrm>
            <a:off x="5886450" y="4152900"/>
            <a:ext cx="3430588" cy="1981200"/>
            <a:chOff x="3360" y="1920"/>
            <a:chExt cx="2160" cy="1248"/>
          </a:xfrm>
        </p:grpSpPr>
        <p:sp>
          <p:nvSpPr>
            <p:cNvPr id="16541" name="Line 153"/>
            <p:cNvSpPr>
              <a:spLocks noChangeShapeType="1"/>
            </p:cNvSpPr>
            <p:nvPr/>
          </p:nvSpPr>
          <p:spPr bwMode="auto">
            <a:xfrm flipV="1">
              <a:off x="3360" y="1920"/>
              <a:ext cx="624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2" name="Line 154"/>
            <p:cNvSpPr>
              <a:spLocks noChangeShapeType="1"/>
            </p:cNvSpPr>
            <p:nvPr/>
          </p:nvSpPr>
          <p:spPr bwMode="auto">
            <a:xfrm>
              <a:off x="3984" y="1920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3" name="Line 155"/>
            <p:cNvSpPr>
              <a:spLocks noChangeShapeType="1"/>
            </p:cNvSpPr>
            <p:nvPr/>
          </p:nvSpPr>
          <p:spPr bwMode="auto">
            <a:xfrm>
              <a:off x="5520" y="1920"/>
              <a:ext cx="0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4" name="Line 156"/>
            <p:cNvSpPr>
              <a:spLocks noChangeShapeType="1"/>
            </p:cNvSpPr>
            <p:nvPr/>
          </p:nvSpPr>
          <p:spPr bwMode="auto">
            <a:xfrm flipH="1">
              <a:off x="3984" y="3168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5" name="Line 157"/>
            <p:cNvSpPr>
              <a:spLocks noChangeShapeType="1"/>
            </p:cNvSpPr>
            <p:nvPr/>
          </p:nvSpPr>
          <p:spPr bwMode="auto">
            <a:xfrm flipH="1" flipV="1">
              <a:off x="3360" y="2544"/>
              <a:ext cx="624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821" name="Line 525"/>
          <p:cNvSpPr>
            <a:spLocks noChangeShapeType="1"/>
          </p:cNvSpPr>
          <p:nvPr/>
        </p:nvSpPr>
        <p:spPr bwMode="auto">
          <a:xfrm>
            <a:off x="3551238" y="4144963"/>
            <a:ext cx="46037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3" name="Line 527"/>
          <p:cNvSpPr>
            <a:spLocks noChangeShapeType="1"/>
          </p:cNvSpPr>
          <p:nvPr/>
        </p:nvSpPr>
        <p:spPr bwMode="auto">
          <a:xfrm>
            <a:off x="6904038" y="4144963"/>
            <a:ext cx="46037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4" name="Line 528"/>
          <p:cNvSpPr>
            <a:spLocks noChangeShapeType="1"/>
          </p:cNvSpPr>
          <p:nvPr/>
        </p:nvSpPr>
        <p:spPr bwMode="auto">
          <a:xfrm>
            <a:off x="2438400" y="4176713"/>
            <a:ext cx="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5" name="Line 529"/>
          <p:cNvSpPr>
            <a:spLocks noChangeShapeType="1"/>
          </p:cNvSpPr>
          <p:nvPr/>
        </p:nvSpPr>
        <p:spPr bwMode="auto">
          <a:xfrm>
            <a:off x="7834313" y="4144963"/>
            <a:ext cx="46037" cy="2027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" name="Rectangle 2"/>
          <p:cNvSpPr txBox="1">
            <a:spLocks noChangeArrowheads="1"/>
          </p:cNvSpPr>
          <p:nvPr/>
        </p:nvSpPr>
        <p:spPr bwMode="auto">
          <a:xfrm>
            <a:off x="457200" y="0"/>
            <a:ext cx="899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u="sng" kern="0">
                <a:solidFill>
                  <a:srgbClr val="0000FF"/>
                </a:solidFill>
                <a:ea typeface="+mj-ea"/>
                <a:cs typeface="Times New Roman" pitchFamily="18" charset="0"/>
              </a:rPr>
              <a:t>Toán</a:t>
            </a:r>
            <a:r>
              <a:rPr lang="en-US" sz="3200" kern="0" dirty="0">
                <a:solidFill>
                  <a:schemeClr val="tx2"/>
                </a:solidFill>
                <a:ea typeface="+mj-ea"/>
                <a:cs typeface="Times New Roman" pitchFamily="18" charset="0"/>
              </a:rPr>
              <a:t/>
            </a:r>
            <a:br>
              <a:rPr lang="en-US" sz="3200" kern="0" dirty="0">
                <a:solidFill>
                  <a:schemeClr val="tx2"/>
                </a:solidFill>
                <a:ea typeface="+mj-ea"/>
                <a:cs typeface="Times New Roman" pitchFamily="18" charset="0"/>
              </a:rPr>
            </a:br>
            <a:r>
              <a:rPr lang="en-US" sz="3200" b="1" kern="0" dirty="0">
                <a:solidFill>
                  <a:srgbClr val="FF0000"/>
                </a:solidFill>
                <a:ea typeface="+mj-ea"/>
                <a:cs typeface="Times New Roman" pitchFamily="18" charset="0"/>
              </a:rPr>
              <a:t>HÌNH CHỮ NHẬT</a:t>
            </a:r>
          </a:p>
        </p:txBody>
      </p:sp>
      <p:sp>
        <p:nvSpPr>
          <p:cNvPr id="21" name="Line 528"/>
          <p:cNvSpPr>
            <a:spLocks noChangeShapeType="1"/>
          </p:cNvSpPr>
          <p:nvPr/>
        </p:nvSpPr>
        <p:spPr bwMode="auto">
          <a:xfrm>
            <a:off x="1752600" y="4191000"/>
            <a:ext cx="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9" name="Text Box 183"/>
          <p:cNvSpPr txBox="1">
            <a:spLocks noChangeArrowheads="1"/>
          </p:cNvSpPr>
          <p:nvPr/>
        </p:nvSpPr>
        <p:spPr bwMode="auto">
          <a:xfrm>
            <a:off x="360363" y="32226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.VnTime" pitchFamily="34" charset="0"/>
              </a:rPr>
              <a:t>a)</a:t>
            </a:r>
          </a:p>
        </p:txBody>
      </p:sp>
      <p:sp>
        <p:nvSpPr>
          <p:cNvPr id="16540" name="Text Box 184"/>
          <p:cNvSpPr txBox="1">
            <a:spLocks noChangeArrowheads="1"/>
          </p:cNvSpPr>
          <p:nvPr/>
        </p:nvSpPr>
        <p:spPr bwMode="auto">
          <a:xfrm>
            <a:off x="5189538" y="313213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.VnTime" pitchFamily="34" charset="0"/>
              </a:rPr>
              <a:t>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5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500"/>
                                        <p:tgtEl>
                                          <p:spTgt spid="55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5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5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5" dur="500"/>
                                        <p:tgtEl>
                                          <p:spTgt spid="55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3760</TotalTime>
  <Words>386</Words>
  <Application>Microsoft Office PowerPoint</Application>
  <PresentationFormat>A4 Paper (210x297 mm)</PresentationFormat>
  <Paragraphs>190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1_Custom Design</vt:lpstr>
      <vt:lpstr>Custom Design</vt:lpstr>
      <vt:lpstr>PowerPoint Presentation</vt:lpstr>
      <vt:lpstr>Trong các hình sau hình nào là hình chữ nhật?</vt:lpstr>
      <vt:lpstr>Toán HÌNH CHỮ NHẬT</vt:lpstr>
      <vt:lpstr>PowerPoint Presentation</vt:lpstr>
      <vt:lpstr> </vt:lpstr>
      <vt:lpstr> Toán HÌNH CHỮ NHẬT</vt:lpstr>
      <vt:lpstr>Toán HÌNH CHỮ NHẬT</vt:lpstr>
      <vt:lpstr>Bài 3: Tìm chiều dài, chiều rộng của mỗi hình chữ nhật có trong hình vẽ bên (DC= 4cm, BN=1cm, NC= 2cm).</vt:lpstr>
      <vt:lpstr>Bài 4.  Kẻ thêm một đường thẳng để được hình chữ nhật </vt:lpstr>
      <vt:lpstr>PowerPoint Presentation</vt:lpstr>
    </vt:vector>
  </TitlesOfParts>
  <Company>Y YEN - NAM DINH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Phßng gi¸o dôc ®µo t¹o ý yªn</dc:title>
  <dc:creator>HOME</dc:creator>
  <cp:lastModifiedBy>Hoa</cp:lastModifiedBy>
  <cp:revision>221</cp:revision>
  <dcterms:created xsi:type="dcterms:W3CDTF">2006-12-02T13:53:19Z</dcterms:created>
  <dcterms:modified xsi:type="dcterms:W3CDTF">2018-01-05T01:59:42Z</dcterms:modified>
</cp:coreProperties>
</file>