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70" r:id="rId4"/>
    <p:sldId id="261" r:id="rId5"/>
    <p:sldId id="273" r:id="rId6"/>
    <p:sldId id="274" r:id="rId7"/>
    <p:sldId id="276" r:id="rId8"/>
    <p:sldId id="281" r:id="rId9"/>
    <p:sldId id="282" r:id="rId10"/>
    <p:sldId id="283" r:id="rId11"/>
    <p:sldId id="280" r:id="rId12"/>
    <p:sldId id="284" r:id="rId13"/>
    <p:sldId id="285" r:id="rId14"/>
    <p:sldId id="286" r:id="rId15"/>
    <p:sldId id="287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6-4A69-BE7D-1DEBB26FD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6-4A69-BE7D-1DEBB26FD6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38-4595-A0DB-280159C0C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7E-4D8D-BD4F-66BCF7B7BEE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7E-4D8D-BD4F-66BCF7B7BE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7E-4D8D-BD4F-66BCF7B7B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1E26-ED99-4D11-9254-B82D1E3F8BE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3E37-817A-466C-B61B-91E5D994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9a418ac0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9a418ac0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1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5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2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1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9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2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1364867" y="2122484"/>
            <a:ext cx="9462000" cy="1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933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 rot="5400000">
            <a:off x="391" y="3645101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 rot="5400000" flipH="1">
            <a:off x="253089" y="214371"/>
            <a:ext cx="1657113" cy="1657493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 flipH="1">
            <a:off x="10453737" y="5013498"/>
            <a:ext cx="1627187" cy="1672852"/>
          </a:xfrm>
          <a:custGeom>
            <a:avLst/>
            <a:gdLst/>
            <a:ahLst/>
            <a:cxnLst/>
            <a:rect l="l" t="t" r="r" b="b"/>
            <a:pathLst>
              <a:path w="10383" h="10382" extrusionOk="0">
                <a:moveTo>
                  <a:pt x="1" y="0"/>
                </a:moveTo>
                <a:lnTo>
                  <a:pt x="1" y="6073"/>
                </a:lnTo>
                <a:lnTo>
                  <a:pt x="346" y="6061"/>
                </a:lnTo>
                <a:lnTo>
                  <a:pt x="565" y="6061"/>
                </a:lnTo>
                <a:lnTo>
                  <a:pt x="784" y="6073"/>
                </a:lnTo>
                <a:lnTo>
                  <a:pt x="1003" y="6107"/>
                </a:lnTo>
                <a:lnTo>
                  <a:pt x="1210" y="6142"/>
                </a:lnTo>
                <a:lnTo>
                  <a:pt x="1418" y="6188"/>
                </a:lnTo>
                <a:lnTo>
                  <a:pt x="1625" y="6245"/>
                </a:lnTo>
                <a:lnTo>
                  <a:pt x="1833" y="6315"/>
                </a:lnTo>
                <a:lnTo>
                  <a:pt x="2028" y="6395"/>
                </a:lnTo>
                <a:lnTo>
                  <a:pt x="2213" y="6487"/>
                </a:lnTo>
                <a:lnTo>
                  <a:pt x="2409" y="6580"/>
                </a:lnTo>
                <a:lnTo>
                  <a:pt x="2582" y="6683"/>
                </a:lnTo>
                <a:lnTo>
                  <a:pt x="2754" y="6799"/>
                </a:lnTo>
                <a:lnTo>
                  <a:pt x="2927" y="6914"/>
                </a:lnTo>
                <a:lnTo>
                  <a:pt x="3088" y="7040"/>
                </a:lnTo>
                <a:lnTo>
                  <a:pt x="3250" y="7179"/>
                </a:lnTo>
                <a:lnTo>
                  <a:pt x="3400" y="7317"/>
                </a:lnTo>
                <a:lnTo>
                  <a:pt x="3538" y="7467"/>
                </a:lnTo>
                <a:lnTo>
                  <a:pt x="3676" y="7628"/>
                </a:lnTo>
                <a:lnTo>
                  <a:pt x="3803" y="7789"/>
                </a:lnTo>
                <a:lnTo>
                  <a:pt x="3930" y="7962"/>
                </a:lnTo>
                <a:lnTo>
                  <a:pt x="4045" y="8135"/>
                </a:lnTo>
                <a:lnTo>
                  <a:pt x="4149" y="8319"/>
                </a:lnTo>
                <a:lnTo>
                  <a:pt x="4241" y="8504"/>
                </a:lnTo>
                <a:lnTo>
                  <a:pt x="4321" y="8700"/>
                </a:lnTo>
                <a:lnTo>
                  <a:pt x="4402" y="8896"/>
                </a:lnTo>
                <a:lnTo>
                  <a:pt x="4471" y="9091"/>
                </a:lnTo>
                <a:lnTo>
                  <a:pt x="4529" y="9299"/>
                </a:lnTo>
                <a:lnTo>
                  <a:pt x="4575" y="9506"/>
                </a:lnTo>
                <a:lnTo>
                  <a:pt x="4621" y="9725"/>
                </a:lnTo>
                <a:lnTo>
                  <a:pt x="4644" y="9933"/>
                </a:lnTo>
                <a:lnTo>
                  <a:pt x="4656" y="10151"/>
                </a:lnTo>
                <a:lnTo>
                  <a:pt x="4667" y="10382"/>
                </a:lnTo>
                <a:lnTo>
                  <a:pt x="10382" y="10382"/>
                </a:lnTo>
                <a:lnTo>
                  <a:pt x="10371" y="9840"/>
                </a:lnTo>
                <a:lnTo>
                  <a:pt x="10324" y="9322"/>
                </a:lnTo>
                <a:lnTo>
                  <a:pt x="10267" y="8803"/>
                </a:lnTo>
                <a:lnTo>
                  <a:pt x="10175" y="8285"/>
                </a:lnTo>
                <a:lnTo>
                  <a:pt x="10059" y="7789"/>
                </a:lnTo>
                <a:lnTo>
                  <a:pt x="9921" y="7294"/>
                </a:lnTo>
                <a:lnTo>
                  <a:pt x="9748" y="6810"/>
                </a:lnTo>
                <a:lnTo>
                  <a:pt x="9564" y="6338"/>
                </a:lnTo>
                <a:lnTo>
                  <a:pt x="9357" y="5877"/>
                </a:lnTo>
                <a:lnTo>
                  <a:pt x="9126" y="5427"/>
                </a:lnTo>
                <a:lnTo>
                  <a:pt x="8884" y="5001"/>
                </a:lnTo>
                <a:lnTo>
                  <a:pt x="8608" y="4575"/>
                </a:lnTo>
                <a:lnTo>
                  <a:pt x="8320" y="4171"/>
                </a:lnTo>
                <a:lnTo>
                  <a:pt x="8008" y="3780"/>
                </a:lnTo>
                <a:lnTo>
                  <a:pt x="7686" y="3399"/>
                </a:lnTo>
                <a:lnTo>
                  <a:pt x="7340" y="3042"/>
                </a:lnTo>
                <a:lnTo>
                  <a:pt x="6983" y="2697"/>
                </a:lnTo>
                <a:lnTo>
                  <a:pt x="6603" y="2374"/>
                </a:lnTo>
                <a:lnTo>
                  <a:pt x="6211" y="2063"/>
                </a:lnTo>
                <a:lnTo>
                  <a:pt x="5808" y="1775"/>
                </a:lnTo>
                <a:lnTo>
                  <a:pt x="5381" y="1510"/>
                </a:lnTo>
                <a:lnTo>
                  <a:pt x="4955" y="1256"/>
                </a:lnTo>
                <a:lnTo>
                  <a:pt x="4506" y="1026"/>
                </a:lnTo>
                <a:lnTo>
                  <a:pt x="4045" y="819"/>
                </a:lnTo>
                <a:lnTo>
                  <a:pt x="3572" y="634"/>
                </a:lnTo>
                <a:lnTo>
                  <a:pt x="3088" y="473"/>
                </a:lnTo>
                <a:lnTo>
                  <a:pt x="2593" y="335"/>
                </a:lnTo>
                <a:lnTo>
                  <a:pt x="2098" y="208"/>
                </a:lnTo>
                <a:lnTo>
                  <a:pt x="1591" y="127"/>
                </a:lnTo>
                <a:lnTo>
                  <a:pt x="1061" y="58"/>
                </a:lnTo>
                <a:lnTo>
                  <a:pt x="542" y="1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 rot="-5400000">
            <a:off x="8979125" y="-399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flipH="1">
            <a:off x="11567066" y="6287421"/>
            <a:ext cx="744997" cy="689776"/>
          </a:xfrm>
          <a:custGeom>
            <a:avLst/>
            <a:gdLst/>
            <a:ahLst/>
            <a:cxnLst/>
            <a:rect l="l" t="t" r="r" b="b"/>
            <a:pathLst>
              <a:path w="4668" h="4321" extrusionOk="0">
                <a:moveTo>
                  <a:pt x="346" y="0"/>
                </a:moveTo>
                <a:lnTo>
                  <a:pt x="1" y="12"/>
                </a:lnTo>
                <a:lnTo>
                  <a:pt x="1" y="4321"/>
                </a:lnTo>
                <a:lnTo>
                  <a:pt x="4667" y="4321"/>
                </a:lnTo>
                <a:lnTo>
                  <a:pt x="4656" y="4090"/>
                </a:lnTo>
                <a:lnTo>
                  <a:pt x="4644" y="3872"/>
                </a:lnTo>
                <a:lnTo>
                  <a:pt x="4621" y="3664"/>
                </a:lnTo>
                <a:lnTo>
                  <a:pt x="4575" y="3445"/>
                </a:lnTo>
                <a:lnTo>
                  <a:pt x="4529" y="3238"/>
                </a:lnTo>
                <a:lnTo>
                  <a:pt x="4471" y="3030"/>
                </a:lnTo>
                <a:lnTo>
                  <a:pt x="4402" y="2835"/>
                </a:lnTo>
                <a:lnTo>
                  <a:pt x="4321" y="2639"/>
                </a:lnTo>
                <a:lnTo>
                  <a:pt x="4241" y="2443"/>
                </a:lnTo>
                <a:lnTo>
                  <a:pt x="4149" y="2258"/>
                </a:lnTo>
                <a:lnTo>
                  <a:pt x="4045" y="2074"/>
                </a:lnTo>
                <a:lnTo>
                  <a:pt x="3930" y="1901"/>
                </a:lnTo>
                <a:lnTo>
                  <a:pt x="3803" y="1728"/>
                </a:lnTo>
                <a:lnTo>
                  <a:pt x="3676" y="1567"/>
                </a:lnTo>
                <a:lnTo>
                  <a:pt x="3538" y="1406"/>
                </a:lnTo>
                <a:lnTo>
                  <a:pt x="3400" y="1256"/>
                </a:lnTo>
                <a:lnTo>
                  <a:pt x="3250" y="1118"/>
                </a:lnTo>
                <a:lnTo>
                  <a:pt x="3088" y="979"/>
                </a:lnTo>
                <a:lnTo>
                  <a:pt x="2927" y="853"/>
                </a:lnTo>
                <a:lnTo>
                  <a:pt x="2754" y="738"/>
                </a:lnTo>
                <a:lnTo>
                  <a:pt x="2582" y="622"/>
                </a:lnTo>
                <a:lnTo>
                  <a:pt x="2409" y="519"/>
                </a:lnTo>
                <a:lnTo>
                  <a:pt x="2213" y="426"/>
                </a:lnTo>
                <a:lnTo>
                  <a:pt x="2028" y="334"/>
                </a:lnTo>
                <a:lnTo>
                  <a:pt x="1833" y="254"/>
                </a:lnTo>
                <a:lnTo>
                  <a:pt x="1625" y="184"/>
                </a:lnTo>
                <a:lnTo>
                  <a:pt x="1418" y="127"/>
                </a:lnTo>
                <a:lnTo>
                  <a:pt x="1210" y="81"/>
                </a:lnTo>
                <a:lnTo>
                  <a:pt x="1003" y="46"/>
                </a:lnTo>
                <a:lnTo>
                  <a:pt x="784" y="12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067100" y="4117117"/>
            <a:ext cx="4057600" cy="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91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7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6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4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8" r:id="rId4"/>
    <p:sldLayoutId id="2147483667" r:id="rId5"/>
    <p:sldLayoutId id="2147483664" r:id="rId6"/>
    <p:sldLayoutId id="2147483663" r:id="rId7"/>
    <p:sldLayoutId id="2147483662" r:id="rId8"/>
    <p:sldLayoutId id="2147483651" r:id="rId9"/>
    <p:sldLayoutId id="2147483652" r:id="rId10"/>
    <p:sldLayoutId id="2147483653" r:id="rId11"/>
    <p:sldLayoutId id="2147483654" r:id="rId12"/>
    <p:sldLayoutId id="2147483666" r:id="rId13"/>
    <p:sldLayoutId id="2147483655" r:id="rId14"/>
    <p:sldLayoutId id="2147483665" r:id="rId15"/>
    <p:sldLayoutId id="2147483656" r:id="rId16"/>
    <p:sldLayoutId id="2147483657" r:id="rId17"/>
    <p:sldLayoutId id="2147483658" r:id="rId18"/>
    <p:sldLayoutId id="2147483659" r:id="rId19"/>
    <p:sldLayoutId id="2147483661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181600" y="1184986"/>
            <a:ext cx="6858000" cy="2438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1696801"/>
            <a:ext cx="749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Mẫu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Tìm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tỉ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trăm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19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30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1874293" y="241442"/>
            <a:ext cx="1031770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2.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:</a:t>
            </a:r>
            <a:endParaRPr lang="en-US" alt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93307" y="2175826"/>
            <a:ext cx="21790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 : 30  </a:t>
            </a:r>
            <a:r>
              <a:rPr lang="en-US" altLang="en-US" sz="34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endParaRPr lang="en-US" altLang="en-US" sz="3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9732" y="2168001"/>
            <a:ext cx="210506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0,6333 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94343" y="2168002"/>
            <a:ext cx="22894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 63,33 %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12507" y="3077755"/>
            <a:ext cx="330763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7498307" y="2086915"/>
            <a:ext cx="1924611" cy="847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70038" y="1400395"/>
            <a:ext cx="4313686" cy="5107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B1: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038" y="2119542"/>
            <a:ext cx="4406265" cy="1328023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B2: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782481" y="431888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c) 1,2 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4818" y="5111555"/>
            <a:ext cx="6088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 : 26 = 0,0461…  = 4,61 %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7392" y="3831755"/>
            <a:ext cx="4572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a) 19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30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19 : 30 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b)  45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61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 45 :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61= </a:t>
            </a:r>
            <a:r>
              <a:rPr lang="en-US" altLang="en-US" sz="2800" b="1" dirty="0">
                <a:solidFill>
                  <a:srgbClr val="0000FF"/>
                </a:solidFill>
              </a:rPr>
              <a:t>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20672" y="4442219"/>
            <a:ext cx="284438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</a:rPr>
              <a:t>0,6333 </a:t>
            </a:r>
            <a:r>
              <a:rPr lang="en-US" altLang="en-US" sz="2800" b="1" dirty="0">
                <a:solidFill>
                  <a:srgbClr val="FF0000"/>
                </a:solidFill>
              </a:rPr>
              <a:t>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63,33%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20671" y="5774223"/>
            <a:ext cx="284438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</a:rPr>
              <a:t>0,7377 </a:t>
            </a:r>
            <a:r>
              <a:rPr lang="en-US" altLang="en-US" sz="2800" b="1" dirty="0">
                <a:solidFill>
                  <a:srgbClr val="FF0000"/>
                </a:solidFill>
              </a:rPr>
              <a:t>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73,77%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5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4" grpId="1" animBg="1"/>
      <p:bldP spid="15" grpId="0" animBg="1"/>
      <p:bldP spid="29" grpId="0" animBg="1"/>
      <p:bldP spid="30" grpId="0" animBg="1"/>
      <p:bldP spid="31" grpId="0"/>
      <p:bldP spid="17" grpId="0"/>
      <p:bldP spid="16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-76200" y="226827"/>
            <a:ext cx="1226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/>
              <a:t>      </a:t>
            </a:r>
            <a:r>
              <a:rPr lang="en-US" altLang="en-US" sz="4000" b="1" dirty="0" err="1"/>
              <a:t>Bài</a:t>
            </a:r>
            <a:r>
              <a:rPr lang="en-US" altLang="en-US" sz="4000" b="1" dirty="0"/>
              <a:t> 3: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25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,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đó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13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. </a:t>
            </a:r>
            <a:r>
              <a:rPr lang="en-US" altLang="en-US" sz="4000" b="1" dirty="0" err="1"/>
              <a:t>Hỏi</a:t>
            </a:r>
            <a:r>
              <a:rPr lang="en-US" altLang="en-US" sz="4000" b="1" dirty="0"/>
              <a:t> 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chiếm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bao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nhiêu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phần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trăm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cả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?</a:t>
            </a:r>
          </a:p>
        </p:txBody>
      </p:sp>
      <p:sp>
        <p:nvSpPr>
          <p:cNvPr id="11267" name="Text Box 40"/>
          <p:cNvSpPr txBox="1">
            <a:spLocks noChangeArrowheads="1"/>
          </p:cNvSpPr>
          <p:nvPr/>
        </p:nvSpPr>
        <p:spPr bwMode="auto">
          <a:xfrm>
            <a:off x="5470525" y="2501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>
              <a:solidFill>
                <a:srgbClr val="0000FF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3859212" y="2095503"/>
            <a:ext cx="3406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giải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5400" y="2786862"/>
            <a:ext cx="1216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 </a:t>
            </a: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</a:t>
            </a:r>
            <a:r>
              <a:rPr lang="vi-VN" altLang="en-US" sz="3600" b="1" dirty="0">
                <a:solidFill>
                  <a:srgbClr val="0000FF"/>
                </a:solidFill>
              </a:rPr>
              <a:t>ă</a:t>
            </a:r>
            <a:r>
              <a:rPr lang="en-US" altLang="en-US" sz="3600" b="1" dirty="0">
                <a:solidFill>
                  <a:srgbClr val="0000FF"/>
                </a:solidFill>
              </a:rPr>
              <a:t>m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nữ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cả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082924" y="3590796"/>
            <a:ext cx="528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3505200" y="4203490"/>
            <a:ext cx="2895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0,52  = 52 %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724524" y="4966955"/>
            <a:ext cx="43592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Đáp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: 52 %</a:t>
            </a:r>
          </a:p>
        </p:txBody>
      </p:sp>
      <p:sp>
        <p:nvSpPr>
          <p:cNvPr id="11273" name="Text Box 63"/>
          <p:cNvSpPr txBox="1">
            <a:spLocks noChangeArrowheads="1"/>
          </p:cNvSpPr>
          <p:nvPr/>
        </p:nvSpPr>
        <p:spPr bwMode="auto">
          <a:xfrm>
            <a:off x="8518525" y="941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59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8478" grpId="0"/>
      <p:bldP spid="18479" grpId="0"/>
      <p:bldP spid="18480" grpId="0"/>
      <p:bldP spid="18482" grpId="0"/>
      <p:bldP spid="18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376" y="833718"/>
            <a:ext cx="11609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</a:t>
            </a:r>
            <a:r>
              <a:rPr lang="en-US" sz="2400" b="1" dirty="0" smtClean="0"/>
              <a:t>RỪNG </a:t>
            </a:r>
            <a:r>
              <a:rPr lang="en-US" sz="2400" b="1" dirty="0"/>
              <a:t>PHƯƠNG NAM</a:t>
            </a:r>
            <a:endParaRPr lang="en-US" sz="2400" dirty="0"/>
          </a:p>
          <a:p>
            <a:r>
              <a:rPr lang="en-US" sz="2400" dirty="0" err="1"/>
              <a:t>Rừng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lặng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.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tiếng</a:t>
            </a:r>
            <a:r>
              <a:rPr lang="en-US" sz="2400" dirty="0"/>
              <a:t> </a:t>
            </a:r>
            <a:r>
              <a:rPr lang="en-US" sz="2400" dirty="0" err="1"/>
              <a:t>lá</a:t>
            </a:r>
            <a:r>
              <a:rPr lang="en-US" sz="2400" dirty="0"/>
              <a:t> </a:t>
            </a:r>
            <a:r>
              <a:rPr lang="en-US" sz="2400" dirty="0" err="1"/>
              <a:t>rơi</a:t>
            </a:r>
            <a:r>
              <a:rPr lang="en-US" sz="2400" dirty="0"/>
              <a:t> </a:t>
            </a:r>
            <a:r>
              <a:rPr lang="en-US" sz="2400" dirty="0" err="1"/>
              <a:t>lúc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khiến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ta </a:t>
            </a:r>
            <a:r>
              <a:rPr lang="en-US" sz="2400" dirty="0" err="1"/>
              <a:t>giật</a:t>
            </a:r>
            <a:r>
              <a:rPr lang="en-US" sz="2400" dirty="0"/>
              <a:t> </a:t>
            </a:r>
            <a:r>
              <a:rPr lang="en-US" sz="2400" dirty="0" err="1"/>
              <a:t>mình</a:t>
            </a:r>
            <a:r>
              <a:rPr lang="en-US" sz="2400" dirty="0"/>
              <a:t>. </a:t>
            </a:r>
            <a:r>
              <a:rPr lang="en-US" sz="2400" dirty="0" err="1"/>
              <a:t>Lạ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, </a:t>
            </a:r>
            <a:r>
              <a:rPr lang="en-US" sz="2400" dirty="0" err="1"/>
              <a:t>chim</a:t>
            </a:r>
            <a:r>
              <a:rPr lang="en-US" sz="2400" dirty="0"/>
              <a:t> </a:t>
            </a:r>
            <a:r>
              <a:rPr lang="en-US" sz="2400" dirty="0" err="1"/>
              <a:t>chóc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nghe</a:t>
            </a:r>
            <a:r>
              <a:rPr lang="en-US" sz="2400" dirty="0"/>
              <a:t> con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kêu</a:t>
            </a:r>
            <a:r>
              <a:rPr lang="en-US" sz="2400" dirty="0"/>
              <a:t>. Hay </a:t>
            </a:r>
            <a:r>
              <a:rPr lang="en-US" sz="2400" dirty="0" err="1"/>
              <a:t>vừa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tiếng</a:t>
            </a:r>
            <a:r>
              <a:rPr lang="en-US" sz="2400" dirty="0"/>
              <a:t> </a:t>
            </a:r>
            <a:r>
              <a:rPr lang="en-US" sz="2400" dirty="0" err="1"/>
              <a:t>chim</a:t>
            </a:r>
            <a:r>
              <a:rPr lang="en-US" sz="2400" dirty="0"/>
              <a:t> ở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nơi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xa</a:t>
            </a:r>
            <a:r>
              <a:rPr lang="en-US" sz="2400" dirty="0"/>
              <a:t> </a:t>
            </a:r>
            <a:r>
              <a:rPr lang="en-US" sz="2400" dirty="0" err="1"/>
              <a:t>lắm</a:t>
            </a:r>
            <a:r>
              <a:rPr lang="en-US" sz="2400" dirty="0"/>
              <a:t>,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chú</a:t>
            </a:r>
            <a:r>
              <a:rPr lang="en-US" sz="2400" dirty="0"/>
              <a:t> ý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dirty="0" err="1"/>
              <a:t>chăng</a:t>
            </a:r>
            <a:r>
              <a:rPr lang="en-US" sz="2400" dirty="0"/>
              <a:t>?</a:t>
            </a:r>
          </a:p>
          <a:p>
            <a:r>
              <a:rPr lang="en-US" sz="2400" dirty="0" err="1"/>
              <a:t>Gió</a:t>
            </a:r>
            <a:r>
              <a:rPr lang="en-US" sz="2400" dirty="0"/>
              <a:t> </a:t>
            </a:r>
            <a:r>
              <a:rPr lang="en-US" sz="2400" dirty="0" err="1"/>
              <a:t>bắt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nổi</a:t>
            </a:r>
            <a:r>
              <a:rPr lang="en-US" sz="2400" dirty="0"/>
              <a:t> </a:t>
            </a:r>
            <a:r>
              <a:rPr lang="en-US" sz="2400" dirty="0" err="1"/>
              <a:t>rào</a:t>
            </a:r>
            <a:r>
              <a:rPr lang="en-US" sz="2400" dirty="0"/>
              <a:t> </a:t>
            </a:r>
            <a:r>
              <a:rPr lang="en-US" sz="2400" dirty="0" err="1"/>
              <a:t>rào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khối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trời</a:t>
            </a:r>
            <a:r>
              <a:rPr lang="en-US" sz="2400" dirty="0"/>
              <a:t>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tuôn</a:t>
            </a:r>
            <a:r>
              <a:rPr lang="en-US" sz="2400" dirty="0"/>
              <a:t> </a:t>
            </a:r>
            <a:r>
              <a:rPr lang="en-US" sz="2400" dirty="0" err="1"/>
              <a:t>sáng</a:t>
            </a:r>
            <a:r>
              <a:rPr lang="en-US" sz="2400" dirty="0"/>
              <a:t> </a:t>
            </a:r>
            <a:r>
              <a:rPr lang="en-US" sz="2400" dirty="0" err="1"/>
              <a:t>vàng</a:t>
            </a:r>
            <a:r>
              <a:rPr lang="en-US" sz="2400" dirty="0"/>
              <a:t> </a:t>
            </a:r>
            <a:r>
              <a:rPr lang="en-US" sz="2400" dirty="0" err="1"/>
              <a:t>rực</a:t>
            </a:r>
            <a:r>
              <a:rPr lang="en-US" sz="2400" dirty="0"/>
              <a:t> </a:t>
            </a:r>
            <a:r>
              <a:rPr lang="en-US" sz="2400" dirty="0" err="1"/>
              <a:t>xuống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.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làn</a:t>
            </a:r>
            <a:r>
              <a:rPr lang="en-US" sz="2400" dirty="0"/>
              <a:t> </a:t>
            </a:r>
            <a:r>
              <a:rPr lang="en-US" sz="2400" dirty="0" err="1"/>
              <a:t>hơi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 </a:t>
            </a:r>
            <a:r>
              <a:rPr lang="en-US" sz="2400" dirty="0" err="1"/>
              <a:t>nhè</a:t>
            </a:r>
            <a:r>
              <a:rPr lang="en-US" sz="2400" dirty="0"/>
              <a:t>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toả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, </a:t>
            </a:r>
            <a:r>
              <a:rPr lang="en-US" sz="2400" dirty="0" err="1"/>
              <a:t>phủ</a:t>
            </a:r>
            <a:r>
              <a:rPr lang="en-US" sz="2400" dirty="0"/>
              <a:t> </a:t>
            </a:r>
            <a:r>
              <a:rPr lang="en-US" sz="2400" dirty="0" err="1"/>
              <a:t>mờ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cúc</a:t>
            </a:r>
            <a:r>
              <a:rPr lang="en-US" sz="2400" dirty="0"/>
              <a:t> </a:t>
            </a:r>
            <a:r>
              <a:rPr lang="en-US" sz="2400" dirty="0" err="1"/>
              <a:t>áo</a:t>
            </a:r>
            <a:r>
              <a:rPr lang="en-US" sz="2400" dirty="0"/>
              <a:t>, </a:t>
            </a:r>
            <a:r>
              <a:rPr lang="en-US" sz="2400" dirty="0" err="1"/>
              <a:t>rồi</a:t>
            </a:r>
            <a:r>
              <a:rPr lang="en-US" sz="2400" dirty="0"/>
              <a:t> tan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hơi</a:t>
            </a:r>
            <a:r>
              <a:rPr lang="en-US" sz="2400" dirty="0"/>
              <a:t> </a:t>
            </a:r>
            <a:r>
              <a:rPr lang="en-US" sz="2400" dirty="0" err="1"/>
              <a:t>ấm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trời</a:t>
            </a:r>
            <a:r>
              <a:rPr lang="en-US" sz="2400" dirty="0"/>
              <a:t>. </a:t>
            </a:r>
            <a:r>
              <a:rPr lang="en-US" sz="2400" dirty="0" err="1"/>
              <a:t>Phút</a:t>
            </a:r>
            <a:r>
              <a:rPr lang="en-US" sz="2400" dirty="0"/>
              <a:t> </a:t>
            </a:r>
            <a:r>
              <a:rPr lang="en-US" sz="2400" dirty="0" err="1"/>
              <a:t>yên</a:t>
            </a:r>
            <a:r>
              <a:rPr lang="en-US" sz="2400" dirty="0"/>
              <a:t> </a:t>
            </a:r>
            <a:r>
              <a:rPr lang="en-US" sz="2400" dirty="0" err="1"/>
              <a:t>tĩnh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rừng</a:t>
            </a:r>
            <a:r>
              <a:rPr lang="en-US" sz="2400" dirty="0"/>
              <a:t> ban </a:t>
            </a:r>
            <a:r>
              <a:rPr lang="en-US" sz="2400" dirty="0" err="1"/>
              <a:t>mai</a:t>
            </a:r>
            <a:r>
              <a:rPr lang="en-US" sz="2400" dirty="0"/>
              <a:t> </a:t>
            </a:r>
            <a:r>
              <a:rPr lang="en-US" sz="2400" dirty="0" err="1"/>
              <a:t>dần</a:t>
            </a:r>
            <a:r>
              <a:rPr lang="en-US" sz="2400" dirty="0"/>
              <a:t> </a:t>
            </a:r>
            <a:r>
              <a:rPr lang="en-US" sz="2400" dirty="0" err="1"/>
              <a:t>dần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Chim</a:t>
            </a:r>
            <a:r>
              <a:rPr lang="en-US" sz="2400" dirty="0"/>
              <a:t> </a:t>
            </a:r>
            <a:r>
              <a:rPr lang="en-US" sz="2400" dirty="0" err="1"/>
              <a:t>hót</a:t>
            </a:r>
            <a:r>
              <a:rPr lang="en-US" sz="2400" dirty="0"/>
              <a:t> </a:t>
            </a:r>
            <a:r>
              <a:rPr lang="en-US" sz="2400" dirty="0" err="1"/>
              <a:t>líu</a:t>
            </a:r>
            <a:r>
              <a:rPr lang="en-US" sz="2400" dirty="0"/>
              <a:t> lo. </a:t>
            </a:r>
            <a:r>
              <a:rPr lang="en-US" sz="2400" dirty="0" err="1"/>
              <a:t>Nắng</a:t>
            </a:r>
            <a:r>
              <a:rPr lang="en-US" sz="2400" dirty="0"/>
              <a:t> </a:t>
            </a:r>
            <a:r>
              <a:rPr lang="en-US" sz="2400" dirty="0" err="1"/>
              <a:t>bốc</a:t>
            </a:r>
            <a:r>
              <a:rPr lang="en-US" sz="2400" dirty="0"/>
              <a:t> </a:t>
            </a:r>
            <a:r>
              <a:rPr lang="en-US" sz="2400" dirty="0" err="1"/>
              <a:t>hương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tràm</a:t>
            </a:r>
            <a:r>
              <a:rPr lang="en-US" sz="2400" dirty="0"/>
              <a:t> </a:t>
            </a:r>
            <a:r>
              <a:rPr lang="en-US" sz="2400" dirty="0" err="1"/>
              <a:t>thơm</a:t>
            </a:r>
            <a:r>
              <a:rPr lang="en-US" sz="2400" dirty="0"/>
              <a:t> </a:t>
            </a:r>
            <a:r>
              <a:rPr lang="en-US" sz="2400" dirty="0" err="1"/>
              <a:t>ngây</a:t>
            </a:r>
            <a:r>
              <a:rPr lang="en-US" sz="2400" dirty="0"/>
              <a:t> </a:t>
            </a:r>
            <a:r>
              <a:rPr lang="en-US" sz="2400" dirty="0" err="1"/>
              <a:t>ngất</a:t>
            </a:r>
            <a:r>
              <a:rPr lang="en-US" sz="2400" dirty="0"/>
              <a:t>. </a:t>
            </a:r>
            <a:r>
              <a:rPr lang="en-US" sz="2400" dirty="0" err="1"/>
              <a:t>Gió</a:t>
            </a:r>
            <a:r>
              <a:rPr lang="en-US" sz="2400" dirty="0"/>
              <a:t> </a:t>
            </a:r>
            <a:r>
              <a:rPr lang="en-US" sz="2400" dirty="0" err="1"/>
              <a:t>đưa</a:t>
            </a:r>
            <a:r>
              <a:rPr lang="en-US" sz="2400" dirty="0"/>
              <a:t> </a:t>
            </a:r>
            <a:r>
              <a:rPr lang="en-US" sz="2400" dirty="0" err="1"/>
              <a:t>mùi</a:t>
            </a:r>
            <a:r>
              <a:rPr lang="en-US" sz="2400" dirty="0"/>
              <a:t> </a:t>
            </a:r>
            <a:r>
              <a:rPr lang="en-US" sz="2400" dirty="0" err="1"/>
              <a:t>hương</a:t>
            </a:r>
            <a:r>
              <a:rPr lang="en-US" sz="2400" dirty="0"/>
              <a:t> </a:t>
            </a:r>
            <a:r>
              <a:rPr lang="en-US" sz="2400" dirty="0" err="1"/>
              <a:t>ngọt</a:t>
            </a:r>
            <a:r>
              <a:rPr lang="en-US" sz="2400" dirty="0"/>
              <a:t> </a:t>
            </a:r>
            <a:r>
              <a:rPr lang="en-US" sz="2400" dirty="0" err="1"/>
              <a:t>lan</a:t>
            </a:r>
            <a:r>
              <a:rPr lang="en-US" sz="2400" dirty="0"/>
              <a:t> </a:t>
            </a:r>
            <a:r>
              <a:rPr lang="en-US" sz="2400" dirty="0" err="1"/>
              <a:t>xa</a:t>
            </a:r>
            <a:r>
              <a:rPr lang="en-US" sz="2400" dirty="0"/>
              <a:t>, </a:t>
            </a:r>
            <a:r>
              <a:rPr lang="en-US" sz="2400" dirty="0" err="1"/>
              <a:t>phảng</a:t>
            </a:r>
            <a:r>
              <a:rPr lang="en-US" sz="2400" dirty="0"/>
              <a:t> </a:t>
            </a:r>
            <a:r>
              <a:rPr lang="en-US" sz="2400" dirty="0" err="1"/>
              <a:t>phất</a:t>
            </a:r>
            <a:r>
              <a:rPr lang="en-US" sz="2400" dirty="0"/>
              <a:t> </a:t>
            </a:r>
            <a:r>
              <a:rPr lang="en-US" sz="2400" dirty="0" err="1"/>
              <a:t>khắp</a:t>
            </a:r>
            <a:r>
              <a:rPr lang="en-US" sz="2400" dirty="0"/>
              <a:t> </a:t>
            </a:r>
            <a:r>
              <a:rPr lang="en-US" sz="2400" dirty="0" err="1"/>
              <a:t>rừng</a:t>
            </a:r>
            <a:r>
              <a:rPr lang="en-US" sz="2400" dirty="0"/>
              <a:t>. </a:t>
            </a:r>
            <a:r>
              <a:rPr lang="en-US" sz="2400" dirty="0" err="1"/>
              <a:t>Mấy</a:t>
            </a:r>
            <a:r>
              <a:rPr lang="en-US" sz="2400" dirty="0"/>
              <a:t> con </a:t>
            </a:r>
            <a:r>
              <a:rPr lang="en-US" sz="2400" dirty="0" err="1"/>
              <a:t>kì</a:t>
            </a:r>
            <a:r>
              <a:rPr lang="en-US" sz="2400" dirty="0"/>
              <a:t> </a:t>
            </a:r>
            <a:r>
              <a:rPr lang="en-US" sz="2400" dirty="0" err="1"/>
              <a:t>nhông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phơi</a:t>
            </a:r>
            <a:r>
              <a:rPr lang="en-US" sz="2400" dirty="0"/>
              <a:t> </a:t>
            </a:r>
            <a:r>
              <a:rPr lang="en-US" sz="2400" dirty="0" err="1"/>
              <a:t>lưng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gốc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, </a:t>
            </a:r>
            <a:r>
              <a:rPr lang="en-US" sz="2400" dirty="0" err="1"/>
              <a:t>sắc</a:t>
            </a:r>
            <a:r>
              <a:rPr lang="en-US" sz="2400" dirty="0"/>
              <a:t> da </a:t>
            </a:r>
            <a:r>
              <a:rPr lang="en-US" sz="2400" dirty="0" err="1"/>
              <a:t>lưng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xanh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vàng</a:t>
            </a:r>
            <a:r>
              <a:rPr lang="en-US" sz="2400" dirty="0"/>
              <a:t>,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vàng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đỏ</a:t>
            </a:r>
            <a:r>
              <a:rPr lang="en-US" sz="2400" dirty="0"/>
              <a:t>,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đỏ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tím</a:t>
            </a:r>
            <a:r>
              <a:rPr lang="en-US" sz="2400" dirty="0"/>
              <a:t> </a:t>
            </a:r>
            <a:r>
              <a:rPr lang="en-US" sz="2400" dirty="0" err="1"/>
              <a:t>xanh</a:t>
            </a:r>
            <a:r>
              <a:rPr lang="en-US" sz="2400" dirty="0"/>
              <a:t>… Con </a:t>
            </a:r>
            <a:r>
              <a:rPr lang="en-US" sz="2400" dirty="0" err="1"/>
              <a:t>Luốc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đậy</a:t>
            </a:r>
            <a:r>
              <a:rPr lang="en-US" sz="2400" dirty="0"/>
              <a:t> </a:t>
            </a:r>
            <a:r>
              <a:rPr lang="en-US" sz="2400" dirty="0" err="1"/>
              <a:t>cánh</a:t>
            </a:r>
            <a:r>
              <a:rPr lang="en-US" sz="2400" dirty="0"/>
              <a:t> </a:t>
            </a:r>
            <a:r>
              <a:rPr lang="en-US" sz="2400" dirty="0" err="1"/>
              <a:t>mũi</a:t>
            </a:r>
            <a:r>
              <a:rPr lang="en-US" sz="2400" dirty="0"/>
              <a:t>, </a:t>
            </a:r>
            <a:r>
              <a:rPr lang="en-US" sz="2400" dirty="0" err="1"/>
              <a:t>rón</a:t>
            </a:r>
            <a:r>
              <a:rPr lang="en-US" sz="2400" dirty="0"/>
              <a:t> </a:t>
            </a:r>
            <a:r>
              <a:rPr lang="en-US" sz="2400" dirty="0" err="1"/>
              <a:t>rén</a:t>
            </a:r>
            <a:r>
              <a:rPr lang="en-US" sz="2400" dirty="0"/>
              <a:t> </a:t>
            </a:r>
            <a:r>
              <a:rPr lang="en-US" sz="2400" dirty="0" err="1"/>
              <a:t>bò</a:t>
            </a:r>
            <a:r>
              <a:rPr lang="en-US" sz="2400" dirty="0"/>
              <a:t> </a:t>
            </a:r>
            <a:r>
              <a:rPr lang="en-US" sz="2400" dirty="0" err="1"/>
              <a:t>tới</a:t>
            </a:r>
            <a:r>
              <a:rPr lang="en-US" sz="2400" dirty="0"/>
              <a:t>. 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dirty="0" err="1"/>
              <a:t>tiếng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con </a:t>
            </a:r>
            <a:r>
              <a:rPr lang="en-US" sz="2400" dirty="0" err="1"/>
              <a:t>chó</a:t>
            </a:r>
            <a:r>
              <a:rPr lang="en-US" sz="2400" dirty="0"/>
              <a:t> </a:t>
            </a:r>
            <a:r>
              <a:rPr lang="en-US" sz="2400" dirty="0" err="1"/>
              <a:t>săn</a:t>
            </a:r>
            <a:r>
              <a:rPr lang="en-US" sz="2400" dirty="0"/>
              <a:t> </a:t>
            </a:r>
            <a:r>
              <a:rPr lang="en-US" sz="2400" dirty="0" err="1"/>
              <a:t>nguy</a:t>
            </a:r>
            <a:r>
              <a:rPr lang="en-US" sz="2400" dirty="0"/>
              <a:t> </a:t>
            </a:r>
            <a:r>
              <a:rPr lang="en-US" sz="2400" dirty="0" err="1"/>
              <a:t>hiểm</a:t>
            </a:r>
            <a:r>
              <a:rPr lang="en-US" sz="2400" dirty="0"/>
              <a:t>, </a:t>
            </a:r>
            <a:r>
              <a:rPr lang="en-US" sz="2400" dirty="0" err="1"/>
              <a:t>những</a:t>
            </a:r>
            <a:r>
              <a:rPr lang="en-US" sz="2400" dirty="0"/>
              <a:t> con </a:t>
            </a:r>
            <a:r>
              <a:rPr lang="en-US" sz="2400" dirty="0" err="1"/>
              <a:t>vật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loài</a:t>
            </a:r>
            <a:r>
              <a:rPr lang="en-US" sz="2400" dirty="0"/>
              <a:t> </a:t>
            </a:r>
            <a:r>
              <a:rPr lang="en-US" sz="2400" dirty="0" err="1"/>
              <a:t>bò</a:t>
            </a:r>
            <a:r>
              <a:rPr lang="en-US" sz="2400" dirty="0"/>
              <a:t> </a:t>
            </a:r>
            <a:r>
              <a:rPr lang="en-US" sz="2400" dirty="0" err="1"/>
              <a:t>sát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bốn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to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ngón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kia</a:t>
            </a:r>
            <a:r>
              <a:rPr lang="en-US" sz="2400" dirty="0"/>
              <a:t> </a:t>
            </a:r>
            <a:r>
              <a:rPr lang="en-US" sz="2400" dirty="0" err="1"/>
              <a:t>liền</a:t>
            </a:r>
            <a:r>
              <a:rPr lang="en-US" sz="2400" dirty="0"/>
              <a:t> </a:t>
            </a:r>
            <a:r>
              <a:rPr lang="en-US" sz="2400" dirty="0" err="1"/>
              <a:t>quét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r>
              <a:rPr lang="en-US" sz="2400" dirty="0"/>
              <a:t> </a:t>
            </a:r>
            <a:r>
              <a:rPr lang="en-US" sz="2400" dirty="0" err="1"/>
              <a:t>dài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tứ</a:t>
            </a:r>
            <a:r>
              <a:rPr lang="en-US" sz="2400" dirty="0"/>
              <a:t> </a:t>
            </a:r>
            <a:r>
              <a:rPr lang="en-US" sz="2400" dirty="0" err="1"/>
              <a:t>tán</a:t>
            </a:r>
            <a:r>
              <a:rPr lang="en-US" sz="2400" dirty="0"/>
              <a:t>, con </a:t>
            </a:r>
            <a:r>
              <a:rPr lang="en-US" sz="2400" dirty="0" err="1"/>
              <a:t>nấp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gốc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xám</a:t>
            </a:r>
            <a:r>
              <a:rPr lang="en-US" sz="2400" dirty="0"/>
              <a:t> </a:t>
            </a:r>
            <a:r>
              <a:rPr lang="en-US" sz="2400" dirty="0" err="1"/>
              <a:t>vỏ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, con </a:t>
            </a:r>
            <a:r>
              <a:rPr lang="en-US" sz="2400" dirty="0" err="1"/>
              <a:t>đeo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tán</a:t>
            </a:r>
            <a:r>
              <a:rPr lang="en-US" sz="2400" dirty="0"/>
              <a:t> </a:t>
            </a:r>
            <a:r>
              <a:rPr lang="en-US" sz="2400" dirty="0" err="1"/>
              <a:t>lá</a:t>
            </a:r>
            <a:r>
              <a:rPr lang="en-US" sz="2400" dirty="0"/>
              <a:t> </a:t>
            </a:r>
            <a:r>
              <a:rPr lang="en-US" sz="2400" dirty="0" err="1"/>
              <a:t>ngái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xanh</a:t>
            </a:r>
            <a:r>
              <a:rPr lang="en-US" sz="2400" dirty="0"/>
              <a:t> </a:t>
            </a:r>
            <a:r>
              <a:rPr lang="en-US" sz="2400" dirty="0" err="1"/>
              <a:t>lá</a:t>
            </a:r>
            <a:r>
              <a:rPr lang="en-US" sz="2400" dirty="0"/>
              <a:t> </a:t>
            </a:r>
            <a:r>
              <a:rPr lang="en-US" sz="2400" dirty="0" err="1"/>
              <a:t>ngái</a:t>
            </a:r>
            <a:r>
              <a:rPr lang="en-US" sz="2400" dirty="0"/>
              <a:t>…</a:t>
            </a:r>
          </a:p>
          <a:p>
            <a:r>
              <a:rPr lang="en-US" sz="2400" dirty="0"/>
              <a:t>                                                  (</a:t>
            </a:r>
            <a:r>
              <a:rPr lang="en-US" sz="2400" dirty="0" err="1"/>
              <a:t>Lược</a:t>
            </a:r>
            <a:r>
              <a:rPr lang="en-US" sz="2400" dirty="0"/>
              <a:t> </a:t>
            </a:r>
            <a:r>
              <a:rPr lang="en-US" sz="2400" dirty="0" err="1"/>
              <a:t>trích</a:t>
            </a:r>
            <a:r>
              <a:rPr lang="en-US" sz="2400" dirty="0"/>
              <a:t> </a:t>
            </a:r>
            <a:r>
              <a:rPr lang="en-US" sz="2400" b="1" i="1" dirty="0" err="1"/>
              <a:t>Đất</a:t>
            </a:r>
            <a:r>
              <a:rPr lang="en-US" sz="2400" b="1" i="1" dirty="0"/>
              <a:t> </a:t>
            </a:r>
            <a:r>
              <a:rPr lang="en-US" sz="2400" b="1" i="1" dirty="0" err="1"/>
              <a:t>rừng</a:t>
            </a:r>
            <a:r>
              <a:rPr lang="en-US" sz="2400" b="1" i="1" dirty="0"/>
              <a:t> </a:t>
            </a:r>
            <a:r>
              <a:rPr lang="en-US" sz="2400" b="1" i="1" dirty="0" err="1"/>
              <a:t>phương</a:t>
            </a:r>
            <a:r>
              <a:rPr lang="en-US" sz="2400" b="1" i="1" dirty="0"/>
              <a:t> Nam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b="1" dirty="0" err="1"/>
              <a:t>Đoàn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dirty="0"/>
              <a:t>)</a:t>
            </a:r>
          </a:p>
          <a:p>
            <a:r>
              <a:rPr lang="en-US" sz="2400" i="1" dirty="0"/>
              <a:t> </a:t>
            </a:r>
            <a:r>
              <a:rPr lang="en-US" sz="2400" i="1" dirty="0" err="1"/>
              <a:t>Lá</a:t>
            </a:r>
            <a:r>
              <a:rPr lang="en-US" sz="2400" i="1" dirty="0"/>
              <a:t> </a:t>
            </a:r>
            <a:r>
              <a:rPr lang="en-US" sz="2400" i="1" dirty="0" err="1"/>
              <a:t>ngái</a:t>
            </a:r>
            <a:r>
              <a:rPr lang="en-US" sz="2400" i="1" dirty="0"/>
              <a:t>: </a:t>
            </a:r>
            <a:r>
              <a:rPr lang="en-US" sz="2400" i="1" dirty="0" err="1"/>
              <a:t>là</a:t>
            </a:r>
            <a:r>
              <a:rPr lang="en-US" sz="2400" i="1" dirty="0"/>
              <a:t> </a:t>
            </a:r>
            <a:r>
              <a:rPr lang="en-US" sz="2400" i="1" dirty="0" err="1"/>
              <a:t>một</a:t>
            </a:r>
            <a:r>
              <a:rPr lang="en-US" sz="2400" i="1" dirty="0"/>
              <a:t> </a:t>
            </a:r>
            <a:r>
              <a:rPr lang="en-US" sz="2400" i="1" dirty="0" err="1"/>
              <a:t>cây</a:t>
            </a:r>
            <a:r>
              <a:rPr lang="en-US" sz="2400" i="1" dirty="0"/>
              <a:t> </a:t>
            </a:r>
            <a:r>
              <a:rPr lang="en-US" sz="2400" i="1" dirty="0" err="1"/>
              <a:t>thuốc</a:t>
            </a:r>
            <a:r>
              <a:rPr lang="en-US" sz="2400" i="1" dirty="0"/>
              <a:t> </a:t>
            </a:r>
            <a:r>
              <a:rPr lang="en-US" sz="2400" i="1" dirty="0" err="1"/>
              <a:t>chữa</a:t>
            </a:r>
            <a:r>
              <a:rPr lang="en-US" sz="2400" i="1" dirty="0"/>
              <a:t> </a:t>
            </a:r>
            <a:r>
              <a:rPr lang="en-US" sz="2400" i="1" dirty="0" err="1"/>
              <a:t>bệnh</a:t>
            </a:r>
            <a:r>
              <a:rPr lang="en-US" sz="2400" i="1" dirty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30940" y="376518"/>
            <a:ext cx="135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ĐỀ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0" y="322648"/>
            <a:ext cx="9290058" cy="57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56" y="0"/>
            <a:ext cx="10642179" cy="658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635" y="582706"/>
            <a:ext cx="10632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Câu</a:t>
            </a:r>
            <a:r>
              <a:rPr lang="en-US" sz="2400" b="1" dirty="0"/>
              <a:t> 9</a:t>
            </a:r>
            <a:r>
              <a:rPr lang="en-US" sz="2400" dirty="0"/>
              <a:t> (1,0 </a:t>
            </a:r>
            <a:r>
              <a:rPr lang="en-US" sz="2400" dirty="0" err="1"/>
              <a:t>điểm</a:t>
            </a:r>
            <a:r>
              <a:rPr lang="en-US" sz="2400" dirty="0"/>
              <a:t>)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in </a:t>
            </a:r>
            <a:r>
              <a:rPr lang="en-US" sz="2400" dirty="0" err="1"/>
              <a:t>đậm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: </a:t>
            </a:r>
            <a:r>
              <a:rPr lang="en-US" sz="2400" dirty="0" err="1"/>
              <a:t>Gió</a:t>
            </a:r>
            <a:r>
              <a:rPr lang="en-US" sz="2400" dirty="0"/>
              <a:t> </a:t>
            </a:r>
            <a:r>
              <a:rPr lang="en-US" sz="2400" dirty="0" err="1"/>
              <a:t>bắt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nổi</a:t>
            </a:r>
            <a:r>
              <a:rPr lang="en-US" sz="2400" dirty="0"/>
              <a:t> </a:t>
            </a:r>
            <a:r>
              <a:rPr lang="en-US" sz="2400" dirty="0" err="1"/>
              <a:t>rào</a:t>
            </a:r>
            <a:r>
              <a:rPr lang="en-US" sz="2400" dirty="0"/>
              <a:t> </a:t>
            </a:r>
            <a:r>
              <a:rPr lang="en-US" sz="2400" dirty="0" err="1"/>
              <a:t>rào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khối</a:t>
            </a:r>
            <a:r>
              <a:rPr lang="en-US" sz="2400" dirty="0"/>
              <a:t> “</a:t>
            </a:r>
            <a:r>
              <a:rPr lang="en-US" sz="2400" b="1" dirty="0" err="1"/>
              <a:t>mặt</a:t>
            </a:r>
            <a:r>
              <a:rPr lang="en-US" sz="2400" b="1" dirty="0"/>
              <a:t> </a:t>
            </a:r>
            <a:r>
              <a:rPr lang="en-US" sz="2400" b="1" dirty="0" err="1"/>
              <a:t>trời</a:t>
            </a:r>
            <a:r>
              <a:rPr lang="en-US" sz="2400" b="1" dirty="0"/>
              <a:t>”</a:t>
            </a:r>
            <a:r>
              <a:rPr lang="en-US" sz="2400" dirty="0"/>
              <a:t> </a:t>
            </a:r>
            <a:r>
              <a:rPr lang="en-US" sz="2400" dirty="0" err="1"/>
              <a:t>tròn</a:t>
            </a:r>
            <a:r>
              <a:rPr lang="en-US" sz="2400" dirty="0"/>
              <a:t> </a:t>
            </a:r>
            <a:r>
              <a:rPr lang="en-US" sz="2400" dirty="0" err="1"/>
              <a:t>đang</a:t>
            </a:r>
            <a:r>
              <a:rPr lang="en-US" sz="2400" dirty="0"/>
              <a:t> “</a:t>
            </a:r>
            <a:r>
              <a:rPr lang="en-US" sz="2400" b="1" dirty="0" err="1"/>
              <a:t>tuôn</a:t>
            </a:r>
            <a:r>
              <a:rPr lang="en-US" sz="2400" b="1" dirty="0"/>
              <a:t>”</a:t>
            </a:r>
            <a:r>
              <a:rPr lang="en-US" sz="2400" dirty="0"/>
              <a:t> </a:t>
            </a:r>
            <a:r>
              <a:rPr lang="en-US" sz="2400" dirty="0" err="1"/>
              <a:t>ánh</a:t>
            </a:r>
            <a:r>
              <a:rPr lang="en-US" sz="2400" dirty="0"/>
              <a:t> </a:t>
            </a:r>
            <a:r>
              <a:rPr lang="en-US" sz="2400" dirty="0" err="1"/>
              <a:t>sáng</a:t>
            </a:r>
            <a:r>
              <a:rPr lang="en-US" sz="2400" dirty="0"/>
              <a:t> “</a:t>
            </a:r>
            <a:r>
              <a:rPr lang="en-US" sz="2400" b="1" dirty="0" err="1"/>
              <a:t>vàng</a:t>
            </a:r>
            <a:r>
              <a:rPr lang="en-US" sz="2400" b="1" dirty="0"/>
              <a:t> </a:t>
            </a:r>
            <a:r>
              <a:rPr lang="en-US" sz="2400" b="1" dirty="0" err="1"/>
              <a:t>rực</a:t>
            </a:r>
            <a:r>
              <a:rPr lang="en-US" sz="2400" b="1" dirty="0"/>
              <a:t>”</a:t>
            </a:r>
            <a:r>
              <a:rPr lang="en-US" sz="2400" dirty="0"/>
              <a:t> </a:t>
            </a:r>
            <a:r>
              <a:rPr lang="en-US" sz="2400" dirty="0" err="1"/>
              <a:t>xuống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.-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 smtClean="0"/>
              <a:t>?</a:t>
            </a:r>
          </a:p>
          <a:p>
            <a:endParaRPr lang="en-US" sz="2400"/>
          </a:p>
          <a:p>
            <a:endParaRPr lang="en-US" sz="2400" dirty="0"/>
          </a:p>
          <a:p>
            <a:r>
              <a:rPr lang="en-US" sz="2400" b="1" dirty="0" err="1"/>
              <a:t>Câu</a:t>
            </a:r>
            <a:r>
              <a:rPr lang="en-US" sz="2400" b="1" dirty="0"/>
              <a:t> 10</a:t>
            </a:r>
            <a:r>
              <a:rPr lang="en-US" sz="2400" dirty="0"/>
              <a:t> (1,0 </a:t>
            </a:r>
            <a:r>
              <a:rPr lang="en-US" sz="2400" dirty="0" err="1"/>
              <a:t>điểm</a:t>
            </a:r>
            <a:r>
              <a:rPr lang="en-US" sz="2400" dirty="0"/>
              <a:t>)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hãy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cặp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tiếng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con </a:t>
            </a:r>
            <a:r>
              <a:rPr lang="en-US" sz="2400" dirty="0" err="1"/>
              <a:t>chó</a:t>
            </a:r>
            <a:r>
              <a:rPr lang="en-US" sz="2400" dirty="0"/>
              <a:t> </a:t>
            </a:r>
            <a:r>
              <a:rPr lang="en-US" sz="2400" dirty="0" err="1"/>
              <a:t>săn</a:t>
            </a:r>
            <a:r>
              <a:rPr lang="en-US" sz="2400" dirty="0"/>
              <a:t> </a:t>
            </a:r>
            <a:r>
              <a:rPr lang="en-US" sz="2400" dirty="0" err="1"/>
              <a:t>nguy</a:t>
            </a:r>
            <a:r>
              <a:rPr lang="en-US" sz="2400" dirty="0"/>
              <a:t> </a:t>
            </a:r>
            <a:r>
              <a:rPr lang="en-US" sz="2400" dirty="0" err="1"/>
              <a:t>hiểm</a:t>
            </a:r>
            <a:r>
              <a:rPr lang="en-US" sz="2400" dirty="0"/>
              <a:t>, </a:t>
            </a:r>
            <a:r>
              <a:rPr lang="en-US" sz="2400" dirty="0" err="1"/>
              <a:t>những</a:t>
            </a:r>
            <a:r>
              <a:rPr lang="en-US" sz="2400" dirty="0"/>
              <a:t> con </a:t>
            </a:r>
            <a:r>
              <a:rPr lang="en-US" sz="2400" dirty="0" err="1"/>
              <a:t>vật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loài</a:t>
            </a:r>
            <a:r>
              <a:rPr lang="en-US" sz="2400" dirty="0"/>
              <a:t> </a:t>
            </a:r>
            <a:r>
              <a:rPr lang="en-US" sz="2400" dirty="0" err="1"/>
              <a:t>bò</a:t>
            </a:r>
            <a:r>
              <a:rPr lang="en-US" sz="2400" dirty="0"/>
              <a:t> </a:t>
            </a:r>
            <a:r>
              <a:rPr lang="en-US" sz="2400" dirty="0" err="1"/>
              <a:t>sát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bốn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to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ngón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kia</a:t>
            </a:r>
            <a:r>
              <a:rPr lang="en-US" sz="2400" dirty="0"/>
              <a:t> </a:t>
            </a:r>
            <a:r>
              <a:rPr lang="en-US" sz="2400" dirty="0" err="1"/>
              <a:t>liền</a:t>
            </a:r>
            <a:r>
              <a:rPr lang="en-US" sz="2400" dirty="0"/>
              <a:t> </a:t>
            </a:r>
            <a:r>
              <a:rPr lang="en-US" sz="2400" dirty="0" err="1"/>
              <a:t>quét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r>
              <a:rPr lang="en-US" sz="2400" dirty="0"/>
              <a:t> </a:t>
            </a:r>
            <a:r>
              <a:rPr lang="en-US" sz="2400" dirty="0" err="1"/>
              <a:t>dài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tứ</a:t>
            </a:r>
            <a:r>
              <a:rPr lang="en-US" sz="2400" dirty="0"/>
              <a:t> </a:t>
            </a:r>
            <a:r>
              <a:rPr lang="en-US" sz="2400" dirty="0" err="1"/>
              <a:t>tán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578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xfrm>
            <a:off x="1257222" y="330332"/>
            <a:ext cx="10820400" cy="173557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trăm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349469" y="2271751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95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310761" y="1745812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50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766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165794" y="197587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519873" y="19802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50 %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2286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352800" y="223365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62200" y="172874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315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366078" y="2270202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353300" y="17532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0010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305800" y="2270202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9154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83058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9306257" y="1957349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25 </a:t>
            </a: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%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379157" y="172395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21456" y="3171902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>
            <p:extLst/>
          </p:nvPr>
        </p:nvGraphicFramePr>
        <p:xfrm>
          <a:off x="6043534" y="3183377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2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  <p:bldP spid="25615" grpId="0"/>
      <p:bldP spid="25616" grpId="0"/>
      <p:bldP spid="25617" grpId="0"/>
      <p:bldP spid="25620" grpId="0"/>
      <p:bldP spid="25622" grpId="0"/>
      <p:bldP spid="25623" grpId="0"/>
      <p:bldP spid="25624" grpId="0"/>
      <p:bldP spid="25625" grpId="0"/>
      <p:bldP spid="25626" grpId="0"/>
      <p:bldP spid="25628" grpId="0"/>
      <p:bldP spid="25629" grpId="0"/>
      <p:bldGraphic spid="4" grpId="0">
        <p:bldAsOne/>
      </p:bldGraphic>
      <p:bldGraphic spid="2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Google Shape;228;p1"/>
          <p:cNvSpPr txBox="1"/>
          <p:nvPr/>
        </p:nvSpPr>
        <p:spPr>
          <a:xfrm>
            <a:off x="10424" y="2081422"/>
            <a:ext cx="12181576" cy="94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Toán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Google Shape;229;p1"/>
          <p:cNvSpPr txBox="1"/>
          <p:nvPr/>
        </p:nvSpPr>
        <p:spPr>
          <a:xfrm>
            <a:off x="711200" y="3124200"/>
            <a:ext cx="11480800" cy="14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 TOÁN VỀ TỈ SỐ PHẦN TRĂM (Tr.75)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45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93;p28">
            <a:extLst>
              <a:ext uri="{FF2B5EF4-FFF2-40B4-BE49-F238E27FC236}">
                <a16:creationId xmlns:a16="http://schemas.microsoft.com/office/drawing/2014/main" id="{E0AE196F-2D29-4546-A607-C0CE2E9190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13737" y="258749"/>
            <a:ext cx="3067092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/>
            <a:r>
              <a:rPr lang="e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Mục tiêu</a:t>
            </a:r>
            <a:endParaRPr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900315C-0F95-4B9B-AF02-6C62AD257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75616" y="1493695"/>
            <a:ext cx="4710945" cy="67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 indent="0"/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8C59209-B21E-427C-AD18-6A3033CEA2A8}"/>
              </a:ext>
            </a:extLst>
          </p:cNvPr>
          <p:cNvSpPr txBox="1">
            <a:spLocks/>
          </p:cNvSpPr>
          <p:nvPr/>
        </p:nvSpPr>
        <p:spPr>
          <a:xfrm>
            <a:off x="1827227" y="2177540"/>
            <a:ext cx="9876008" cy="13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Trình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bày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của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dạng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toán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4491F885-E4B4-4E83-A19B-1B08D768E66A}"/>
              </a:ext>
            </a:extLst>
          </p:cNvPr>
          <p:cNvSpPr txBox="1">
            <a:spLocks/>
          </p:cNvSpPr>
          <p:nvPr/>
        </p:nvSpPr>
        <p:spPr>
          <a:xfrm>
            <a:off x="1841145" y="4101828"/>
            <a:ext cx="10011489" cy="194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V</a:t>
            </a: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ận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dụng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linh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hoạt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để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hiện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tập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liên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quan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. </a:t>
            </a:r>
            <a:b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</a:br>
            <a:endParaRPr lang="en-US" sz="3200" kern="0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885252" y="4256355"/>
            <a:ext cx="975360" cy="975360"/>
            <a:chOff x="670298" y="1705417"/>
            <a:chExt cx="640080" cy="640080"/>
          </a:xfrm>
          <a:solidFill>
            <a:schemeClr val="accent2">
              <a:lumMod val="75000"/>
            </a:schemeClr>
          </a:solidFill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23" name="Google Shape;1147;p61">
                <a:extLst>
                  <a:ext uri="{FF2B5EF4-FFF2-40B4-BE49-F238E27FC236}">
                    <a16:creationId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1164;p61">
                <a:extLst>
                  <a:ext uri="{FF2B5EF4-FFF2-40B4-BE49-F238E27FC236}">
                    <a16:creationId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829945" y="1782091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915988" y="2356039"/>
            <a:ext cx="975360" cy="975360"/>
            <a:chOff x="670267" y="3443775"/>
            <a:chExt cx="640080" cy="640080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20" name="Google Shape;1145;p61">
                <a:extLst>
                  <a:ext uri="{FF2B5EF4-FFF2-40B4-BE49-F238E27FC236}">
                    <a16:creationId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166;p61">
                <a:extLst>
                  <a:ext uri="{FF2B5EF4-FFF2-40B4-BE49-F238E27FC236}">
                    <a16:creationId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808391" y="3524415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5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762001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dirty="0">
                <a:solidFill>
                  <a:srgbClr val="FF0000"/>
                </a:solidFill>
              </a:rPr>
              <a:t> a) </a:t>
            </a:r>
            <a:r>
              <a:rPr lang="en-US" altLang="en-US" sz="2600" b="1" dirty="0" err="1">
                <a:solidFill>
                  <a:srgbClr val="FF0000"/>
                </a:solidFill>
              </a:rPr>
              <a:t>Ví</a:t>
            </a:r>
            <a:r>
              <a:rPr lang="en-US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</a:rPr>
              <a:t>dụ</a:t>
            </a:r>
            <a:r>
              <a:rPr lang="en-US" altLang="en-US" sz="2600" b="1" dirty="0">
                <a:solidFill>
                  <a:srgbClr val="FF0000"/>
                </a:solidFill>
              </a:rPr>
              <a:t>: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ư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tiểu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 </a:t>
            </a:r>
            <a:r>
              <a:rPr lang="en-US" altLang="en-US" sz="2600" b="1" dirty="0" err="1">
                <a:solidFill>
                  <a:srgbClr val="0000FF"/>
                </a:solidFill>
              </a:rPr>
              <a:t>Vạn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Thọ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600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, </a:t>
            </a:r>
            <a:r>
              <a:rPr lang="en-US" altLang="en-US" sz="2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vi-VN" altLang="en-US" sz="2600" b="1" dirty="0">
                <a:solidFill>
                  <a:srgbClr val="0000FF"/>
                </a:solidFill>
              </a:rPr>
              <a:t>đ</a:t>
            </a:r>
            <a:r>
              <a:rPr lang="en-US" altLang="en-US" sz="2600" b="1" dirty="0">
                <a:solidFill>
                  <a:srgbClr val="0000FF"/>
                </a:solidFill>
              </a:rPr>
              <a:t>ó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315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. </a:t>
            </a:r>
            <a:r>
              <a:rPr lang="en-US" altLang="en-US" sz="2600" b="1" dirty="0" err="1">
                <a:solidFill>
                  <a:srgbClr val="0000FF"/>
                </a:solidFill>
              </a:rPr>
              <a:t>Tìm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tỉ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ă</a:t>
            </a:r>
            <a:r>
              <a:rPr lang="en-US" altLang="en-US" sz="2600" b="1" dirty="0">
                <a:solidFill>
                  <a:srgbClr val="0000FF"/>
                </a:solidFill>
              </a:rPr>
              <a:t>m </a:t>
            </a:r>
            <a:r>
              <a:rPr lang="en-US" altLang="en-US" sz="2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và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676400" y="1576388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781800" y="1195388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724400" y="1576388"/>
            <a:ext cx="480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76400" y="1971675"/>
            <a:ext cx="2743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76400" y="2132013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Tỉ số của số học sinh nữ và số học sinh toàn tr</a:t>
            </a:r>
            <a:r>
              <a:rPr lang="vi-VN" altLang="en-US" sz="2400" b="1">
                <a:solidFill>
                  <a:srgbClr val="0000FF"/>
                </a:solidFill>
              </a:rPr>
              <a:t>ư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400" b="1">
                <a:solidFill>
                  <a:srgbClr val="0000FF"/>
                </a:solidFill>
              </a:rPr>
              <a:t>ng là 315  :  600</a:t>
            </a:r>
          </a:p>
          <a:p>
            <a:r>
              <a:rPr lang="en-US" altLang="en-US" sz="2400" b="1">
                <a:solidFill>
                  <a:srgbClr val="0000FF"/>
                </a:solidFill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0" y="2962275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0,525  x  100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016500" y="293687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52,5 : 100 </a:t>
            </a:r>
            <a:r>
              <a:rPr lang="en-US" alt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705600" y="2936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76400" y="3571876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Vậy tỉ số phần tr</a:t>
            </a:r>
            <a:r>
              <a:rPr lang="vi-VN" altLang="en-US" sz="2400" b="1">
                <a:solidFill>
                  <a:srgbClr val="0000FF"/>
                </a:solidFill>
              </a:rPr>
              <a:t>ă</a:t>
            </a:r>
            <a:r>
              <a:rPr lang="en-US" altLang="en-US" sz="2400" b="1">
                <a:solidFill>
                  <a:srgbClr val="0000FF"/>
                </a:solidFill>
              </a:rPr>
              <a:t>m của số học sinh nữ và số học sinh toàn tr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là 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33600" y="4410075"/>
            <a:ext cx="6629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Thông th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ta viết gọn cách tính nh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0000FF"/>
                </a:solidFill>
              </a:rPr>
              <a:t> sau:</a:t>
            </a:r>
          </a:p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        315  :  600  =  0,525  =  </a:t>
            </a:r>
            <a:r>
              <a:rPr lang="en-US" altLang="en-US" sz="2400" b="1">
                <a:solidFill>
                  <a:srgbClr val="FF0000"/>
                </a:solidFill>
              </a:rPr>
              <a:t>52,5  %</a:t>
            </a:r>
          </a:p>
        </p:txBody>
      </p:sp>
    </p:spTree>
    <p:extLst>
      <p:ext uri="{BB962C8B-B14F-4D97-AF65-F5344CB8AC3E}">
        <p14:creationId xmlns:p14="http://schemas.microsoft.com/office/powerpoint/2010/main" val="3401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247517" y="1422365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giải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229415" y="2055560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trăm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nữ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05450" y="325030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842000" y="410165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0,525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134415" y="4926624"/>
            <a:ext cx="548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</a:rPr>
              <a:t>: 52,5%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776" y="3182518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59665" y="3972517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368300" y="198725"/>
            <a:ext cx="11823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315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4260218" y="136668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A </a:t>
            </a:r>
            <a:endParaRPr lang="en-US" sz="2800" b="1" kern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4584628" y="252328"/>
            <a:ext cx="199463" cy="1950458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8133669" y="-312563"/>
            <a:ext cx="162288" cy="3026772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0000C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7776747" y="1317611"/>
            <a:ext cx="471903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 b="1" kern="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</a:t>
            </a:r>
            <a:endParaRPr lang="en-US" sz="3200" b="1" kern="0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2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3" grpId="0"/>
      <p:bldP spid="72714" grpId="0"/>
      <p:bldP spid="7" grpId="0" animBg="1"/>
      <p:bldP spid="8" grpId="0" animBg="1"/>
      <p:bldP spid="9" grpId="0"/>
      <p:bldP spid="11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246063"/>
            <a:ext cx="1140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</a:rPr>
              <a:t>b) </a:t>
            </a: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toán</a:t>
            </a:r>
            <a:r>
              <a:rPr lang="en-US" altLang="en-US" sz="3600" b="1" dirty="0">
                <a:solidFill>
                  <a:srgbClr val="FF0000"/>
                </a:solidFill>
              </a:rPr>
              <a:t>: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80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n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3600" b="1" dirty="0" err="1">
                <a:solidFill>
                  <a:srgbClr val="0000FF"/>
                </a:solidFill>
              </a:rPr>
              <a:t>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2,8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</a:rPr>
              <a:t>Tìm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</a:t>
            </a:r>
            <a:r>
              <a:rPr lang="vi-VN" altLang="en-US" sz="3600" b="1" dirty="0">
                <a:solidFill>
                  <a:srgbClr val="0000FF"/>
                </a:solidFill>
              </a:rPr>
              <a:t>ă</a:t>
            </a:r>
            <a:r>
              <a:rPr lang="en-US" altLang="en-US" sz="3600" b="1" dirty="0">
                <a:solidFill>
                  <a:srgbClr val="0000FF"/>
                </a:solidFill>
              </a:rPr>
              <a:t>m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ượ</a:t>
            </a:r>
            <a:r>
              <a:rPr lang="en-US" altLang="en-US" sz="3600" b="1" dirty="0" err="1">
                <a:solidFill>
                  <a:srgbClr val="0000FF"/>
                </a:solidFill>
              </a:rPr>
              <a:t>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n</a:t>
            </a:r>
            <a:r>
              <a:rPr lang="vi-VN" altLang="en-US" sz="3600" b="1" dirty="0">
                <a:solidFill>
                  <a:srgbClr val="0000FF"/>
                </a:solidFill>
              </a:rPr>
              <a:t>ư</a:t>
            </a:r>
            <a:r>
              <a:rPr lang="en-US" altLang="en-US" sz="3600" b="1" dirty="0" err="1">
                <a:solidFill>
                  <a:srgbClr val="0000FF"/>
                </a:solidFill>
              </a:rPr>
              <a:t>ớc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10400" y="1757145"/>
            <a:ext cx="283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giải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47443" y="2311485"/>
            <a:ext cx="759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l</a:t>
            </a:r>
            <a:r>
              <a:rPr lang="vi-VN" altLang="en-US" sz="4000" b="1" dirty="0">
                <a:solidFill>
                  <a:srgbClr val="0000FF"/>
                </a:solidFill>
              </a:rPr>
              <a:t>ư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ợ</a:t>
            </a:r>
            <a:r>
              <a:rPr lang="en-US" altLang="en-US" sz="4000" b="1" dirty="0" err="1">
                <a:solidFill>
                  <a:srgbClr val="0000FF"/>
                </a:solidFill>
              </a:rPr>
              <a:t>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trong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4000" b="1" dirty="0" err="1">
                <a:solidFill>
                  <a:srgbClr val="0000FF"/>
                </a:solidFill>
              </a:rPr>
              <a:t>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78600" y="3733205"/>
            <a:ext cx="561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578600" y="4643864"/>
            <a:ext cx="381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289800" y="5698212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số</a:t>
            </a:r>
            <a:r>
              <a:rPr lang="en-US" altLang="en-US" sz="4400" b="1" dirty="0">
                <a:solidFill>
                  <a:srgbClr val="FF0000"/>
                </a:solidFill>
              </a:rPr>
              <a:t>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4364038" y="838200"/>
            <a:ext cx="2925762" cy="7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8260556" y="820739"/>
            <a:ext cx="1004887" cy="14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447800" y="1452742"/>
            <a:ext cx="701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3842144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0" y="4675982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45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1353403" y="3334759"/>
            <a:ext cx="975360" cy="975360"/>
            <a:chOff x="670298" y="1705417"/>
            <a:chExt cx="640080" cy="640080"/>
          </a:xfrm>
          <a:solidFill>
            <a:srgbClr val="80CAE9">
              <a:lumMod val="75000"/>
            </a:srgb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7" name="Google Shape;1147;p61">
                <a:extLst>
                  <a:ext uri="{FF2B5EF4-FFF2-40B4-BE49-F238E27FC236}">
                    <a16:creationId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1164;p61">
                <a:extLst>
                  <a:ext uri="{FF2B5EF4-FFF2-40B4-BE49-F238E27FC236}">
                    <a16:creationId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rgbClr val="FF6B7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783152" y="1838104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1419046" y="1829214"/>
            <a:ext cx="975360" cy="975360"/>
            <a:chOff x="670267" y="3443775"/>
            <a:chExt cx="640080" cy="640080"/>
          </a:xfrm>
          <a:solidFill>
            <a:srgbClr val="FF3651">
              <a:lumMod val="60000"/>
              <a:lumOff val="40000"/>
            </a:srgbClr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12" name="Google Shape;1145;p61">
                <a:extLst>
                  <a:ext uri="{FF2B5EF4-FFF2-40B4-BE49-F238E27FC236}">
                    <a16:creationId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166;p61">
                <a:extLst>
                  <a:ext uri="{FF2B5EF4-FFF2-40B4-BE49-F238E27FC236}">
                    <a16:creationId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rgbClr val="80CAE9">
                  <a:lumMod val="5000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767710" y="3569270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B1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438400" y="2020444"/>
            <a:ext cx="4485139" cy="6469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38400" y="3352800"/>
            <a:ext cx="8697751" cy="1191816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5922" y="608996"/>
            <a:ext cx="5813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tỉ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8" name="Rectangle: Rounded Corners 1">
            <a:extLst>
              <a:ext uri="{FF2B5EF4-FFF2-40B4-BE49-F238E27FC236}">
                <a16:creationId xmlns:a16="http://schemas.microsoft.com/office/drawing/2014/main" id="{ED7F4959-72AE-4684-AA21-5ED0472B7999}"/>
              </a:ext>
            </a:extLst>
          </p:cNvPr>
          <p:cNvSpPr/>
          <p:nvPr/>
        </p:nvSpPr>
        <p:spPr>
          <a:xfrm>
            <a:off x="2010627" y="608996"/>
            <a:ext cx="118108" cy="59602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8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2286000"/>
            <a:ext cx="4648200" cy="19816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1074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kumimoji="0" lang="en-US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1.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thành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tỉ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trăm</a:t>
            </a:r>
            <a:endParaRPr kumimoji="0" lang="en-US" alt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72434" y="2249397"/>
            <a:ext cx="3886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0,3 =</a:t>
            </a:r>
            <a:r>
              <a:rPr kumimoji="0" lang="en-US" altLang="en-US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0,234 =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c) 1,35 =</a:t>
            </a:r>
          </a:p>
        </p:txBody>
      </p:sp>
      <p:sp>
        <p:nvSpPr>
          <p:cNvPr id="9222" name="Text Box 55"/>
          <p:cNvSpPr txBox="1">
            <a:spLocks noChangeArrowheads="1"/>
          </p:cNvSpPr>
          <p:nvPr/>
        </p:nvSpPr>
        <p:spPr bwMode="auto">
          <a:xfrm>
            <a:off x="6253557" y="4598692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432" y="2489569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: 0,57 = …….%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5507" y="2317524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30%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0807" y="3232881"/>
            <a:ext cx="171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23,4%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4058959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135%</a:t>
            </a:r>
          </a:p>
        </p:txBody>
      </p:sp>
      <p:sp>
        <p:nvSpPr>
          <p:cNvPr id="6" name="Curved Up Arrow 5"/>
          <p:cNvSpPr/>
          <p:nvPr/>
        </p:nvSpPr>
        <p:spPr>
          <a:xfrm>
            <a:off x="2263241" y="3124973"/>
            <a:ext cx="1962265" cy="366271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 flipH="1">
            <a:off x="3189499" y="2395742"/>
            <a:ext cx="80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13124800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944</Words>
  <Application>Microsoft Office PowerPoint</Application>
  <PresentationFormat>Widescreen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Anklepants</vt:lpstr>
      <vt:lpstr>Arial</vt:lpstr>
      <vt:lpstr>Calibri</vt:lpstr>
      <vt:lpstr>Calibri Light</vt:lpstr>
      <vt:lpstr>Cambria</vt:lpstr>
      <vt:lpstr>Cambria Math</vt:lpstr>
      <vt:lpstr>Comfortaa</vt:lpstr>
      <vt:lpstr>Rubik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anbinh</dc:creator>
  <cp:lastModifiedBy>Admin</cp:lastModifiedBy>
  <cp:revision>8</cp:revision>
  <dcterms:created xsi:type="dcterms:W3CDTF">2021-11-30T07:12:42Z</dcterms:created>
  <dcterms:modified xsi:type="dcterms:W3CDTF">2021-12-16T15:36:33Z</dcterms:modified>
</cp:coreProperties>
</file>