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42" r:id="rId2"/>
    <p:sldId id="421" r:id="rId3"/>
    <p:sldId id="426" r:id="rId4"/>
    <p:sldId id="427" r:id="rId5"/>
    <p:sldId id="384" r:id="rId6"/>
    <p:sldId id="449" r:id="rId7"/>
    <p:sldId id="441" r:id="rId8"/>
    <p:sldId id="444" r:id="rId9"/>
    <p:sldId id="412" r:id="rId10"/>
    <p:sldId id="395" r:id="rId11"/>
    <p:sldId id="410" r:id="rId12"/>
    <p:sldId id="430" r:id="rId13"/>
    <p:sldId id="396" r:id="rId14"/>
    <p:sldId id="397" r:id="rId15"/>
    <p:sldId id="433" r:id="rId16"/>
    <p:sldId id="414" r:id="rId17"/>
    <p:sldId id="446" r:id="rId18"/>
    <p:sldId id="399" r:id="rId19"/>
    <p:sldId id="436" r:id="rId20"/>
    <p:sldId id="450" r:id="rId21"/>
    <p:sldId id="445" r:id="rId22"/>
    <p:sldId id="451" r:id="rId23"/>
    <p:sldId id="452" r:id="rId24"/>
    <p:sldId id="453"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77" d="100"/>
          <a:sy n="77" d="100"/>
        </p:scale>
        <p:origin x="76" y="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20F9AC-BF3F-4D1E-A02E-AB7AE7469093}" type="datetimeFigureOut">
              <a:rPr lang="en-US" smtClean="0"/>
              <a:t>11/15/2021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4E35-10B4-4325-99C2-4E2D506CE8DD}" type="slidenum">
              <a:rPr lang="en-US" smtClean="0"/>
              <a:t>‹#›</a:t>
            </a:fld>
            <a:endParaRPr lang="en-US"/>
          </a:p>
        </p:txBody>
      </p:sp>
    </p:spTree>
    <p:extLst>
      <p:ext uri="{BB962C8B-B14F-4D97-AF65-F5344CB8AC3E}">
        <p14:creationId xmlns:p14="http://schemas.microsoft.com/office/powerpoint/2010/main" val="320602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79873">
            <a:extLst>
              <a:ext uri="{FF2B5EF4-FFF2-40B4-BE49-F238E27FC236}">
                <a16:creationId xmlns:a16="http://schemas.microsoft.com/office/drawing/2014/main" id="{7117BA5F-6095-4476-9007-7556B18D7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文本占位符 79874">
            <a:extLst>
              <a:ext uri="{FF2B5EF4-FFF2-40B4-BE49-F238E27FC236}">
                <a16:creationId xmlns:a16="http://schemas.microsoft.com/office/drawing/2014/main" id="{43341C24-5992-466E-9CC0-68B401D560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灯片编号占位符 1">
            <a:extLst>
              <a:ext uri="{FF2B5EF4-FFF2-40B4-BE49-F238E27FC236}">
                <a16:creationId xmlns:a16="http://schemas.microsoft.com/office/drawing/2014/main" id="{CD58A69C-01C4-4EB7-A234-7C8B9F6A15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62DFD9-0B66-4B48-8E50-C3A9A8215E8E}" type="slidenum">
              <a:rPr lang="en-US" altLang="zh-CN"/>
              <a:pPr/>
              <a:t>7</a:t>
            </a:fld>
            <a:endParaRPr lang="zh-CN" altLang="en-US"/>
          </a:p>
        </p:txBody>
      </p:sp>
    </p:spTree>
    <p:extLst>
      <p:ext uri="{BB962C8B-B14F-4D97-AF65-F5344CB8AC3E}">
        <p14:creationId xmlns:p14="http://schemas.microsoft.com/office/powerpoint/2010/main" val="188034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2B2A933-1AB9-4577-8385-70255FA67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5C2082A-1227-4154-92B2-7AD2FDD21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Có thể sử dụng phiếu</a:t>
            </a:r>
          </a:p>
        </p:txBody>
      </p:sp>
      <p:sp>
        <p:nvSpPr>
          <p:cNvPr id="21508" name="Slide Number Placeholder 3">
            <a:extLst>
              <a:ext uri="{FF2B5EF4-FFF2-40B4-BE49-F238E27FC236}">
                <a16:creationId xmlns:a16="http://schemas.microsoft.com/office/drawing/2014/main" id="{4494A931-4137-41CB-8A04-4FCFEE2841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C2322E-F5A9-4966-B24F-1D4857DD3CF6}" type="slidenum">
              <a:rPr lang="vi-VN" altLang="en-US"/>
              <a:pPr/>
              <a:t>17</a:t>
            </a:fld>
            <a:endParaRPr lang="vi-VN" altLang="en-US"/>
          </a:p>
        </p:txBody>
      </p:sp>
    </p:spTree>
    <p:extLst>
      <p:ext uri="{BB962C8B-B14F-4D97-AF65-F5344CB8AC3E}">
        <p14:creationId xmlns:p14="http://schemas.microsoft.com/office/powerpoint/2010/main" val="242293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3DC450B1-32A9-4F60-8916-4456C32963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407DF492-4FBF-45C0-9732-A2FAB1A51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vi-VN" altLang="en-US"/>
              <a:t>Khi sử dụng đại từ và đại từ xưng hô cần lựa chọn từ ngữ chính xác, phù hợp với hoàn cảnh và đối tượng, nhằm thể hiện đúng mối quan hệ mình với người nghe và người được nhắc tới với sự kính trọng người trên, thể hiện phép lịch sự trong giao tiếp.</a:t>
            </a:r>
            <a:endParaRPr lang="en-US" altLang="en-US"/>
          </a:p>
          <a:p>
            <a:r>
              <a:rPr lang="en-US" altLang="en-US"/>
              <a:t>Để luyện tập thêm về cách lựa chọn đại từ xưng hô phù hợp trong hoàn cảnh giao tiếp. Cô trò mình chùng chuyển sang bài 2.</a:t>
            </a:r>
          </a:p>
          <a:p>
            <a:endParaRPr lang="en-US" altLang="en-US"/>
          </a:p>
        </p:txBody>
      </p:sp>
      <p:sp>
        <p:nvSpPr>
          <p:cNvPr id="25604" name="Slide Number Placeholder 3">
            <a:extLst>
              <a:ext uri="{FF2B5EF4-FFF2-40B4-BE49-F238E27FC236}">
                <a16:creationId xmlns:a16="http://schemas.microsoft.com/office/drawing/2014/main" id="{D3B0BAAA-D0C4-42DF-A462-8005E2CB74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FD8918-0E37-4500-BC29-D35FE765B54B}" type="slidenum">
              <a:rPr lang="vi-VN" altLang="en-US"/>
              <a:pPr/>
              <a:t>18</a:t>
            </a:fld>
            <a:endParaRPr lang="vi-VN" altLang="en-US"/>
          </a:p>
        </p:txBody>
      </p:sp>
    </p:spTree>
    <p:extLst>
      <p:ext uri="{BB962C8B-B14F-4D97-AF65-F5344CB8AC3E}">
        <p14:creationId xmlns:p14="http://schemas.microsoft.com/office/powerpoint/2010/main" val="326517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9D64C81F-4F38-4F9D-906F-A0C6749916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C8E98CF3-3766-4957-99FC-41300C4895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EB24BF34-1ED3-41AC-94A6-A5B4A59984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FD251B7-117A-404E-B4FF-4BEF405E7B25}" type="slidenum">
              <a:rPr lang="vi-VN" altLang="en-US"/>
              <a:pPr/>
              <a:t>20</a:t>
            </a:fld>
            <a:endParaRPr lang="vi-VN" altLang="en-US"/>
          </a:p>
        </p:txBody>
      </p:sp>
    </p:spTree>
    <p:extLst>
      <p:ext uri="{BB962C8B-B14F-4D97-AF65-F5344CB8AC3E}">
        <p14:creationId xmlns:p14="http://schemas.microsoft.com/office/powerpoint/2010/main" val="34393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C895BE11-CE67-4E40-BF81-5130E9AF09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6FEEECE9-C006-47D3-82F0-88FF3ADFFB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8C7A50BD-09EE-422B-8F82-038A62EF96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27D4F9-6E22-4795-9A9C-4BE833CA8E99}" type="slidenum">
              <a:rPr lang="en-US" altLang="en-US"/>
              <a:pPr/>
              <a:t>21</a:t>
            </a:fld>
            <a:endParaRPr lang="en-US" altLang="en-US"/>
          </a:p>
        </p:txBody>
      </p:sp>
    </p:spTree>
    <p:extLst>
      <p:ext uri="{BB962C8B-B14F-4D97-AF65-F5344CB8AC3E}">
        <p14:creationId xmlns:p14="http://schemas.microsoft.com/office/powerpoint/2010/main" val="1118748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20B0-21A2-44B1-96C0-D1FE7EFD7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31812A-E92F-4D5D-A728-74231BA0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987DF-EACE-49D0-8631-DE96380562FB}"/>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B739EF06-A83B-430D-978A-B7D0B383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D1247-5B02-4394-B33E-45C41C01BB9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2288319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6519301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5478612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B0D5-D163-41EA-95EF-D239D824D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6BD7E5-0D6A-41EF-BD5E-485E95107C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4B3F12-5466-4342-ACDE-1AA9FD5CDEBB}"/>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3A9A85CD-1B3F-4236-81D6-730CC9BD5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E1A7-4267-4459-B40A-A47E35AF55DB}"/>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798468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FD819-4A9E-471C-953B-D65F0ACC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D052A-2738-4F8B-A4C9-8272439EB1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3FE6FE-46E4-4547-9B0B-FF2D6577EE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00631-6D3B-411C-98F4-4F6765130DB5}"/>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6" name="Footer Placeholder 5">
            <a:extLst>
              <a:ext uri="{FF2B5EF4-FFF2-40B4-BE49-F238E27FC236}">
                <a16:creationId xmlns:a16="http://schemas.microsoft.com/office/drawing/2014/main" id="{CBA5552A-8F13-4F2F-90F4-D2635AE1B4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055AC-AB61-483D-B3E3-36A6DD9F326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22217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A0D1-D9BD-4154-995F-6CA46F57A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F3FE15-AD1C-48DB-B399-F8D7BA21C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9B4F1F-929F-4F9A-9178-15C36252F0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3C8AE0-7651-4980-9588-97EA26C10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5E50C3-191A-439F-AAEB-A9F2898CE5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3D087A-5C3F-461F-BC5D-217507714D18}"/>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8" name="Footer Placeholder 7">
            <a:extLst>
              <a:ext uri="{FF2B5EF4-FFF2-40B4-BE49-F238E27FC236}">
                <a16:creationId xmlns:a16="http://schemas.microsoft.com/office/drawing/2014/main" id="{A168021B-7BF0-4E91-915D-ABC3821F22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D339B8-A230-4089-86C9-717811596519}"/>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73702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1D94C-919A-4B3A-9ABD-702F157B6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BEE5C2-75B2-489B-BCD1-D052FAEAE1B8}"/>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4" name="Footer Placeholder 3">
            <a:extLst>
              <a:ext uri="{FF2B5EF4-FFF2-40B4-BE49-F238E27FC236}">
                <a16:creationId xmlns:a16="http://schemas.microsoft.com/office/drawing/2014/main" id="{0E46728C-23E5-447C-836F-B8A12D04CD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807F8C-1DAD-4B28-A5AD-B6743259F134}"/>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42453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6C49AA-0A99-428F-9D7E-AED42FBCF371}"/>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3" name="Footer Placeholder 2">
            <a:extLst>
              <a:ext uri="{FF2B5EF4-FFF2-40B4-BE49-F238E27FC236}">
                <a16:creationId xmlns:a16="http://schemas.microsoft.com/office/drawing/2014/main" id="{BAA84510-C34F-4CA0-AD96-7583FC54E9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417A65-5A00-45D4-8FC1-73EE62241E1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317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35A6A-F6F8-476A-B5D0-C2807D463E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DB967-2756-4F7F-BA00-3283944B1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F2DBAA-9B65-41E8-AF0F-C358FA4FA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11C38-E406-421E-9FAC-88696A058BDB}"/>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6" name="Footer Placeholder 5">
            <a:extLst>
              <a:ext uri="{FF2B5EF4-FFF2-40B4-BE49-F238E27FC236}">
                <a16:creationId xmlns:a16="http://schemas.microsoft.com/office/drawing/2014/main" id="{6612ADD5-338A-40B2-A922-5981A151FD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4C14A-C40E-45E1-9ADF-A74F29BA802F}"/>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05602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2748C-3ADC-440B-9881-EB8D3595D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EADF6D-D2F2-4DE7-934A-A9565BE0C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F0128-4236-4AA2-B745-4AF2060E3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1D447-721C-4DE5-8FCB-1495DD85ADB7}"/>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6" name="Footer Placeholder 5">
            <a:extLst>
              <a:ext uri="{FF2B5EF4-FFF2-40B4-BE49-F238E27FC236}">
                <a16:creationId xmlns:a16="http://schemas.microsoft.com/office/drawing/2014/main" id="{07B92E02-DBC2-4BAF-96AB-6160112832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FFCF58-6EAF-49C8-8AC7-BA27660E73FC}"/>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226161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CAD4-C9D1-4D68-8960-B1F699C39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55B07E-333F-4187-8784-2A079C2C0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3540-BB64-4277-AA54-C62AFB79FDFD}"/>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6BC7FF0A-BC16-4F95-AD73-0918F99F2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54638-ECD3-4BC5-96F5-0A0D619A5292}"/>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9530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20B0-21A2-44B1-96C0-D1FE7EFD7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31812A-E92F-4D5D-A728-74231BA0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987DF-EACE-49D0-8631-DE96380562FB}"/>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B739EF06-A83B-430D-978A-B7D0B383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D1247-5B02-4394-B33E-45C41C01BB9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41085161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E1943C-381E-4B14-B624-EDDE837CC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3FA10F-6AEA-4B94-8BBA-8144DE15B6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31154-941B-47E3-8572-B53A15AC6782}"/>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4B425D5F-B5CA-4205-BF81-1EA5CEDD2B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01F63-09D8-4780-9B38-51E4052FBCB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813204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16055183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5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269708860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4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21054178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3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1364928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211075454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922E51-95C3-43A6-920C-82E93239474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CCF2B28-5E7E-4F67-BE7E-A459DCB776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81314E-10FB-4A9B-93D5-703BD6FE5A23}"/>
              </a:ext>
            </a:extLst>
          </p:cNvPr>
          <p:cNvSpPr>
            <a:spLocks noGrp="1" noChangeArrowheads="1"/>
          </p:cNvSpPr>
          <p:nvPr>
            <p:ph type="sldNum" sz="quarter" idx="12"/>
          </p:nvPr>
        </p:nvSpPr>
        <p:spPr>
          <a:ln/>
        </p:spPr>
        <p:txBody>
          <a:bodyPr/>
          <a:lstStyle>
            <a:lvl1pPr>
              <a:defRPr/>
            </a:lvl1pPr>
          </a:lstStyle>
          <a:p>
            <a:fld id="{AECE549A-7EE9-4F20-84BE-80AEA326BB58}" type="slidenum">
              <a:rPr lang="en-US" altLang="en-US"/>
              <a:pPr/>
              <a:t>‹#›</a:t>
            </a:fld>
            <a:endParaRPr lang="en-US" altLang="en-US"/>
          </a:p>
        </p:txBody>
      </p:sp>
    </p:spTree>
    <p:extLst>
      <p:ext uri="{BB962C8B-B14F-4D97-AF65-F5344CB8AC3E}">
        <p14:creationId xmlns:p14="http://schemas.microsoft.com/office/powerpoint/2010/main" val="25786844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20B0-21A2-44B1-96C0-D1FE7EFD7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31812A-E92F-4D5D-A728-74231BA0CC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987DF-EACE-49D0-8631-DE96380562FB}"/>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B739EF06-A83B-430D-978A-B7D0B3833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D1247-5B02-4394-B33E-45C41C01BB9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0615817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3749599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14578251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394375519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308028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8183460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15BC-1203-4345-9F12-CB9576729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0D5C-7DB7-48C4-90DA-19E9588B8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06D60-2AF7-4C8D-9540-1F19C11D014A}"/>
              </a:ext>
            </a:extLst>
          </p:cNvPr>
          <p:cNvSpPr>
            <a:spLocks noGrp="1"/>
          </p:cNvSpPr>
          <p:nvPr>
            <p:ph type="dt" sz="half" idx="10"/>
          </p:nvPr>
        </p:nvSpPr>
        <p:spPr/>
        <p:txBody>
          <a:body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53E7E63A-3DEF-4907-986F-F95BD252D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00857-7A16-4539-9EEE-A68757126757}"/>
              </a:ext>
            </a:extLst>
          </p:cNvPr>
          <p:cNvSpPr>
            <a:spLocks noGrp="1"/>
          </p:cNvSpPr>
          <p:nvPr>
            <p:ph type="sldNum" sz="quarter" idx="12"/>
          </p:nvPr>
        </p:nvSpPr>
        <p:spPr/>
        <p:txBody>
          <a:bodyPr/>
          <a:lstStyle/>
          <a:p>
            <a:fld id="{D6294281-63C1-4BA5-8111-6768C57FA519}" type="slidenum">
              <a:rPr lang="en-US" smtClean="0"/>
              <a:t>‹#›</a:t>
            </a:fld>
            <a:endParaRPr lang="en-US"/>
          </a:p>
        </p:txBody>
      </p:sp>
    </p:spTree>
    <p:extLst>
      <p:ext uri="{BB962C8B-B14F-4D97-AF65-F5344CB8AC3E}">
        <p14:creationId xmlns:p14="http://schemas.microsoft.com/office/powerpoint/2010/main" val="22455826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0F5EBE-5A24-4653-B271-B6186ACD3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77C0A4-A9EE-4672-A26B-AD15ACFF25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A98C8-0154-4D65-9E10-E8D9CBD34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329E6-A0B7-4FD2-8295-A4ECBA6C424D}" type="datetimeFigureOut">
              <a:rPr lang="en-US" smtClean="0"/>
              <a:t>11/15/2021</a:t>
            </a:fld>
            <a:endParaRPr lang="en-US"/>
          </a:p>
        </p:txBody>
      </p:sp>
      <p:sp>
        <p:nvSpPr>
          <p:cNvPr id="5" name="Footer Placeholder 4">
            <a:extLst>
              <a:ext uri="{FF2B5EF4-FFF2-40B4-BE49-F238E27FC236}">
                <a16:creationId xmlns:a16="http://schemas.microsoft.com/office/drawing/2014/main" id="{70A03D7A-67F4-4B7B-A530-F2FEDEC951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7BCA26-9A9C-4541-ADCC-BC0D97F81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4281-63C1-4BA5-8111-6768C57FA519}" type="slidenum">
              <a:rPr lang="en-US" smtClean="0"/>
              <a:t>‹#›</a:t>
            </a:fld>
            <a:endParaRPr lang="en-US"/>
          </a:p>
        </p:txBody>
      </p:sp>
    </p:spTree>
    <p:extLst>
      <p:ext uri="{BB962C8B-B14F-4D97-AF65-F5344CB8AC3E}">
        <p14:creationId xmlns:p14="http://schemas.microsoft.com/office/powerpoint/2010/main" val="148220440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0" r:id="rId4"/>
    <p:sldLayoutId id="2147483674" r:id="rId5"/>
    <p:sldLayoutId id="2147483668" r:id="rId6"/>
    <p:sldLayoutId id="2147483667" r:id="rId7"/>
    <p:sldLayoutId id="2147483666" r:id="rId8"/>
    <p:sldLayoutId id="2147483665" r:id="rId9"/>
    <p:sldLayoutId id="2147483664" r:id="rId10"/>
    <p:sldLayoutId id="2147483663"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 id="2147483660" r:id="rId21"/>
    <p:sldLayoutId id="2147483673" r:id="rId22"/>
    <p:sldLayoutId id="2147483672" r:id="rId23"/>
    <p:sldLayoutId id="2147483671" r:id="rId24"/>
    <p:sldLayoutId id="2147483670" r:id="rId25"/>
    <p:sldLayoutId id="214748366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1.xml"/><Relationship Id="rId6" Type="http://schemas.openxmlformats.org/officeDocument/2006/relationships/hyperlink" Target="Con%20Chim%20Vanh%20Khuyen%20-%20Thieu%20Nhi.mp3"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file:///C:\Program%20Files\Inknoe%20ClassPoint\Images\multiple_choice_without%20result_default_cm.png"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
            <a:extLst>
              <a:ext uri="{FF2B5EF4-FFF2-40B4-BE49-F238E27FC236}">
                <a16:creationId xmlns:a16="http://schemas.microsoft.com/office/drawing/2014/main" id="{3C14DC09-1922-4399-AEB4-40F4836FC6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29869">
            <a:off x="1851025" y="-985838"/>
            <a:ext cx="8369300" cy="732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圆角 13">
            <a:extLst>
              <a:ext uri="{FF2B5EF4-FFF2-40B4-BE49-F238E27FC236}">
                <a16:creationId xmlns:a16="http://schemas.microsoft.com/office/drawing/2014/main" id="{2BBCDBB5-EA55-49F6-887C-A396248BAA42}"/>
              </a:ext>
            </a:extLst>
          </p:cNvPr>
          <p:cNvSpPr/>
          <p:nvPr/>
        </p:nvSpPr>
        <p:spPr>
          <a:xfrm>
            <a:off x="3070225" y="2108200"/>
            <a:ext cx="5873750" cy="987425"/>
          </a:xfrm>
          <a:prstGeom prst="roundRect">
            <a:avLst/>
          </a:prstGeom>
          <a:solidFill>
            <a:srgbClr val="B7C986">
              <a:alpha val="84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CN" altLang="en-US" sz="1400"/>
          </a:p>
        </p:txBody>
      </p:sp>
      <p:grpSp>
        <p:nvGrpSpPr>
          <p:cNvPr id="3076" name="组合 3">
            <a:extLst>
              <a:ext uri="{FF2B5EF4-FFF2-40B4-BE49-F238E27FC236}">
                <a16:creationId xmlns:a16="http://schemas.microsoft.com/office/drawing/2014/main" id="{A07838F5-F0F6-483E-AAFA-B8472C009A69}"/>
              </a:ext>
            </a:extLst>
          </p:cNvPr>
          <p:cNvGrpSpPr>
            <a:grpSpLocks/>
          </p:cNvGrpSpPr>
          <p:nvPr/>
        </p:nvGrpSpPr>
        <p:grpSpPr bwMode="auto">
          <a:xfrm>
            <a:off x="2489200" y="4056063"/>
            <a:ext cx="7010400" cy="2844800"/>
            <a:chOff x="2178296" y="3110568"/>
            <a:chExt cx="8289199" cy="3834581"/>
          </a:xfrm>
        </p:grpSpPr>
        <p:pic>
          <p:nvPicPr>
            <p:cNvPr id="3080" name="图片 4">
              <a:extLst>
                <a:ext uri="{FF2B5EF4-FFF2-40B4-BE49-F238E27FC236}">
                  <a16:creationId xmlns:a16="http://schemas.microsoft.com/office/drawing/2014/main" id="{69B9E033-42F8-4041-B3E9-F31B8AC61A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8296" y="3110568"/>
              <a:ext cx="1600551" cy="378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图片 5">
              <a:extLst>
                <a:ext uri="{FF2B5EF4-FFF2-40B4-BE49-F238E27FC236}">
                  <a16:creationId xmlns:a16="http://schemas.microsoft.com/office/drawing/2014/main" id="{B1E51F0D-EFF0-4BEA-A0DC-8561975843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0887" y="4828067"/>
              <a:ext cx="2108662" cy="209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图片 6">
              <a:extLst>
                <a:ext uri="{FF2B5EF4-FFF2-40B4-BE49-F238E27FC236}">
                  <a16:creationId xmlns:a16="http://schemas.microsoft.com/office/drawing/2014/main" id="{4E16D732-97D8-4711-8729-49D833E717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49545" y="4747508"/>
              <a:ext cx="1524334" cy="21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图片 7">
              <a:extLst>
                <a:ext uri="{FF2B5EF4-FFF2-40B4-BE49-F238E27FC236}">
                  <a16:creationId xmlns:a16="http://schemas.microsoft.com/office/drawing/2014/main" id="{2FE6A730-71E4-45A8-B852-F05CA9E5E99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9105" y="4533318"/>
              <a:ext cx="1778390" cy="2362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文本框 26">
            <a:extLst>
              <a:ext uri="{FF2B5EF4-FFF2-40B4-BE49-F238E27FC236}">
                <a16:creationId xmlns:a16="http://schemas.microsoft.com/office/drawing/2014/main" id="{AAB230AC-14DE-40CD-B48B-E5C5D82DD006}"/>
              </a:ext>
            </a:extLst>
          </p:cNvPr>
          <p:cNvSpPr txBox="1">
            <a:spLocks noChangeArrowheads="1"/>
          </p:cNvSpPr>
          <p:nvPr/>
        </p:nvSpPr>
        <p:spPr bwMode="auto">
          <a:xfrm>
            <a:off x="3443417" y="2109043"/>
            <a:ext cx="5206313"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Font typeface="Arial" panose="020B0604020202020204" pitchFamily="34" charset="0"/>
              <a:buNone/>
              <a:defRPr/>
            </a:pPr>
            <a:r>
              <a:rPr lang="en-US" altLang="zh-CN"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Cambria" panose="02040503050406030204" pitchFamily="18" charset="0"/>
                <a:sym typeface="+mn-ea"/>
              </a:rPr>
              <a:t>KHỞI ĐỘNG</a:t>
            </a:r>
            <a:endParaRPr lang="zh-CN" altLang="en-US" sz="6400" b="1" dirty="0">
              <a:ln w="6600">
                <a:solidFill>
                  <a:schemeClr val="bg1"/>
                </a:solidFill>
                <a:prstDash val="solid"/>
              </a:ln>
              <a:solidFill>
                <a:srgbClr val="FF0000"/>
              </a:solidFill>
              <a:effectLst>
                <a:outerShdw dist="38100" dir="2700000" algn="tl" rotWithShape="0">
                  <a:schemeClr val="bg1"/>
                </a:outerShdw>
              </a:effectLst>
              <a:latin typeface="Cambria" panose="02040503050406030204" pitchFamily="18" charset="0"/>
              <a:ea typeface="Microsoft YaHei UI" panose="020B0503020204020204" pitchFamily="34" charset="-122"/>
              <a:sym typeface="+mn-ea"/>
            </a:endParaRPr>
          </a:p>
        </p:txBody>
      </p:sp>
      <p:pic>
        <p:nvPicPr>
          <p:cNvPr id="3078" name="图片 20">
            <a:extLst>
              <a:ext uri="{FF2B5EF4-FFF2-40B4-BE49-F238E27FC236}">
                <a16:creationId xmlns:a16="http://schemas.microsoft.com/office/drawing/2014/main" id="{B768A988-9278-432E-818B-ECB5B8EFF9D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84" y="20053"/>
            <a:ext cx="205898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14">
            <a:extLst>
              <a:ext uri="{FF2B5EF4-FFF2-40B4-BE49-F238E27FC236}">
                <a16:creationId xmlns:a16="http://schemas.microsoft.com/office/drawing/2014/main" id="{09FFA5CC-0E03-4BE3-8B6D-0E5250E9F4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2400000">
            <a:off x="9232900" y="4056063"/>
            <a:ext cx="26955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Cơm">
            <a:extLst>
              <a:ext uri="{FF2B5EF4-FFF2-40B4-BE49-F238E27FC236}">
                <a16:creationId xmlns:a16="http://schemas.microsoft.com/office/drawing/2014/main" id="{8B161632-3F30-479C-BCDC-D5BAABE6E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0"/>
            <a:ext cx="259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Line 8">
            <a:extLst>
              <a:ext uri="{FF2B5EF4-FFF2-40B4-BE49-F238E27FC236}">
                <a16:creationId xmlns:a16="http://schemas.microsoft.com/office/drawing/2014/main" id="{36C46637-B237-41EE-9E53-04925990BAF8}"/>
              </a:ext>
            </a:extLst>
          </p:cNvPr>
          <p:cNvSpPr>
            <a:spLocks noChangeShapeType="1"/>
          </p:cNvSpPr>
          <p:nvPr/>
        </p:nvSpPr>
        <p:spPr bwMode="auto">
          <a:xfrm flipH="1">
            <a:off x="7924800" y="990600"/>
            <a:ext cx="609600" cy="13081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49" name="Text Box 9">
            <a:extLst>
              <a:ext uri="{FF2B5EF4-FFF2-40B4-BE49-F238E27FC236}">
                <a16:creationId xmlns:a16="http://schemas.microsoft.com/office/drawing/2014/main" id="{F7864FFB-3286-4F02-9361-A7BD8924BB35}"/>
              </a:ext>
            </a:extLst>
          </p:cNvPr>
          <p:cNvSpPr txBox="1">
            <a:spLocks noChangeArrowheads="1"/>
          </p:cNvSpPr>
          <p:nvPr/>
        </p:nvSpPr>
        <p:spPr bwMode="auto">
          <a:xfrm>
            <a:off x="4038600" y="2298700"/>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tôn trọng, lịch sự.</a:t>
            </a:r>
          </a:p>
        </p:txBody>
      </p:sp>
      <p:sp>
        <p:nvSpPr>
          <p:cNvPr id="87050" name="Line 10">
            <a:extLst>
              <a:ext uri="{FF2B5EF4-FFF2-40B4-BE49-F238E27FC236}">
                <a16:creationId xmlns:a16="http://schemas.microsoft.com/office/drawing/2014/main" id="{22C3CB17-E514-404C-9D8E-4651040973AB}"/>
              </a:ext>
            </a:extLst>
          </p:cNvPr>
          <p:cNvSpPr>
            <a:spLocks noChangeShapeType="1"/>
          </p:cNvSpPr>
          <p:nvPr/>
        </p:nvSpPr>
        <p:spPr bwMode="auto">
          <a:xfrm>
            <a:off x="4419600" y="4648200"/>
            <a:ext cx="990600" cy="3810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051" name="Text Box 11">
            <a:extLst>
              <a:ext uri="{FF2B5EF4-FFF2-40B4-BE49-F238E27FC236}">
                <a16:creationId xmlns:a16="http://schemas.microsoft.com/office/drawing/2014/main" id="{DD051601-E4AB-43DD-BEC1-FD4DF72AE115}"/>
              </a:ext>
            </a:extLst>
          </p:cNvPr>
          <p:cNvSpPr txBox="1">
            <a:spLocks noChangeArrowheads="1"/>
          </p:cNvSpPr>
          <p:nvPr/>
        </p:nvSpPr>
        <p:spPr bwMode="auto">
          <a:xfrm>
            <a:off x="4876800" y="4965700"/>
            <a:ext cx="5638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660066"/>
                </a:solidFill>
                <a:latin typeface="Times New Roman" panose="02020603050405020304" pitchFamily="18" charset="0"/>
                <a:cs typeface="Times New Roman" panose="02020603050405020304" pitchFamily="18" charset="0"/>
              </a:rPr>
              <a:t>Thể hiện sự kiêu căng, thô lỗ, coi thường người đối thoại</a:t>
            </a:r>
          </a:p>
        </p:txBody>
      </p:sp>
      <p:sp>
        <p:nvSpPr>
          <p:cNvPr id="13319" name="AutoShape 18">
            <a:extLst>
              <a:ext uri="{FF2B5EF4-FFF2-40B4-BE49-F238E27FC236}">
                <a16:creationId xmlns:a16="http://schemas.microsoft.com/office/drawing/2014/main" id="{E2DD0870-1B42-444A-B134-8D757336F19A}"/>
              </a:ext>
            </a:extLst>
          </p:cNvPr>
          <p:cNvSpPr>
            <a:spLocks noChangeArrowheads="1"/>
          </p:cNvSpPr>
          <p:nvPr/>
        </p:nvSpPr>
        <p:spPr bwMode="auto">
          <a:xfrm>
            <a:off x="1981200" y="152400"/>
            <a:ext cx="5867400" cy="1600200"/>
          </a:xfrm>
          <a:prstGeom prst="wedgeRoundRectCallout">
            <a:avLst>
              <a:gd name="adj1" fmla="val 60875"/>
              <a:gd name="adj2" fmla="val 1190"/>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nhờ cơm gạo, sao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chị</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khinh rẻ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chúng tôi</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 thế?</a:t>
            </a:r>
          </a:p>
        </p:txBody>
      </p:sp>
      <p:sp>
        <p:nvSpPr>
          <p:cNvPr id="13320" name="AutoShape 19">
            <a:extLst>
              <a:ext uri="{FF2B5EF4-FFF2-40B4-BE49-F238E27FC236}">
                <a16:creationId xmlns:a16="http://schemas.microsoft.com/office/drawing/2014/main" id="{7FC66186-7ACC-4048-A837-3889DB2C7E84}"/>
              </a:ext>
            </a:extLst>
          </p:cNvPr>
          <p:cNvSpPr>
            <a:spLocks noChangeArrowheads="1"/>
          </p:cNvSpPr>
          <p:nvPr/>
        </p:nvSpPr>
        <p:spPr bwMode="auto">
          <a:xfrm>
            <a:off x="4800600" y="3124200"/>
            <a:ext cx="5791200" cy="1371600"/>
          </a:xfrm>
          <a:prstGeom prst="wedgeRoundRectCallout">
            <a:avLst>
              <a:gd name="adj1" fmla="val -58361"/>
              <a:gd name="adj2" fmla="val -9375"/>
              <a:gd name="adj3" fmla="val 16667"/>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Ta</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a:solidFill>
                  <a:srgbClr val="0000FF"/>
                </a:solidFill>
                <a:latin typeface="Cambria" panose="02040503050406030204" pitchFamily="18" charset="0"/>
                <a:ea typeface="Cambria" panose="02040503050406030204" pitchFamily="18" charset="0"/>
                <a:cs typeface="Times New Roman" panose="02020603050405020304" pitchFamily="18" charset="0"/>
              </a:rPr>
              <a:t>đẹp là do công cha công mẹ, chứ đâu nhờ </a:t>
            </a:r>
            <a:r>
              <a:rPr lang="en-US" altLang="en-US" b="1" i="1">
                <a:solidFill>
                  <a:srgbClr val="0000FF"/>
                </a:solidFill>
                <a:latin typeface="Cambria" panose="02040503050406030204" pitchFamily="18" charset="0"/>
                <a:ea typeface="Cambria" panose="02040503050406030204" pitchFamily="18" charset="0"/>
                <a:cs typeface="Times New Roman" panose="02020603050405020304" pitchFamily="18" charset="0"/>
              </a:rPr>
              <a:t>các ngươi</a:t>
            </a:r>
            <a:r>
              <a:rPr lang="en-US" altLang="en-US" b="1">
                <a:solidFill>
                  <a:srgbClr val="0000FF"/>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7060" name="Line 20">
            <a:extLst>
              <a:ext uri="{FF2B5EF4-FFF2-40B4-BE49-F238E27FC236}">
                <a16:creationId xmlns:a16="http://schemas.microsoft.com/office/drawing/2014/main" id="{79C24866-28C1-42A3-9996-598AB3663E3C}"/>
              </a:ext>
            </a:extLst>
          </p:cNvPr>
          <p:cNvSpPr>
            <a:spLocks noChangeShapeType="1"/>
          </p:cNvSpPr>
          <p:nvPr/>
        </p:nvSpPr>
        <p:spPr bwMode="auto">
          <a:xfrm>
            <a:off x="2133600" y="762000"/>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1" name="Line 21">
            <a:extLst>
              <a:ext uri="{FF2B5EF4-FFF2-40B4-BE49-F238E27FC236}">
                <a16:creationId xmlns:a16="http://schemas.microsoft.com/office/drawing/2014/main" id="{29C84328-B1ED-42D9-AB92-A321F941D5D6}"/>
              </a:ext>
            </a:extLst>
          </p:cNvPr>
          <p:cNvSpPr>
            <a:spLocks noChangeShapeType="1"/>
          </p:cNvSpPr>
          <p:nvPr/>
        </p:nvSpPr>
        <p:spPr bwMode="auto">
          <a:xfrm>
            <a:off x="7029450" y="803275"/>
            <a:ext cx="6096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22">
            <a:extLst>
              <a:ext uri="{FF2B5EF4-FFF2-40B4-BE49-F238E27FC236}">
                <a16:creationId xmlns:a16="http://schemas.microsoft.com/office/drawing/2014/main" id="{700EAF4F-F085-4CB6-B223-9200314E0D8B}"/>
              </a:ext>
            </a:extLst>
          </p:cNvPr>
          <p:cNvSpPr>
            <a:spLocks noChangeShapeType="1"/>
          </p:cNvSpPr>
          <p:nvPr/>
        </p:nvSpPr>
        <p:spPr bwMode="auto">
          <a:xfrm flipV="1">
            <a:off x="7924800" y="4200525"/>
            <a:ext cx="1600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3">
            <a:extLst>
              <a:ext uri="{FF2B5EF4-FFF2-40B4-BE49-F238E27FC236}">
                <a16:creationId xmlns:a16="http://schemas.microsoft.com/office/drawing/2014/main" id="{2E1DEC7D-C609-4823-BE0E-91D78A1F4FC8}"/>
              </a:ext>
            </a:extLst>
          </p:cNvPr>
          <p:cNvSpPr>
            <a:spLocks noChangeShapeType="1"/>
          </p:cNvSpPr>
          <p:nvPr/>
        </p:nvSpPr>
        <p:spPr bwMode="auto">
          <a:xfrm>
            <a:off x="5105400" y="36957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Line 24">
            <a:extLst>
              <a:ext uri="{FF2B5EF4-FFF2-40B4-BE49-F238E27FC236}">
                <a16:creationId xmlns:a16="http://schemas.microsoft.com/office/drawing/2014/main" id="{B9905E9E-19CC-4010-844F-0AA135A6A287}"/>
              </a:ext>
            </a:extLst>
          </p:cNvPr>
          <p:cNvSpPr>
            <a:spLocks noChangeShapeType="1"/>
          </p:cNvSpPr>
          <p:nvPr/>
        </p:nvSpPr>
        <p:spPr bwMode="auto">
          <a:xfrm flipV="1">
            <a:off x="3743325" y="1238250"/>
            <a:ext cx="1638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326" name="Picture 16">
            <a:extLst>
              <a:ext uri="{FF2B5EF4-FFF2-40B4-BE49-F238E27FC236}">
                <a16:creationId xmlns:a16="http://schemas.microsoft.com/office/drawing/2014/main" id="{43F1EA27-FEAA-4902-8368-09790FEF0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9225"/>
            <a:ext cx="3429000"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87048"/>
                                        </p:tgtEl>
                                        <p:attrNameLst>
                                          <p:attrName>style.visibility</p:attrName>
                                        </p:attrNameLst>
                                      </p:cBhvr>
                                      <p:to>
                                        <p:strVal val="visible"/>
                                      </p:to>
                                    </p:set>
                                    <p:anim calcmode="lin" valueType="num">
                                      <p:cBhvr>
                                        <p:cTn id="7" dur="500" fill="hold"/>
                                        <p:tgtEl>
                                          <p:spTgt spid="87048"/>
                                        </p:tgtEl>
                                        <p:attrNameLst>
                                          <p:attrName>ppt_w</p:attrName>
                                        </p:attrNameLst>
                                      </p:cBhvr>
                                      <p:tavLst>
                                        <p:tav tm="0">
                                          <p:val>
                                            <p:fltVal val="0"/>
                                          </p:val>
                                        </p:tav>
                                        <p:tav tm="100000">
                                          <p:val>
                                            <p:strVal val="#ppt_w"/>
                                          </p:val>
                                        </p:tav>
                                      </p:tavLst>
                                    </p:anim>
                                    <p:anim calcmode="lin" valueType="num">
                                      <p:cBhvr>
                                        <p:cTn id="8" dur="500" fill="hold"/>
                                        <p:tgtEl>
                                          <p:spTgt spid="87048"/>
                                        </p:tgtEl>
                                        <p:attrNameLst>
                                          <p:attrName>ppt_h</p:attrName>
                                        </p:attrNameLst>
                                      </p:cBhvr>
                                      <p:tavLst>
                                        <p:tav tm="0">
                                          <p:val>
                                            <p:fltVal val="0"/>
                                          </p:val>
                                        </p:tav>
                                        <p:tav tm="100000">
                                          <p:val>
                                            <p:strVal val="#ppt_h"/>
                                          </p:val>
                                        </p:tav>
                                      </p:tavLst>
                                    </p:anim>
                                    <p:anim calcmode="lin" valueType="num">
                                      <p:cBhvr>
                                        <p:cTn id="9" dur="500" fill="hold"/>
                                        <p:tgtEl>
                                          <p:spTgt spid="87048"/>
                                        </p:tgtEl>
                                        <p:attrNameLst>
                                          <p:attrName>style.rotation</p:attrName>
                                        </p:attrNameLst>
                                      </p:cBhvr>
                                      <p:tavLst>
                                        <p:tav tm="0">
                                          <p:val>
                                            <p:fltVal val="90"/>
                                          </p:val>
                                        </p:tav>
                                        <p:tav tm="100000">
                                          <p:val>
                                            <p:fltVal val="0"/>
                                          </p:val>
                                        </p:tav>
                                      </p:tavLst>
                                    </p:anim>
                                    <p:animEffect transition="in" filter="fade">
                                      <p:cBhvr>
                                        <p:cTn id="10" dur="500"/>
                                        <p:tgtEl>
                                          <p:spTgt spid="87048"/>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7049"/>
                                        </p:tgtEl>
                                        <p:attrNameLst>
                                          <p:attrName>style.visibility</p:attrName>
                                        </p:attrNameLst>
                                      </p:cBhvr>
                                      <p:to>
                                        <p:strVal val="visible"/>
                                      </p:to>
                                    </p:set>
                                    <p:anim calcmode="lin" valueType="num">
                                      <p:cBhvr>
                                        <p:cTn id="13" dur="500" fill="hold"/>
                                        <p:tgtEl>
                                          <p:spTgt spid="87049"/>
                                        </p:tgtEl>
                                        <p:attrNameLst>
                                          <p:attrName>ppt_w</p:attrName>
                                        </p:attrNameLst>
                                      </p:cBhvr>
                                      <p:tavLst>
                                        <p:tav tm="0">
                                          <p:val>
                                            <p:fltVal val="0"/>
                                          </p:val>
                                        </p:tav>
                                        <p:tav tm="100000">
                                          <p:val>
                                            <p:strVal val="#ppt_w"/>
                                          </p:val>
                                        </p:tav>
                                      </p:tavLst>
                                    </p:anim>
                                    <p:anim calcmode="lin" valueType="num">
                                      <p:cBhvr>
                                        <p:cTn id="14" dur="500" fill="hold"/>
                                        <p:tgtEl>
                                          <p:spTgt spid="87049"/>
                                        </p:tgtEl>
                                        <p:attrNameLst>
                                          <p:attrName>ppt_h</p:attrName>
                                        </p:attrNameLst>
                                      </p:cBhvr>
                                      <p:tavLst>
                                        <p:tav tm="0">
                                          <p:val>
                                            <p:fltVal val="0"/>
                                          </p:val>
                                        </p:tav>
                                        <p:tav tm="100000">
                                          <p:val>
                                            <p:strVal val="#ppt_h"/>
                                          </p:val>
                                        </p:tav>
                                      </p:tavLst>
                                    </p:anim>
                                    <p:anim calcmode="lin" valueType="num">
                                      <p:cBhvr>
                                        <p:cTn id="15" dur="500" fill="hold"/>
                                        <p:tgtEl>
                                          <p:spTgt spid="87049"/>
                                        </p:tgtEl>
                                        <p:attrNameLst>
                                          <p:attrName>style.rotation</p:attrName>
                                        </p:attrNameLst>
                                      </p:cBhvr>
                                      <p:tavLst>
                                        <p:tav tm="0">
                                          <p:val>
                                            <p:fltVal val="90"/>
                                          </p:val>
                                        </p:tav>
                                        <p:tav tm="100000">
                                          <p:val>
                                            <p:fltVal val="0"/>
                                          </p:val>
                                        </p:tav>
                                      </p:tavLst>
                                    </p:anim>
                                    <p:animEffect transition="in" filter="fade">
                                      <p:cBhvr>
                                        <p:cTn id="16" dur="500"/>
                                        <p:tgtEl>
                                          <p:spTgt spid="870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87064"/>
                                        </p:tgtEl>
                                        <p:attrNameLst>
                                          <p:attrName>style.visibility</p:attrName>
                                        </p:attrNameLst>
                                      </p:cBhvr>
                                      <p:to>
                                        <p:strVal val="visible"/>
                                      </p:to>
                                    </p:set>
                                    <p:anim calcmode="lin" valueType="num">
                                      <p:cBhvr>
                                        <p:cTn id="21" dur="500" fill="hold"/>
                                        <p:tgtEl>
                                          <p:spTgt spid="87064"/>
                                        </p:tgtEl>
                                        <p:attrNameLst>
                                          <p:attrName>ppt_w</p:attrName>
                                        </p:attrNameLst>
                                      </p:cBhvr>
                                      <p:tavLst>
                                        <p:tav tm="0">
                                          <p:val>
                                            <p:fltVal val="0"/>
                                          </p:val>
                                        </p:tav>
                                        <p:tav tm="100000">
                                          <p:val>
                                            <p:strVal val="#ppt_w"/>
                                          </p:val>
                                        </p:tav>
                                      </p:tavLst>
                                    </p:anim>
                                    <p:anim calcmode="lin" valueType="num">
                                      <p:cBhvr>
                                        <p:cTn id="22" dur="500" fill="hold"/>
                                        <p:tgtEl>
                                          <p:spTgt spid="87064"/>
                                        </p:tgtEl>
                                        <p:attrNameLst>
                                          <p:attrName>ppt_h</p:attrName>
                                        </p:attrNameLst>
                                      </p:cBhvr>
                                      <p:tavLst>
                                        <p:tav tm="0">
                                          <p:val>
                                            <p:fltVal val="0"/>
                                          </p:val>
                                        </p:tav>
                                        <p:tav tm="100000">
                                          <p:val>
                                            <p:strVal val="#ppt_h"/>
                                          </p:val>
                                        </p:tav>
                                      </p:tavLst>
                                    </p:anim>
                                    <p:animEffect transition="in" filter="fade">
                                      <p:cBhvr>
                                        <p:cTn id="23" dur="500"/>
                                        <p:tgtEl>
                                          <p:spTgt spid="87064"/>
                                        </p:tgtEl>
                                      </p:cBhvr>
                                    </p:animEffect>
                                  </p:childTnLst>
                                </p:cTn>
                              </p:par>
                            </p:childTnLst>
                          </p:cTn>
                        </p:par>
                        <p:par>
                          <p:cTn id="24" fill="hold" nodeType="afterGroup">
                            <p:stCondLst>
                              <p:cond delay="500"/>
                            </p:stCondLst>
                            <p:childTnLst>
                              <p:par>
                                <p:cTn id="25" presetID="53" presetClass="entr" presetSubtype="0" fill="hold" nodeType="afterEffect">
                                  <p:stCondLst>
                                    <p:cond delay="0"/>
                                  </p:stCondLst>
                                  <p:childTnLst>
                                    <p:set>
                                      <p:cBhvr>
                                        <p:cTn id="26" dur="1" fill="hold">
                                          <p:stCondLst>
                                            <p:cond delay="0"/>
                                          </p:stCondLst>
                                        </p:cTn>
                                        <p:tgtEl>
                                          <p:spTgt spid="87060"/>
                                        </p:tgtEl>
                                        <p:attrNameLst>
                                          <p:attrName>style.visibility</p:attrName>
                                        </p:attrNameLst>
                                      </p:cBhvr>
                                      <p:to>
                                        <p:strVal val="visible"/>
                                      </p:to>
                                    </p:set>
                                    <p:anim calcmode="lin" valueType="num">
                                      <p:cBhvr>
                                        <p:cTn id="27" dur="500" fill="hold"/>
                                        <p:tgtEl>
                                          <p:spTgt spid="87060"/>
                                        </p:tgtEl>
                                        <p:attrNameLst>
                                          <p:attrName>ppt_w</p:attrName>
                                        </p:attrNameLst>
                                      </p:cBhvr>
                                      <p:tavLst>
                                        <p:tav tm="0">
                                          <p:val>
                                            <p:fltVal val="0"/>
                                          </p:val>
                                        </p:tav>
                                        <p:tav tm="100000">
                                          <p:val>
                                            <p:strVal val="#ppt_w"/>
                                          </p:val>
                                        </p:tav>
                                      </p:tavLst>
                                    </p:anim>
                                    <p:anim calcmode="lin" valueType="num">
                                      <p:cBhvr>
                                        <p:cTn id="28" dur="500" fill="hold"/>
                                        <p:tgtEl>
                                          <p:spTgt spid="87060"/>
                                        </p:tgtEl>
                                        <p:attrNameLst>
                                          <p:attrName>ppt_h</p:attrName>
                                        </p:attrNameLst>
                                      </p:cBhvr>
                                      <p:tavLst>
                                        <p:tav tm="0">
                                          <p:val>
                                            <p:fltVal val="0"/>
                                          </p:val>
                                        </p:tav>
                                        <p:tav tm="100000">
                                          <p:val>
                                            <p:strVal val="#ppt_h"/>
                                          </p:val>
                                        </p:tav>
                                      </p:tavLst>
                                    </p:anim>
                                    <p:animEffect transition="in" filter="fade">
                                      <p:cBhvr>
                                        <p:cTn id="29" dur="500"/>
                                        <p:tgtEl>
                                          <p:spTgt spid="87060"/>
                                        </p:tgtEl>
                                      </p:cBhvr>
                                    </p:animEffect>
                                  </p:childTnLst>
                                </p:cTn>
                              </p:par>
                            </p:childTnLst>
                          </p:cTn>
                        </p:par>
                        <p:par>
                          <p:cTn id="30" fill="hold" nodeType="afterGroup">
                            <p:stCondLst>
                              <p:cond delay="1000"/>
                            </p:stCondLst>
                            <p:childTnLst>
                              <p:par>
                                <p:cTn id="31" presetID="53" presetClass="entr" presetSubtype="0" fill="hold" nodeType="afterEffect">
                                  <p:stCondLst>
                                    <p:cond delay="0"/>
                                  </p:stCondLst>
                                  <p:childTnLst>
                                    <p:set>
                                      <p:cBhvr>
                                        <p:cTn id="32" dur="1" fill="hold">
                                          <p:stCondLst>
                                            <p:cond delay="0"/>
                                          </p:stCondLst>
                                        </p:cTn>
                                        <p:tgtEl>
                                          <p:spTgt spid="87061"/>
                                        </p:tgtEl>
                                        <p:attrNameLst>
                                          <p:attrName>style.visibility</p:attrName>
                                        </p:attrNameLst>
                                      </p:cBhvr>
                                      <p:to>
                                        <p:strVal val="visible"/>
                                      </p:to>
                                    </p:set>
                                    <p:anim calcmode="lin" valueType="num">
                                      <p:cBhvr>
                                        <p:cTn id="33" dur="500" fill="hold"/>
                                        <p:tgtEl>
                                          <p:spTgt spid="87061"/>
                                        </p:tgtEl>
                                        <p:attrNameLst>
                                          <p:attrName>ppt_w</p:attrName>
                                        </p:attrNameLst>
                                      </p:cBhvr>
                                      <p:tavLst>
                                        <p:tav tm="0">
                                          <p:val>
                                            <p:fltVal val="0"/>
                                          </p:val>
                                        </p:tav>
                                        <p:tav tm="100000">
                                          <p:val>
                                            <p:strVal val="#ppt_w"/>
                                          </p:val>
                                        </p:tav>
                                      </p:tavLst>
                                    </p:anim>
                                    <p:anim calcmode="lin" valueType="num">
                                      <p:cBhvr>
                                        <p:cTn id="34" dur="500" fill="hold"/>
                                        <p:tgtEl>
                                          <p:spTgt spid="87061"/>
                                        </p:tgtEl>
                                        <p:attrNameLst>
                                          <p:attrName>ppt_h</p:attrName>
                                        </p:attrNameLst>
                                      </p:cBhvr>
                                      <p:tavLst>
                                        <p:tav tm="0">
                                          <p:val>
                                            <p:fltVal val="0"/>
                                          </p:val>
                                        </p:tav>
                                        <p:tav tm="100000">
                                          <p:val>
                                            <p:strVal val="#ppt_h"/>
                                          </p:val>
                                        </p:tav>
                                      </p:tavLst>
                                    </p:anim>
                                    <p:animEffect transition="in" filter="fade">
                                      <p:cBhvr>
                                        <p:cTn id="35" dur="500"/>
                                        <p:tgtEl>
                                          <p:spTgt spid="870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1" presetClass="entr" presetSubtype="0" fill="hold" nodeType="clickEffect">
                                  <p:stCondLst>
                                    <p:cond delay="0"/>
                                  </p:stCondLst>
                                  <p:iterate type="lt">
                                    <p:tmPct val="5000"/>
                                  </p:iterate>
                                  <p:childTnLst>
                                    <p:set>
                                      <p:cBhvr>
                                        <p:cTn id="39" dur="1" fill="hold">
                                          <p:stCondLst>
                                            <p:cond delay="0"/>
                                          </p:stCondLst>
                                        </p:cTn>
                                        <p:tgtEl>
                                          <p:spTgt spid="87050"/>
                                        </p:tgtEl>
                                        <p:attrNameLst>
                                          <p:attrName>style.visibility</p:attrName>
                                        </p:attrNameLst>
                                      </p:cBhvr>
                                      <p:to>
                                        <p:strVal val="visible"/>
                                      </p:to>
                                    </p:set>
                                    <p:anim calcmode="lin" valueType="num">
                                      <p:cBhvr>
                                        <p:cTn id="40" dur="500" fill="hold"/>
                                        <p:tgtEl>
                                          <p:spTgt spid="87050"/>
                                        </p:tgtEl>
                                        <p:attrNameLst>
                                          <p:attrName>ppt_w</p:attrName>
                                        </p:attrNameLst>
                                      </p:cBhvr>
                                      <p:tavLst>
                                        <p:tav tm="0">
                                          <p:val>
                                            <p:fltVal val="0"/>
                                          </p:val>
                                        </p:tav>
                                        <p:tav tm="100000">
                                          <p:val>
                                            <p:strVal val="#ppt_w"/>
                                          </p:val>
                                        </p:tav>
                                      </p:tavLst>
                                    </p:anim>
                                    <p:anim calcmode="lin" valueType="num">
                                      <p:cBhvr>
                                        <p:cTn id="41" dur="500" fill="hold"/>
                                        <p:tgtEl>
                                          <p:spTgt spid="87050"/>
                                        </p:tgtEl>
                                        <p:attrNameLst>
                                          <p:attrName>ppt_h</p:attrName>
                                        </p:attrNameLst>
                                      </p:cBhvr>
                                      <p:tavLst>
                                        <p:tav tm="0">
                                          <p:val>
                                            <p:fltVal val="0"/>
                                          </p:val>
                                        </p:tav>
                                        <p:tav tm="100000">
                                          <p:val>
                                            <p:strVal val="#ppt_h"/>
                                          </p:val>
                                        </p:tav>
                                      </p:tavLst>
                                    </p:anim>
                                    <p:anim calcmode="lin" valueType="num">
                                      <p:cBhvr>
                                        <p:cTn id="42" dur="500" fill="hold"/>
                                        <p:tgtEl>
                                          <p:spTgt spid="87050"/>
                                        </p:tgtEl>
                                        <p:attrNameLst>
                                          <p:attrName>style.rotation</p:attrName>
                                        </p:attrNameLst>
                                      </p:cBhvr>
                                      <p:tavLst>
                                        <p:tav tm="0">
                                          <p:val>
                                            <p:fltVal val="90"/>
                                          </p:val>
                                        </p:tav>
                                        <p:tav tm="100000">
                                          <p:val>
                                            <p:fltVal val="0"/>
                                          </p:val>
                                        </p:tav>
                                      </p:tavLst>
                                    </p:anim>
                                    <p:animEffect transition="in" filter="fade">
                                      <p:cBhvr>
                                        <p:cTn id="43" dur="500"/>
                                        <p:tgtEl>
                                          <p:spTgt spid="87050"/>
                                        </p:tgtEl>
                                      </p:cBhvr>
                                    </p:animEffect>
                                  </p:childTnLst>
                                </p:cTn>
                              </p:par>
                              <p:par>
                                <p:cTn id="44" presetID="31" presetClass="entr" presetSubtype="0" fill="hold" grpId="0" nodeType="withEffect">
                                  <p:stCondLst>
                                    <p:cond delay="0"/>
                                  </p:stCondLst>
                                  <p:iterate type="lt">
                                    <p:tmPct val="5000"/>
                                  </p:iterate>
                                  <p:childTnLst>
                                    <p:set>
                                      <p:cBhvr>
                                        <p:cTn id="45" dur="1" fill="hold">
                                          <p:stCondLst>
                                            <p:cond delay="0"/>
                                          </p:stCondLst>
                                        </p:cTn>
                                        <p:tgtEl>
                                          <p:spTgt spid="87051"/>
                                        </p:tgtEl>
                                        <p:attrNameLst>
                                          <p:attrName>style.visibility</p:attrName>
                                        </p:attrNameLst>
                                      </p:cBhvr>
                                      <p:to>
                                        <p:strVal val="visible"/>
                                      </p:to>
                                    </p:set>
                                    <p:anim calcmode="lin" valueType="num">
                                      <p:cBhvr>
                                        <p:cTn id="46" dur="500" fill="hold"/>
                                        <p:tgtEl>
                                          <p:spTgt spid="87051"/>
                                        </p:tgtEl>
                                        <p:attrNameLst>
                                          <p:attrName>ppt_w</p:attrName>
                                        </p:attrNameLst>
                                      </p:cBhvr>
                                      <p:tavLst>
                                        <p:tav tm="0">
                                          <p:val>
                                            <p:fltVal val="0"/>
                                          </p:val>
                                        </p:tav>
                                        <p:tav tm="100000">
                                          <p:val>
                                            <p:strVal val="#ppt_w"/>
                                          </p:val>
                                        </p:tav>
                                      </p:tavLst>
                                    </p:anim>
                                    <p:anim calcmode="lin" valueType="num">
                                      <p:cBhvr>
                                        <p:cTn id="47" dur="500" fill="hold"/>
                                        <p:tgtEl>
                                          <p:spTgt spid="87051"/>
                                        </p:tgtEl>
                                        <p:attrNameLst>
                                          <p:attrName>ppt_h</p:attrName>
                                        </p:attrNameLst>
                                      </p:cBhvr>
                                      <p:tavLst>
                                        <p:tav tm="0">
                                          <p:val>
                                            <p:fltVal val="0"/>
                                          </p:val>
                                        </p:tav>
                                        <p:tav tm="100000">
                                          <p:val>
                                            <p:strVal val="#ppt_h"/>
                                          </p:val>
                                        </p:tav>
                                      </p:tavLst>
                                    </p:anim>
                                    <p:anim calcmode="lin" valueType="num">
                                      <p:cBhvr>
                                        <p:cTn id="48" dur="500" fill="hold"/>
                                        <p:tgtEl>
                                          <p:spTgt spid="87051"/>
                                        </p:tgtEl>
                                        <p:attrNameLst>
                                          <p:attrName>style.rotation</p:attrName>
                                        </p:attrNameLst>
                                      </p:cBhvr>
                                      <p:tavLst>
                                        <p:tav tm="0">
                                          <p:val>
                                            <p:fltVal val="90"/>
                                          </p:val>
                                        </p:tav>
                                        <p:tav tm="100000">
                                          <p:val>
                                            <p:fltVal val="0"/>
                                          </p:val>
                                        </p:tav>
                                      </p:tavLst>
                                    </p:anim>
                                    <p:animEffect transition="in" filter="fade">
                                      <p:cBhvr>
                                        <p:cTn id="49" dur="500"/>
                                        <p:tgtEl>
                                          <p:spTgt spid="870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nodeType="clickEffect">
                                  <p:stCondLst>
                                    <p:cond delay="0"/>
                                  </p:stCondLst>
                                  <p:childTnLst>
                                    <p:set>
                                      <p:cBhvr>
                                        <p:cTn id="53" dur="1" fill="hold">
                                          <p:stCondLst>
                                            <p:cond delay="0"/>
                                          </p:stCondLst>
                                        </p:cTn>
                                        <p:tgtEl>
                                          <p:spTgt spid="87063"/>
                                        </p:tgtEl>
                                        <p:attrNameLst>
                                          <p:attrName>style.visibility</p:attrName>
                                        </p:attrNameLst>
                                      </p:cBhvr>
                                      <p:to>
                                        <p:strVal val="visible"/>
                                      </p:to>
                                    </p:set>
                                    <p:anim calcmode="lin" valueType="num">
                                      <p:cBhvr>
                                        <p:cTn id="54" dur="500" fill="hold"/>
                                        <p:tgtEl>
                                          <p:spTgt spid="87063"/>
                                        </p:tgtEl>
                                        <p:attrNameLst>
                                          <p:attrName>ppt_w</p:attrName>
                                        </p:attrNameLst>
                                      </p:cBhvr>
                                      <p:tavLst>
                                        <p:tav tm="0">
                                          <p:val>
                                            <p:fltVal val="0"/>
                                          </p:val>
                                        </p:tav>
                                        <p:tav tm="100000">
                                          <p:val>
                                            <p:strVal val="#ppt_w"/>
                                          </p:val>
                                        </p:tav>
                                      </p:tavLst>
                                    </p:anim>
                                    <p:anim calcmode="lin" valueType="num">
                                      <p:cBhvr>
                                        <p:cTn id="55" dur="500" fill="hold"/>
                                        <p:tgtEl>
                                          <p:spTgt spid="87063"/>
                                        </p:tgtEl>
                                        <p:attrNameLst>
                                          <p:attrName>ppt_h</p:attrName>
                                        </p:attrNameLst>
                                      </p:cBhvr>
                                      <p:tavLst>
                                        <p:tav tm="0">
                                          <p:val>
                                            <p:fltVal val="0"/>
                                          </p:val>
                                        </p:tav>
                                        <p:tav tm="100000">
                                          <p:val>
                                            <p:strVal val="#ppt_h"/>
                                          </p:val>
                                        </p:tav>
                                      </p:tavLst>
                                    </p:anim>
                                    <p:animEffect transition="in" filter="fade">
                                      <p:cBhvr>
                                        <p:cTn id="56" dur="500"/>
                                        <p:tgtEl>
                                          <p:spTgt spid="87063"/>
                                        </p:tgtEl>
                                      </p:cBhvr>
                                    </p:animEffect>
                                  </p:childTnLst>
                                </p:cTn>
                              </p:par>
                            </p:childTnLst>
                          </p:cTn>
                        </p:par>
                        <p:par>
                          <p:cTn id="57" fill="hold" nodeType="afterGroup">
                            <p:stCondLst>
                              <p:cond delay="500"/>
                            </p:stCondLst>
                            <p:childTnLst>
                              <p:par>
                                <p:cTn id="58" presetID="53" presetClass="entr" presetSubtype="0" fill="hold" nodeType="afterEffect">
                                  <p:stCondLst>
                                    <p:cond delay="0"/>
                                  </p:stCondLst>
                                  <p:childTnLst>
                                    <p:set>
                                      <p:cBhvr>
                                        <p:cTn id="59" dur="1" fill="hold">
                                          <p:stCondLst>
                                            <p:cond delay="0"/>
                                          </p:stCondLst>
                                        </p:cTn>
                                        <p:tgtEl>
                                          <p:spTgt spid="87062"/>
                                        </p:tgtEl>
                                        <p:attrNameLst>
                                          <p:attrName>style.visibility</p:attrName>
                                        </p:attrNameLst>
                                      </p:cBhvr>
                                      <p:to>
                                        <p:strVal val="visible"/>
                                      </p:to>
                                    </p:set>
                                    <p:anim calcmode="lin" valueType="num">
                                      <p:cBhvr>
                                        <p:cTn id="60" dur="500" fill="hold"/>
                                        <p:tgtEl>
                                          <p:spTgt spid="87062"/>
                                        </p:tgtEl>
                                        <p:attrNameLst>
                                          <p:attrName>ppt_w</p:attrName>
                                        </p:attrNameLst>
                                      </p:cBhvr>
                                      <p:tavLst>
                                        <p:tav tm="0">
                                          <p:val>
                                            <p:fltVal val="0"/>
                                          </p:val>
                                        </p:tav>
                                        <p:tav tm="100000">
                                          <p:val>
                                            <p:strVal val="#ppt_w"/>
                                          </p:val>
                                        </p:tav>
                                      </p:tavLst>
                                    </p:anim>
                                    <p:anim calcmode="lin" valueType="num">
                                      <p:cBhvr>
                                        <p:cTn id="61" dur="500" fill="hold"/>
                                        <p:tgtEl>
                                          <p:spTgt spid="87062"/>
                                        </p:tgtEl>
                                        <p:attrNameLst>
                                          <p:attrName>ppt_h</p:attrName>
                                        </p:attrNameLst>
                                      </p:cBhvr>
                                      <p:tavLst>
                                        <p:tav tm="0">
                                          <p:val>
                                            <p:fltVal val="0"/>
                                          </p:val>
                                        </p:tav>
                                        <p:tav tm="100000">
                                          <p:val>
                                            <p:strVal val="#ppt_h"/>
                                          </p:val>
                                        </p:tav>
                                      </p:tavLst>
                                    </p:anim>
                                    <p:animEffect transition="in" filter="fade">
                                      <p:cBhvr>
                                        <p:cTn id="62" dur="500"/>
                                        <p:tgtEl>
                                          <p:spTgt spid="87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p:bldP spid="870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Oval 4">
            <a:extLst>
              <a:ext uri="{FF2B5EF4-FFF2-40B4-BE49-F238E27FC236}">
                <a16:creationId xmlns:a16="http://schemas.microsoft.com/office/drawing/2014/main" id="{5039AAF1-4497-4087-BCE4-52F8F1434405}"/>
              </a:ext>
            </a:extLst>
          </p:cNvPr>
          <p:cNvSpPr>
            <a:spLocks noChangeArrowheads="1"/>
          </p:cNvSpPr>
          <p:nvPr/>
        </p:nvSpPr>
        <p:spPr bwMode="auto">
          <a:xfrm>
            <a:off x="1600200" y="4724400"/>
            <a:ext cx="26670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tôi</a:t>
            </a:r>
            <a:r>
              <a:rPr lang="en-US" sz="2800" b="1" dirty="0">
                <a:solidFill>
                  <a:srgbClr val="0000FF"/>
                </a:solidFill>
                <a:latin typeface="Times New Roman" pitchFamily="18" charset="0"/>
                <a:cs typeface="Times New Roman" pitchFamily="18" charset="0"/>
              </a:rPr>
              <a:t>, ta</a:t>
            </a: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1" name="Oval 9">
            <a:extLst>
              <a:ext uri="{FF2B5EF4-FFF2-40B4-BE49-F238E27FC236}">
                <a16:creationId xmlns:a16="http://schemas.microsoft.com/office/drawing/2014/main" id="{586BA5D5-DFB1-4344-9044-A86877CD46FD}"/>
              </a:ext>
            </a:extLst>
          </p:cNvPr>
          <p:cNvSpPr>
            <a:spLocks noChangeArrowheads="1"/>
          </p:cNvSpPr>
          <p:nvPr/>
        </p:nvSpPr>
        <p:spPr bwMode="auto">
          <a:xfrm>
            <a:off x="76962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chúng</a:t>
            </a:r>
            <a:endParaRPr lang="en-US" sz="2800" b="1" dirty="0">
              <a:solidFill>
                <a:srgbClr val="0000FF"/>
              </a:solidFill>
              <a:latin typeface="Times New Roman" pitchFamily="18" charset="0"/>
              <a:cs typeface="Times New Roman" pitchFamily="18" charset="0"/>
            </a:endParaRPr>
          </a:p>
          <a:p>
            <a:pP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2" name="Oval 10">
            <a:extLst>
              <a:ext uri="{FF2B5EF4-FFF2-40B4-BE49-F238E27FC236}">
                <a16:creationId xmlns:a16="http://schemas.microsoft.com/office/drawing/2014/main" id="{C97386BE-8A87-4023-AAFA-025B5DEE89FC}"/>
              </a:ext>
            </a:extLst>
          </p:cNvPr>
          <p:cNvSpPr>
            <a:spLocks noChangeArrowheads="1"/>
          </p:cNvSpPr>
          <p:nvPr/>
        </p:nvSpPr>
        <p:spPr bwMode="auto">
          <a:xfrm>
            <a:off x="4495800" y="4724400"/>
            <a:ext cx="2819400" cy="1600200"/>
          </a:xfrm>
          <a:prstGeom prst="ellipse">
            <a:avLst/>
          </a:prstGeom>
          <a:solidFill>
            <a:schemeClr val="accent6">
              <a:lumMod val="20000"/>
              <a:lumOff val="80000"/>
            </a:schemeClr>
          </a:solidFill>
          <a:ln w="57150">
            <a:solidFill>
              <a:srgbClr val="9900CC"/>
            </a:solidFill>
            <a:round/>
            <a:headEnd/>
            <a:tailEnd/>
          </a:ln>
          <a:effectLst/>
        </p:spPr>
        <p:txBody>
          <a:bodyPr wrap="none" anchor="ctr"/>
          <a:lstStyle/>
          <a:p>
            <a:pPr algn="ctr" eaLnBrk="1" hangingPunct="1">
              <a:defRPr/>
            </a:pPr>
            <a:r>
              <a:rPr lang="en-US" sz="2800" b="1" dirty="0" err="1">
                <a:solidFill>
                  <a:srgbClr val="0000FF"/>
                </a:solidFill>
                <a:latin typeface="Times New Roman" pitchFamily="18" charset="0"/>
                <a:cs typeface="Times New Roman" pitchFamily="18" charset="0"/>
              </a:rPr>
              <a:t>chị</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ngươi</a:t>
            </a: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a:p>
            <a:pPr algn="ctr" eaLnBrk="1" hangingPunct="1">
              <a:defRPr/>
            </a:pPr>
            <a:endParaRPr lang="en-US" sz="2800" b="1" dirty="0">
              <a:solidFill>
                <a:srgbClr val="0000FF"/>
              </a:solidFill>
              <a:latin typeface="Times New Roman" pitchFamily="18" charset="0"/>
              <a:cs typeface="Times New Roman" pitchFamily="18" charset="0"/>
            </a:endParaRPr>
          </a:p>
        </p:txBody>
      </p:sp>
      <p:sp>
        <p:nvSpPr>
          <p:cNvPr id="18444" name="Rectangle 12">
            <a:extLst>
              <a:ext uri="{FF2B5EF4-FFF2-40B4-BE49-F238E27FC236}">
                <a16:creationId xmlns:a16="http://schemas.microsoft.com/office/drawing/2014/main" id="{CDC31B8A-A55D-4AF3-90C2-E2F386C1704E}"/>
              </a:ext>
            </a:extLst>
          </p:cNvPr>
          <p:cNvSpPr>
            <a:spLocks noChangeArrowheads="1"/>
          </p:cNvSpPr>
          <p:nvPr/>
        </p:nvSpPr>
        <p:spPr bwMode="auto">
          <a:xfrm>
            <a:off x="3810000" y="152400"/>
            <a:ext cx="4419600" cy="91440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b="1">
                <a:solidFill>
                  <a:srgbClr val="0033CC"/>
                </a:solidFill>
                <a:latin typeface="Times New Roman" panose="02020603050405020304" pitchFamily="18" charset="0"/>
                <a:cs typeface="Times New Roman" panose="02020603050405020304" pitchFamily="18" charset="0"/>
              </a:rPr>
              <a:t>Đại từ xưng hô</a:t>
            </a:r>
          </a:p>
        </p:txBody>
      </p:sp>
      <p:sp>
        <p:nvSpPr>
          <p:cNvPr id="18445" name="AutoShape 13">
            <a:extLst>
              <a:ext uri="{FF2B5EF4-FFF2-40B4-BE49-F238E27FC236}">
                <a16:creationId xmlns:a16="http://schemas.microsoft.com/office/drawing/2014/main" id="{6C06B67E-51D9-42B2-A170-D6E11ADA927E}"/>
              </a:ext>
            </a:extLst>
          </p:cNvPr>
          <p:cNvSpPr>
            <a:spLocks noChangeArrowheads="1"/>
          </p:cNvSpPr>
          <p:nvPr/>
        </p:nvSpPr>
        <p:spPr bwMode="auto">
          <a:xfrm>
            <a:off x="1816100" y="2057400"/>
            <a:ext cx="25146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người nói</a:t>
            </a:r>
          </a:p>
        </p:txBody>
      </p:sp>
      <p:sp>
        <p:nvSpPr>
          <p:cNvPr id="18447" name="AutoShape 15">
            <a:extLst>
              <a:ext uri="{FF2B5EF4-FFF2-40B4-BE49-F238E27FC236}">
                <a16:creationId xmlns:a16="http://schemas.microsoft.com/office/drawing/2014/main" id="{EBA1DD30-14B5-4B13-B3E4-0A6FB7A14E06}"/>
              </a:ext>
            </a:extLst>
          </p:cNvPr>
          <p:cNvSpPr>
            <a:spLocks noChangeArrowheads="1"/>
          </p:cNvSpPr>
          <p:nvPr/>
        </p:nvSpPr>
        <p:spPr bwMode="auto">
          <a:xfrm>
            <a:off x="7620000" y="2057400"/>
            <a:ext cx="28194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 Từ chỉ người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hay vật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được nhắc tới</a:t>
            </a:r>
          </a:p>
        </p:txBody>
      </p:sp>
      <p:sp>
        <p:nvSpPr>
          <p:cNvPr id="18448" name="AutoShape 16">
            <a:extLst>
              <a:ext uri="{FF2B5EF4-FFF2-40B4-BE49-F238E27FC236}">
                <a16:creationId xmlns:a16="http://schemas.microsoft.com/office/drawing/2014/main" id="{6CE2FC45-18AD-4C9E-9D53-F873BE35FFA7}"/>
              </a:ext>
            </a:extLst>
          </p:cNvPr>
          <p:cNvSpPr>
            <a:spLocks noChangeArrowheads="1"/>
          </p:cNvSpPr>
          <p:nvPr/>
        </p:nvSpPr>
        <p:spPr bwMode="auto">
          <a:xfrm>
            <a:off x="4711700" y="2057400"/>
            <a:ext cx="2590800" cy="1524000"/>
          </a:xfrm>
          <a:prstGeom prst="flowChartAlternateProcess">
            <a:avLst/>
          </a:prstGeom>
          <a:solidFill>
            <a:srgbClr val="FFFF00"/>
          </a:solidFill>
          <a:ln w="57150">
            <a:solidFill>
              <a:srgbClr val="9900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Những từ chỉ </a:t>
            </a:r>
          </a:p>
          <a:p>
            <a:pPr algn="ctr" eaLnBrk="1" hangingPunct="1">
              <a:spcBef>
                <a:spcPct val="0"/>
              </a:spcBef>
              <a:buFontTx/>
              <a:buNone/>
            </a:pPr>
            <a:r>
              <a:rPr lang="en-US" altLang="en-US" sz="2800" b="1">
                <a:solidFill>
                  <a:srgbClr val="0000FF"/>
                </a:solidFill>
                <a:latin typeface="Times New Roman" panose="02020603050405020304" pitchFamily="18" charset="0"/>
                <a:cs typeface="Times New Roman" panose="02020603050405020304" pitchFamily="18" charset="0"/>
              </a:rPr>
              <a:t>người nghe</a:t>
            </a:r>
          </a:p>
        </p:txBody>
      </p:sp>
      <p:sp>
        <p:nvSpPr>
          <p:cNvPr id="18450" name="Line 18">
            <a:extLst>
              <a:ext uri="{FF2B5EF4-FFF2-40B4-BE49-F238E27FC236}">
                <a16:creationId xmlns:a16="http://schemas.microsoft.com/office/drawing/2014/main" id="{8B0BB687-5D46-4EF9-9E81-62D6631E5F64}"/>
              </a:ext>
            </a:extLst>
          </p:cNvPr>
          <p:cNvSpPr>
            <a:spLocks noChangeShapeType="1"/>
          </p:cNvSpPr>
          <p:nvPr/>
        </p:nvSpPr>
        <p:spPr bwMode="auto">
          <a:xfrm>
            <a:off x="6019800" y="1143000"/>
            <a:ext cx="0" cy="83820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1" name="Line 19">
            <a:extLst>
              <a:ext uri="{FF2B5EF4-FFF2-40B4-BE49-F238E27FC236}">
                <a16:creationId xmlns:a16="http://schemas.microsoft.com/office/drawing/2014/main" id="{CB1CB649-CF18-413E-9D91-34486C42C43D}"/>
              </a:ext>
            </a:extLst>
          </p:cNvPr>
          <p:cNvSpPr>
            <a:spLocks noChangeShapeType="1"/>
          </p:cNvSpPr>
          <p:nvPr/>
        </p:nvSpPr>
        <p:spPr bwMode="auto">
          <a:xfrm flipH="1">
            <a:off x="3200400" y="1143000"/>
            <a:ext cx="2819400" cy="831850"/>
          </a:xfrm>
          <a:prstGeom prst="line">
            <a:avLst/>
          </a:prstGeom>
          <a:noFill/>
          <a:ln w="57150">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2" name="Line 20">
            <a:extLst>
              <a:ext uri="{FF2B5EF4-FFF2-40B4-BE49-F238E27FC236}">
                <a16:creationId xmlns:a16="http://schemas.microsoft.com/office/drawing/2014/main" id="{6140CCE1-CB27-49EC-B50A-C8C9CA357978}"/>
              </a:ext>
            </a:extLst>
          </p:cNvPr>
          <p:cNvSpPr>
            <a:spLocks noChangeShapeType="1"/>
          </p:cNvSpPr>
          <p:nvPr/>
        </p:nvSpPr>
        <p:spPr bwMode="auto">
          <a:xfrm>
            <a:off x="6019800" y="1143000"/>
            <a:ext cx="3048000" cy="817563"/>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54" name="Line 22">
            <a:extLst>
              <a:ext uri="{FF2B5EF4-FFF2-40B4-BE49-F238E27FC236}">
                <a16:creationId xmlns:a16="http://schemas.microsoft.com/office/drawing/2014/main" id="{75DC7B3C-EEA3-49A7-A938-AF5B78F298C5}"/>
              </a:ext>
            </a:extLst>
          </p:cNvPr>
          <p:cNvSpPr>
            <a:spLocks noChangeShapeType="1"/>
          </p:cNvSpPr>
          <p:nvPr/>
        </p:nvSpPr>
        <p:spPr bwMode="auto">
          <a:xfrm>
            <a:off x="29718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6" name="Line 24">
            <a:extLst>
              <a:ext uri="{FF2B5EF4-FFF2-40B4-BE49-F238E27FC236}">
                <a16:creationId xmlns:a16="http://schemas.microsoft.com/office/drawing/2014/main" id="{EAF7C0C1-6E23-4C8C-B763-5692352AB213}"/>
              </a:ext>
            </a:extLst>
          </p:cNvPr>
          <p:cNvSpPr>
            <a:spLocks noChangeShapeType="1"/>
          </p:cNvSpPr>
          <p:nvPr/>
        </p:nvSpPr>
        <p:spPr bwMode="auto">
          <a:xfrm>
            <a:off x="91440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457" name="Line 25">
            <a:extLst>
              <a:ext uri="{FF2B5EF4-FFF2-40B4-BE49-F238E27FC236}">
                <a16:creationId xmlns:a16="http://schemas.microsoft.com/office/drawing/2014/main" id="{BC6E9A77-78B8-4977-9FFB-14E198B12484}"/>
              </a:ext>
            </a:extLst>
          </p:cNvPr>
          <p:cNvSpPr>
            <a:spLocks noChangeShapeType="1"/>
          </p:cNvSpPr>
          <p:nvPr/>
        </p:nvSpPr>
        <p:spPr bwMode="auto">
          <a:xfrm>
            <a:off x="5943600" y="3657600"/>
            <a:ext cx="0" cy="91440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7" name="TextBox 1">
            <a:extLst>
              <a:ext uri="{FF2B5EF4-FFF2-40B4-BE49-F238E27FC236}">
                <a16:creationId xmlns:a16="http://schemas.microsoft.com/office/drawing/2014/main" id="{2614A856-2C8F-4F34-BB44-2A9B26B5A501}"/>
              </a:ext>
            </a:extLst>
          </p:cNvPr>
          <p:cNvSpPr txBox="1">
            <a:spLocks noChangeArrowheads="1"/>
          </p:cNvSpPr>
          <p:nvPr/>
        </p:nvSpPr>
        <p:spPr bwMode="auto">
          <a:xfrm>
            <a:off x="1905000" y="54864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tớ, mình, …</a:t>
            </a:r>
          </a:p>
        </p:txBody>
      </p:sp>
      <p:sp>
        <p:nvSpPr>
          <p:cNvPr id="8208" name="TextBox 15">
            <a:extLst>
              <a:ext uri="{FF2B5EF4-FFF2-40B4-BE49-F238E27FC236}">
                <a16:creationId xmlns:a16="http://schemas.microsoft.com/office/drawing/2014/main" id="{AF67D06C-F545-4B3B-ABE5-B2BE9329DC9D}"/>
              </a:ext>
            </a:extLst>
          </p:cNvPr>
          <p:cNvSpPr txBox="1">
            <a:spLocks noChangeArrowheads="1"/>
          </p:cNvSpPr>
          <p:nvPr/>
        </p:nvSpPr>
        <p:spPr bwMode="auto">
          <a:xfrm>
            <a:off x="4483100" y="5294313"/>
            <a:ext cx="290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cậu, đằng ấy, …</a:t>
            </a:r>
          </a:p>
        </p:txBody>
      </p:sp>
      <p:sp>
        <p:nvSpPr>
          <p:cNvPr id="8209" name="TextBox 16">
            <a:extLst>
              <a:ext uri="{FF2B5EF4-FFF2-40B4-BE49-F238E27FC236}">
                <a16:creationId xmlns:a16="http://schemas.microsoft.com/office/drawing/2014/main" id="{34B19C04-78C6-458E-8A6D-ED9F651ED772}"/>
              </a:ext>
            </a:extLst>
          </p:cNvPr>
          <p:cNvSpPr txBox="1">
            <a:spLocks noChangeArrowheads="1"/>
          </p:cNvSpPr>
          <p:nvPr/>
        </p:nvSpPr>
        <p:spPr bwMode="auto">
          <a:xfrm>
            <a:off x="7772400" y="5257800"/>
            <a:ext cx="2667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chúng nó, nó, họ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4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457"/>
                                        </p:tgtEl>
                                        <p:attrNameLst>
                                          <p:attrName>style.visibility</p:attrName>
                                        </p:attrNameLst>
                                      </p:cBhvr>
                                      <p:to>
                                        <p:strVal val="visible"/>
                                      </p:to>
                                    </p:set>
                                    <p:animEffect transition="in" filter="fade">
                                      <p:cBhvr>
                                        <p:cTn id="21" dur="1000"/>
                                        <p:tgtEl>
                                          <p:spTgt spid="18457"/>
                                        </p:tgtEl>
                                      </p:cBhvr>
                                    </p:animEffect>
                                    <p:anim calcmode="lin" valueType="num">
                                      <p:cBhvr>
                                        <p:cTn id="22" dur="1000" fill="hold"/>
                                        <p:tgtEl>
                                          <p:spTgt spid="18457"/>
                                        </p:tgtEl>
                                        <p:attrNameLst>
                                          <p:attrName>ppt_x</p:attrName>
                                        </p:attrNameLst>
                                      </p:cBhvr>
                                      <p:tavLst>
                                        <p:tav tm="0">
                                          <p:val>
                                            <p:strVal val="#ppt_x"/>
                                          </p:val>
                                        </p:tav>
                                        <p:tav tm="100000">
                                          <p:val>
                                            <p:strVal val="#ppt_x"/>
                                          </p:val>
                                        </p:tav>
                                      </p:tavLst>
                                    </p:anim>
                                    <p:anim calcmode="lin" valueType="num">
                                      <p:cBhvr>
                                        <p:cTn id="23" dur="1000" fill="hold"/>
                                        <p:tgtEl>
                                          <p:spTgt spid="1845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8442"/>
                                        </p:tgtEl>
                                        <p:attrNameLst>
                                          <p:attrName>style.visibility</p:attrName>
                                        </p:attrNameLst>
                                      </p:cBhvr>
                                      <p:to>
                                        <p:strVal val="visible"/>
                                      </p:to>
                                    </p:set>
                                    <p:animEffect transition="in" filter="fade">
                                      <p:cBhvr>
                                        <p:cTn id="26" dur="1000"/>
                                        <p:tgtEl>
                                          <p:spTgt spid="18442"/>
                                        </p:tgtEl>
                                      </p:cBhvr>
                                    </p:animEffect>
                                    <p:anim calcmode="lin" valueType="num">
                                      <p:cBhvr>
                                        <p:cTn id="27" dur="1000" fill="hold"/>
                                        <p:tgtEl>
                                          <p:spTgt spid="18442"/>
                                        </p:tgtEl>
                                        <p:attrNameLst>
                                          <p:attrName>ppt_x</p:attrName>
                                        </p:attrNameLst>
                                      </p:cBhvr>
                                      <p:tavLst>
                                        <p:tav tm="0">
                                          <p:val>
                                            <p:strVal val="#ppt_x"/>
                                          </p:val>
                                        </p:tav>
                                        <p:tav tm="100000">
                                          <p:val>
                                            <p:strVal val="#ppt_x"/>
                                          </p:val>
                                        </p:tav>
                                      </p:tavLst>
                                    </p:anim>
                                    <p:anim calcmode="lin" valueType="num">
                                      <p:cBhvr>
                                        <p:cTn id="28" dur="1000" fill="hold"/>
                                        <p:tgtEl>
                                          <p:spTgt spid="1844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1" fill="hold" nodeType="clickEffect">
                                  <p:stCondLst>
                                    <p:cond delay="0"/>
                                  </p:stCondLst>
                                  <p:childTnLst>
                                    <p:set>
                                      <p:cBhvr>
                                        <p:cTn id="32" dur="1" fill="hold">
                                          <p:stCondLst>
                                            <p:cond delay="0"/>
                                          </p:stCondLst>
                                        </p:cTn>
                                        <p:tgtEl>
                                          <p:spTgt spid="18456"/>
                                        </p:tgtEl>
                                        <p:attrNameLst>
                                          <p:attrName>style.visibility</p:attrName>
                                        </p:attrNameLst>
                                      </p:cBhvr>
                                      <p:to>
                                        <p:strVal val="visible"/>
                                      </p:to>
                                    </p:set>
                                    <p:animEffect transition="in" filter="barn(inVertical)">
                                      <p:cBhvr>
                                        <p:cTn id="33" dur="500"/>
                                        <p:tgtEl>
                                          <p:spTgt spid="1845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441"/>
                                        </p:tgtEl>
                                        <p:attrNameLst>
                                          <p:attrName>style.visibility</p:attrName>
                                        </p:attrNameLst>
                                      </p:cBhvr>
                                      <p:to>
                                        <p:strVal val="visible"/>
                                      </p:to>
                                    </p:set>
                                    <p:animEffect transition="in" filter="barn(inVertical)">
                                      <p:cBhvr>
                                        <p:cTn id="36" dur="500"/>
                                        <p:tgtEl>
                                          <p:spTgt spid="184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207"/>
                                        </p:tgtEl>
                                        <p:attrNameLst>
                                          <p:attrName>style.visibility</p:attrName>
                                        </p:attrNameLst>
                                      </p:cBhvr>
                                      <p:to>
                                        <p:strVal val="visible"/>
                                      </p:to>
                                    </p:set>
                                    <p:anim calcmode="lin" valueType="num">
                                      <p:cBhvr additive="base">
                                        <p:cTn id="41" dur="500" fill="hold"/>
                                        <p:tgtEl>
                                          <p:spTgt spid="8207"/>
                                        </p:tgtEl>
                                        <p:attrNameLst>
                                          <p:attrName>ppt_x</p:attrName>
                                        </p:attrNameLst>
                                      </p:cBhvr>
                                      <p:tavLst>
                                        <p:tav tm="0">
                                          <p:val>
                                            <p:strVal val="#ppt_x"/>
                                          </p:val>
                                        </p:tav>
                                        <p:tav tm="100000">
                                          <p:val>
                                            <p:strVal val="#ppt_x"/>
                                          </p:val>
                                        </p:tav>
                                      </p:tavLst>
                                    </p:anim>
                                    <p:anim calcmode="lin" valueType="num">
                                      <p:cBhvr additive="base">
                                        <p:cTn id="42" dur="500" fill="hold"/>
                                        <p:tgtEl>
                                          <p:spTgt spid="8207"/>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208"/>
                                        </p:tgtEl>
                                        <p:attrNameLst>
                                          <p:attrName>style.visibility</p:attrName>
                                        </p:attrNameLst>
                                      </p:cBhvr>
                                      <p:to>
                                        <p:strVal val="visible"/>
                                      </p:to>
                                    </p:set>
                                    <p:anim calcmode="lin" valueType="num">
                                      <p:cBhvr additive="base">
                                        <p:cTn id="47" dur="500" fill="hold"/>
                                        <p:tgtEl>
                                          <p:spTgt spid="8208"/>
                                        </p:tgtEl>
                                        <p:attrNameLst>
                                          <p:attrName>ppt_x</p:attrName>
                                        </p:attrNameLst>
                                      </p:cBhvr>
                                      <p:tavLst>
                                        <p:tav tm="0">
                                          <p:val>
                                            <p:strVal val="#ppt_x"/>
                                          </p:val>
                                        </p:tav>
                                        <p:tav tm="100000">
                                          <p:val>
                                            <p:strVal val="#ppt_x"/>
                                          </p:val>
                                        </p:tav>
                                      </p:tavLst>
                                    </p:anim>
                                    <p:anim calcmode="lin" valueType="num">
                                      <p:cBhvr additive="base">
                                        <p:cTn id="48" dur="500" fill="hold"/>
                                        <p:tgtEl>
                                          <p:spTgt spid="8208"/>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209"/>
                                        </p:tgtEl>
                                        <p:attrNameLst>
                                          <p:attrName>style.visibility</p:attrName>
                                        </p:attrNameLst>
                                      </p:cBhvr>
                                      <p:to>
                                        <p:strVal val="visible"/>
                                      </p:to>
                                    </p:set>
                                    <p:anim calcmode="lin" valueType="num">
                                      <p:cBhvr additive="base">
                                        <p:cTn id="53" dur="500" fill="hold"/>
                                        <p:tgtEl>
                                          <p:spTgt spid="8209"/>
                                        </p:tgtEl>
                                        <p:attrNameLst>
                                          <p:attrName>ppt_x</p:attrName>
                                        </p:attrNameLst>
                                      </p:cBhvr>
                                      <p:tavLst>
                                        <p:tav tm="0">
                                          <p:val>
                                            <p:strVal val="#ppt_x"/>
                                          </p:val>
                                        </p:tav>
                                        <p:tav tm="100000">
                                          <p:val>
                                            <p:strVal val="#ppt_x"/>
                                          </p:val>
                                        </p:tav>
                                      </p:tavLst>
                                    </p:anim>
                                    <p:anim calcmode="lin" valueType="num">
                                      <p:cBhvr additive="base">
                                        <p:cTn id="54" dur="500" fill="hold"/>
                                        <p:tgtEl>
                                          <p:spTgt spid="8209"/>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18451"/>
                                        </p:tgtEl>
                                        <p:attrNameLst>
                                          <p:attrName>style.visibility</p:attrName>
                                        </p:attrNameLst>
                                      </p:cBhvr>
                                      <p:to>
                                        <p:strVal val="visible"/>
                                      </p:to>
                                    </p:set>
                                    <p:animEffect transition="in" filter="fade">
                                      <p:cBhvr>
                                        <p:cTn id="59" dur="1000"/>
                                        <p:tgtEl>
                                          <p:spTgt spid="18451"/>
                                        </p:tgtEl>
                                      </p:cBhvr>
                                    </p:animEffect>
                                    <p:anim calcmode="lin" valueType="num">
                                      <p:cBhvr>
                                        <p:cTn id="60" dur="1000" fill="hold"/>
                                        <p:tgtEl>
                                          <p:spTgt spid="18451"/>
                                        </p:tgtEl>
                                        <p:attrNameLst>
                                          <p:attrName>ppt_x</p:attrName>
                                        </p:attrNameLst>
                                      </p:cBhvr>
                                      <p:tavLst>
                                        <p:tav tm="0">
                                          <p:val>
                                            <p:strVal val="#ppt_x"/>
                                          </p:val>
                                        </p:tav>
                                        <p:tav tm="100000">
                                          <p:val>
                                            <p:strVal val="#ppt_x"/>
                                          </p:val>
                                        </p:tav>
                                      </p:tavLst>
                                    </p:anim>
                                    <p:anim calcmode="lin" valueType="num">
                                      <p:cBhvr>
                                        <p:cTn id="61" dur="1000" fill="hold"/>
                                        <p:tgtEl>
                                          <p:spTgt spid="1845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8450"/>
                                        </p:tgtEl>
                                        <p:attrNameLst>
                                          <p:attrName>style.visibility</p:attrName>
                                        </p:attrNameLst>
                                      </p:cBhvr>
                                      <p:to>
                                        <p:strVal val="visible"/>
                                      </p:to>
                                    </p:set>
                                    <p:animEffect transition="in" filter="fade">
                                      <p:cBhvr>
                                        <p:cTn id="64" dur="1000"/>
                                        <p:tgtEl>
                                          <p:spTgt spid="18450"/>
                                        </p:tgtEl>
                                      </p:cBhvr>
                                    </p:animEffect>
                                    <p:anim calcmode="lin" valueType="num">
                                      <p:cBhvr>
                                        <p:cTn id="65" dur="1000" fill="hold"/>
                                        <p:tgtEl>
                                          <p:spTgt spid="18450"/>
                                        </p:tgtEl>
                                        <p:attrNameLst>
                                          <p:attrName>ppt_x</p:attrName>
                                        </p:attrNameLst>
                                      </p:cBhvr>
                                      <p:tavLst>
                                        <p:tav tm="0">
                                          <p:val>
                                            <p:strVal val="#ppt_x"/>
                                          </p:val>
                                        </p:tav>
                                        <p:tav tm="100000">
                                          <p:val>
                                            <p:strVal val="#ppt_x"/>
                                          </p:val>
                                        </p:tav>
                                      </p:tavLst>
                                    </p:anim>
                                    <p:anim calcmode="lin" valueType="num">
                                      <p:cBhvr>
                                        <p:cTn id="66" dur="1000" fill="hold"/>
                                        <p:tgtEl>
                                          <p:spTgt spid="1845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452"/>
                                        </p:tgtEl>
                                        <p:attrNameLst>
                                          <p:attrName>style.visibility</p:attrName>
                                        </p:attrNameLst>
                                      </p:cBhvr>
                                      <p:to>
                                        <p:strVal val="visible"/>
                                      </p:to>
                                    </p:set>
                                    <p:animEffect transition="in" filter="fade">
                                      <p:cBhvr>
                                        <p:cTn id="69" dur="1000"/>
                                        <p:tgtEl>
                                          <p:spTgt spid="18452"/>
                                        </p:tgtEl>
                                      </p:cBhvr>
                                    </p:animEffect>
                                    <p:anim calcmode="lin" valueType="num">
                                      <p:cBhvr>
                                        <p:cTn id="70" dur="1000" fill="hold"/>
                                        <p:tgtEl>
                                          <p:spTgt spid="18452"/>
                                        </p:tgtEl>
                                        <p:attrNameLst>
                                          <p:attrName>ppt_x</p:attrName>
                                        </p:attrNameLst>
                                      </p:cBhvr>
                                      <p:tavLst>
                                        <p:tav tm="0">
                                          <p:val>
                                            <p:strVal val="#ppt_x"/>
                                          </p:val>
                                        </p:tav>
                                        <p:tav tm="100000">
                                          <p:val>
                                            <p:strVal val="#ppt_x"/>
                                          </p:val>
                                        </p:tav>
                                      </p:tavLst>
                                    </p:anim>
                                    <p:anim calcmode="lin" valueType="num">
                                      <p:cBhvr>
                                        <p:cTn id="71" dur="1000" fill="hold"/>
                                        <p:tgtEl>
                                          <p:spTgt spid="18452"/>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8444"/>
                                        </p:tgtEl>
                                        <p:attrNameLst>
                                          <p:attrName>style.visibility</p:attrName>
                                        </p:attrNameLst>
                                      </p:cBhvr>
                                      <p:to>
                                        <p:strVal val="visible"/>
                                      </p:to>
                                    </p:set>
                                    <p:anim calcmode="lin" valueType="num">
                                      <p:cBhvr additive="base">
                                        <p:cTn id="76" dur="500" fill="hold"/>
                                        <p:tgtEl>
                                          <p:spTgt spid="18444"/>
                                        </p:tgtEl>
                                        <p:attrNameLst>
                                          <p:attrName>ppt_x</p:attrName>
                                        </p:attrNameLst>
                                      </p:cBhvr>
                                      <p:tavLst>
                                        <p:tav tm="0">
                                          <p:val>
                                            <p:strVal val="#ppt_x"/>
                                          </p:val>
                                        </p:tav>
                                        <p:tav tm="100000">
                                          <p:val>
                                            <p:strVal val="#ppt_x"/>
                                          </p:val>
                                        </p:tav>
                                      </p:tavLst>
                                    </p:anim>
                                    <p:anim calcmode="lin" valueType="num">
                                      <p:cBhvr additive="base">
                                        <p:cTn id="77"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1" grpId="0" animBg="1"/>
      <p:bldP spid="18442" grpId="0" animBg="1"/>
      <p:bldP spid="18444" grpId="0" animBg="1"/>
      <p:bldP spid="18445" grpId="0" animBg="1"/>
      <p:bldP spid="18447" grpId="0" animBg="1"/>
      <p:bldP spid="18448" grpId="0" animBg="1"/>
      <p:bldP spid="8207" grpId="0"/>
      <p:bldP spid="8208" grpId="0"/>
      <p:bldP spid="82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C5DCB5D5-E095-473A-B1B4-F11CD7A33EBC}"/>
              </a:ext>
            </a:extLst>
          </p:cNvPr>
          <p:cNvSpPr>
            <a:spLocks noGrp="1" noChangeArrowheads="1"/>
          </p:cNvSpPr>
          <p:nvPr>
            <p:ph type="body" idx="1"/>
          </p:nvPr>
        </p:nvSpPr>
        <p:spPr>
          <a:xfrm>
            <a:off x="609600" y="1524000"/>
            <a:ext cx="10668000" cy="6629400"/>
          </a:xfrm>
        </p:spPr>
        <p:txBody>
          <a:bodyPr/>
          <a:lstStyle/>
          <a:p>
            <a:pPr eaLnBrk="1" hangingPunct="1">
              <a:buFont typeface="Wingdings" pitchFamily="2" charset="2"/>
              <a:buNone/>
              <a:defRPr/>
            </a:pPr>
            <a:r>
              <a:rPr lang="en-US" dirty="0">
                <a:latin typeface="Times New Roman"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Ngày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xưa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có</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chị</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nhưng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rất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lười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lại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biết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yêu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quý</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Một</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hôm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ăn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để</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đổ</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vãi</a:t>
            </a:r>
            <a:r>
              <a:rPr lang="en-US" dirty="0">
                <a:solidFill>
                  <a:srgbClr val="0000FF"/>
                </a:solidFill>
                <a:latin typeface="Cambria" panose="02040503050406030204" pitchFamily="18" charset="0"/>
                <a:ea typeface="Cambria" panose="02040503050406030204" pitchFamily="18" charset="0"/>
                <a:cs typeface="Times New Roman" pitchFamily="18" charset="0"/>
              </a:rPr>
              <a:t> lung </a:t>
            </a:r>
            <a:r>
              <a:rPr lang="en-US" dirty="0" err="1">
                <a:solidFill>
                  <a:srgbClr val="0000FF"/>
                </a:solidFill>
                <a:latin typeface="Cambria" panose="02040503050406030204" pitchFamily="18" charset="0"/>
                <a:ea typeface="Cambria" panose="02040503050406030204" pitchFamily="18" charset="0"/>
                <a:cs typeface="Times New Roman" pitchFamily="18" charset="0"/>
              </a:rPr>
              <a:t>tung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Thấy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hỏi</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cơm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sao</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khinh</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rẻ</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thế</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Hơ</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Bia</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giận</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dữ</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a:latin typeface="Cambria" panose="02040503050406030204" pitchFamily="18" charset="0"/>
                <a:ea typeface="Cambria" panose="02040503050406030204" pitchFamily="18" charset="0"/>
                <a:cs typeface="Times New Roman" pitchFamily="18" charset="0"/>
              </a:rPr>
              <a:t> </a:t>
            </a:r>
          </a:p>
          <a:p>
            <a:pPr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đẹp</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là</a:t>
            </a:r>
            <a:r>
              <a:rPr lang="en-US" dirty="0">
                <a:solidFill>
                  <a:srgbClr val="0000FF"/>
                </a:solidFill>
                <a:latin typeface="Cambria" panose="02040503050406030204" pitchFamily="18" charset="0"/>
                <a:ea typeface="Cambria" panose="02040503050406030204" pitchFamily="18" charset="0"/>
                <a:cs typeface="Times New Roman" pitchFamily="18" charset="0"/>
              </a:rPr>
              <a:t> do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cha </a:t>
            </a:r>
            <a:r>
              <a:rPr lang="en-US" dirty="0" err="1">
                <a:solidFill>
                  <a:srgbClr val="0000FF"/>
                </a:solidFill>
                <a:latin typeface="Cambria" panose="02040503050406030204" pitchFamily="18" charset="0"/>
                <a:ea typeface="Cambria" panose="02040503050406030204" pitchFamily="18" charset="0"/>
                <a:cs typeface="Times New Roman" pitchFamily="18" charset="0"/>
              </a:rPr>
              <a:t>công</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mẹ</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chứ</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đâu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nhờ</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Nghe</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nói</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vậy</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thóc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gạo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tức</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lắm</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Đêm</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khuya</a:t>
            </a:r>
            <a:r>
              <a:rPr lang="en-US" dirty="0">
                <a:solidFill>
                  <a:srgbClr val="0000FF"/>
                </a:solidFill>
                <a:latin typeface="Cambria" panose="02040503050406030204" pitchFamily="18" charset="0"/>
                <a:ea typeface="Cambria" panose="02040503050406030204" pitchFamily="18" charset="0"/>
                <a:cs typeface="Times New Roman" pitchFamily="18" charset="0"/>
              </a:rPr>
              <a:t>,</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rủ</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nhau</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bỏ</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cả</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vào</a:t>
            </a:r>
            <a:r>
              <a:rPr lang="en-US" dirty="0">
                <a:solidFill>
                  <a:srgbClr val="0000FF"/>
                </a:solidFill>
                <a:latin typeface="Cambria" panose="02040503050406030204" pitchFamily="18" charset="0"/>
                <a:ea typeface="Cambria" panose="02040503050406030204" pitchFamily="18" charset="0"/>
                <a:cs typeface="Times New Roman" pitchFamily="18" charset="0"/>
              </a:rPr>
              <a:t> </a:t>
            </a:r>
            <a:r>
              <a:rPr lang="en-US" dirty="0" err="1">
                <a:solidFill>
                  <a:srgbClr val="0000FF"/>
                </a:solidFill>
                <a:latin typeface="Cambria" panose="02040503050406030204" pitchFamily="18" charset="0"/>
                <a:ea typeface="Cambria" panose="02040503050406030204" pitchFamily="18" charset="0"/>
                <a:cs typeface="Times New Roman" pitchFamily="18" charset="0"/>
              </a:rPr>
              <a:t>rừng</a:t>
            </a:r>
            <a:r>
              <a:rPr lang="en-US" dirty="0">
                <a:solidFill>
                  <a:srgbClr val="0000FF"/>
                </a:solidFill>
                <a:latin typeface="Cambria" panose="02040503050406030204" pitchFamily="18" charset="0"/>
                <a:ea typeface="Cambria" panose="02040503050406030204" pitchFamily="18" charset="0"/>
                <a:cs typeface="Times New Roman" pitchFamily="18" charset="0"/>
              </a:rPr>
              <a:t>.</a:t>
            </a:r>
          </a:p>
          <a:p>
            <a:pPr eaLnBrk="1" hangingPunct="1">
              <a:buFontTx/>
              <a:buNone/>
              <a:defRPr/>
            </a:pPr>
            <a:r>
              <a:rPr lang="en-US" sz="2400" i="1" dirty="0">
                <a:solidFill>
                  <a:srgbClr val="0000FF"/>
                </a:solidFill>
                <a:latin typeface="Cambria" panose="02040503050406030204" pitchFamily="18" charset="0"/>
                <a:ea typeface="Cambria" panose="02040503050406030204" pitchFamily="18" charset="0"/>
                <a:cs typeface="Times New Roman" pitchFamily="18" charset="0"/>
              </a:rPr>
              <a:t>                                                                     Theo</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Truyện</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cổ</a:t>
            </a:r>
            <a:r>
              <a:rPr lang="en-US" sz="2400" dirty="0">
                <a:solidFill>
                  <a:srgbClr val="0000FF"/>
                </a:solidFill>
                <a:latin typeface="Cambria" panose="02040503050406030204" pitchFamily="18" charset="0"/>
                <a:ea typeface="Cambria" panose="02040503050406030204" pitchFamily="18" charset="0"/>
                <a:cs typeface="Times New Roman" pitchFamily="18" charset="0"/>
              </a:rPr>
              <a:t> Ê - </a:t>
            </a:r>
            <a:r>
              <a:rPr lang="en-US" sz="2400" dirty="0" err="1">
                <a:solidFill>
                  <a:srgbClr val="0000FF"/>
                </a:solidFill>
                <a:latin typeface="Cambria" panose="02040503050406030204" pitchFamily="18" charset="0"/>
                <a:ea typeface="Cambria" panose="02040503050406030204" pitchFamily="18" charset="0"/>
                <a:cs typeface="Times New Roman" pitchFamily="18" charset="0"/>
              </a:rPr>
              <a:t>đê</a:t>
            </a:r>
            <a:endParaRPr lang="en-US" sz="2400" dirty="0">
              <a:solidFill>
                <a:srgbClr val="0000FF"/>
              </a:solidFill>
              <a:latin typeface="Cambria" panose="02040503050406030204" pitchFamily="18" charset="0"/>
              <a:ea typeface="Cambria" panose="02040503050406030204" pitchFamily="18" charset="0"/>
              <a:cs typeface="Times New Roman" pitchFamily="18" charset="0"/>
            </a:endParaRPr>
          </a:p>
        </p:txBody>
      </p:sp>
      <p:sp>
        <p:nvSpPr>
          <p:cNvPr id="2" name="Oval 1">
            <a:extLst>
              <a:ext uri="{FF2B5EF4-FFF2-40B4-BE49-F238E27FC236}">
                <a16:creationId xmlns:a16="http://schemas.microsoft.com/office/drawing/2014/main" id="{78B32F52-4B43-47FB-B62B-1D07E7E91B5F}"/>
              </a:ext>
            </a:extLst>
          </p:cNvPr>
          <p:cNvSpPr/>
          <p:nvPr/>
        </p:nvSpPr>
        <p:spPr>
          <a:xfrm>
            <a:off x="3124200" y="1524000"/>
            <a:ext cx="609600" cy="53340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med">
    <p:circle/>
    <p:sndAc>
      <p:stSnd>
        <p:snd r:embed="rId2" name="arrow.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2" name="Text Box 4">
            <a:extLst>
              <a:ext uri="{FF2B5EF4-FFF2-40B4-BE49-F238E27FC236}">
                <a16:creationId xmlns:a16="http://schemas.microsoft.com/office/drawing/2014/main" id="{E578AD04-EE82-464A-9838-490418D67437}"/>
              </a:ext>
            </a:extLst>
          </p:cNvPr>
          <p:cNvSpPr txBox="1">
            <a:spLocks noChangeArrowheads="1"/>
          </p:cNvSpPr>
          <p:nvPr/>
        </p:nvSpPr>
        <p:spPr bwMode="auto">
          <a:xfrm>
            <a:off x="1524000" y="53340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en-US" sz="2800" b="1">
                <a:solidFill>
                  <a:srgbClr val="660066"/>
                </a:solidFill>
                <a:latin typeface="Times New Roman" panose="02020603050405020304" pitchFamily="18" charset="0"/>
                <a:cs typeface="Times New Roman" panose="02020603050405020304" pitchFamily="18" charset="0"/>
              </a:rPr>
              <a:t>    </a:t>
            </a: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Tìm những từ con vẫn dùng để xưng hô:</a:t>
            </a:r>
          </a:p>
        </p:txBody>
      </p:sp>
      <p:graphicFrame>
        <p:nvGraphicFramePr>
          <p:cNvPr id="12332" name="Group 44">
            <a:extLst>
              <a:ext uri="{FF2B5EF4-FFF2-40B4-BE49-F238E27FC236}">
                <a16:creationId xmlns:a16="http://schemas.microsoft.com/office/drawing/2014/main" id="{EAF176FE-99F6-4377-A9EC-C78182479ED5}"/>
              </a:ext>
            </a:extLst>
          </p:cNvPr>
          <p:cNvGraphicFramePr>
            <a:graphicFrameLocks noGrp="1"/>
          </p:cNvGraphicFramePr>
          <p:nvPr>
            <p:ph/>
            <p:extLst>
              <p:ext uri="{D42A27DB-BD31-4B8C-83A1-F6EECF244321}">
                <p14:modId xmlns:p14="http://schemas.microsoft.com/office/powerpoint/2010/main" val="3071520759"/>
              </p:ext>
            </p:extLst>
          </p:nvPr>
        </p:nvGraphicFramePr>
        <p:xfrm>
          <a:off x="609600" y="1763713"/>
          <a:ext cx="10668000" cy="4789486"/>
        </p:xfrm>
        <a:graphic>
          <a:graphicData uri="http://schemas.openxmlformats.org/drawingml/2006/table">
            <a:tbl>
              <a:tblPr/>
              <a:tblGrid>
                <a:gridCol w="3556000">
                  <a:extLst>
                    <a:ext uri="{9D8B030D-6E8A-4147-A177-3AD203B41FA5}">
                      <a16:colId xmlns:a16="http://schemas.microsoft.com/office/drawing/2014/main" val="20000"/>
                    </a:ext>
                  </a:extLst>
                </a:gridCol>
                <a:gridCol w="3556000">
                  <a:extLst>
                    <a:ext uri="{9D8B030D-6E8A-4147-A177-3AD203B41FA5}">
                      <a16:colId xmlns:a16="http://schemas.microsoft.com/office/drawing/2014/main" val="20001"/>
                    </a:ext>
                  </a:extLst>
                </a:gridCol>
                <a:gridCol w="3556000">
                  <a:extLst>
                    <a:ext uri="{9D8B030D-6E8A-4147-A177-3AD203B41FA5}">
                      <a16:colId xmlns:a16="http://schemas.microsoft.com/office/drawing/2014/main" val="20002"/>
                    </a:ext>
                  </a:extLst>
                </a:gridCol>
              </a:tblGrid>
              <a:tr h="72697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Gọi</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FFFF00"/>
                          </a:solidFill>
                          <a:effectLst/>
                          <a:latin typeface="Cambria" panose="02040503050406030204" pitchFamily="18" charset="0"/>
                          <a:ea typeface="Cambria" panose="02040503050406030204" pitchFamily="18" charset="0"/>
                          <a:cs typeface="Times New Roman" pitchFamily="18" charset="0"/>
                        </a:rPr>
                        <a:t>Xưng</a:t>
                      </a:r>
                      <a:r>
                        <a:rPr kumimoji="0" lang="en-US" sz="28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itchFamily="18" charset="0"/>
                        </a:rPr>
                        <a:t> </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thầy</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cô</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giáo</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bố</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mẹ</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anh</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chị</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em</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bé</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1250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Với</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bạn</a:t>
                      </a:r>
                      <a:r>
                        <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rPr>
                        <a:t> </a:t>
                      </a:r>
                      <a:r>
                        <a:rPr kumimoji="0" 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itchFamily="18" charset="0"/>
                        </a:rPr>
                        <a:t>bè</a:t>
                      </a:r>
                      <a:endParaRPr kumimoji="0" 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itchFamily="18" charset="0"/>
                      </a:endParaRP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Arial" charset="0"/>
                        </a:rPr>
                        <a:t>………………</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2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12332"/>
                                        </p:tgtEl>
                                        <p:attrNameLst>
                                          <p:attrName>style.visibility</p:attrName>
                                        </p:attrNameLst>
                                      </p:cBhvr>
                                      <p:to>
                                        <p:strVal val="visible"/>
                                      </p:to>
                                    </p:set>
                                    <p:animEffect transition="in" filter="box(in)">
                                      <p:cBhvr>
                                        <p:cTn id="11" dur="500"/>
                                        <p:tgtEl>
                                          <p:spTgt spid="12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67" name="Group 55">
            <a:extLst>
              <a:ext uri="{FF2B5EF4-FFF2-40B4-BE49-F238E27FC236}">
                <a16:creationId xmlns:a16="http://schemas.microsoft.com/office/drawing/2014/main" id="{29DF2B42-C317-4ADB-9C15-DBC10705572C}"/>
              </a:ext>
            </a:extLst>
          </p:cNvPr>
          <p:cNvGraphicFramePr>
            <a:graphicFrameLocks noGrp="1"/>
          </p:cNvGraphicFramePr>
          <p:nvPr>
            <p:ph/>
            <p:extLst>
              <p:ext uri="{D42A27DB-BD31-4B8C-83A1-F6EECF244321}">
                <p14:modId xmlns:p14="http://schemas.microsoft.com/office/powerpoint/2010/main" val="67179279"/>
              </p:ext>
            </p:extLst>
          </p:nvPr>
        </p:nvGraphicFramePr>
        <p:xfrm>
          <a:off x="1562793" y="556953"/>
          <a:ext cx="8495607" cy="5335847"/>
        </p:xfrm>
        <a:graphic>
          <a:graphicData uri="http://schemas.openxmlformats.org/drawingml/2006/table">
            <a:tbl>
              <a:tblPr>
                <a:tableStyleId>{D7AC3CCA-C797-4891-BE02-D94E43425B78}</a:tableStyleId>
              </a:tblPr>
              <a:tblGrid>
                <a:gridCol w="2375890">
                  <a:extLst>
                    <a:ext uri="{9D8B030D-6E8A-4147-A177-3AD203B41FA5}">
                      <a16:colId xmlns:a16="http://schemas.microsoft.com/office/drawing/2014/main" val="20000"/>
                    </a:ext>
                  </a:extLst>
                </a:gridCol>
                <a:gridCol w="4391797">
                  <a:extLst>
                    <a:ext uri="{9D8B030D-6E8A-4147-A177-3AD203B41FA5}">
                      <a16:colId xmlns:a16="http://schemas.microsoft.com/office/drawing/2014/main" val="20001"/>
                    </a:ext>
                  </a:extLst>
                </a:gridCol>
                <a:gridCol w="1727920">
                  <a:extLst>
                    <a:ext uri="{9D8B030D-6E8A-4147-A177-3AD203B41FA5}">
                      <a16:colId xmlns:a16="http://schemas.microsoft.com/office/drawing/2014/main" val="20002"/>
                    </a:ext>
                  </a:extLst>
                </a:gridCol>
              </a:tblGrid>
              <a:tr h="56533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Gọi</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Xưng</a:t>
                      </a:r>
                      <a:r>
                        <a:rPr kumimoji="0" lang="en-US" sz="2800" b="1" u="none" strike="noStrike" cap="none" normalizeH="0" baseline="0" dirty="0">
                          <a:ln>
                            <a:noFill/>
                          </a:ln>
                          <a:effectLst/>
                          <a:latin typeface="Times New Roman" pitchFamily="18" charset="0"/>
                          <a:cs typeface="Times New Roman" pitchFamily="18" charset="0"/>
                        </a:rPr>
                        <a:t> </a:t>
                      </a:r>
                      <a:endParaRPr kumimoji="0" lang="en-US" sz="2800" b="1" i="0" u="none" strike="noStrike" cap="none" normalizeH="0" baseline="0" dirty="0">
                        <a:ln>
                          <a:noFill/>
                        </a:ln>
                        <a:solidFill>
                          <a:schemeClr val="bg2"/>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0"/>
                  </a:ext>
                </a:extLst>
              </a:tr>
              <a:tr h="10246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thầy</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cô</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giáo</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1"/>
                  </a:ext>
                </a:extLst>
              </a:tr>
              <a:tr h="13029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bố</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mẹ</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2"/>
                  </a:ext>
                </a:extLst>
              </a:tr>
              <a:tr h="63599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anh</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chị</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3"/>
                  </a:ext>
                </a:extLst>
              </a:tr>
              <a:tr h="60066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em</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bé</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4"/>
                  </a:ext>
                </a:extLst>
              </a:tr>
              <a:tr h="1206221">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800" b="1" u="none" strike="noStrike" cap="none" normalizeH="0" baseline="0" dirty="0" err="1">
                          <a:ln>
                            <a:noFill/>
                          </a:ln>
                          <a:effectLst/>
                          <a:latin typeface="Times New Roman" pitchFamily="18" charset="0"/>
                          <a:cs typeface="Times New Roman" pitchFamily="18" charset="0"/>
                        </a:rPr>
                        <a:t>Với</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bạn</a:t>
                      </a:r>
                      <a:r>
                        <a:rPr kumimoji="0" lang="en-US" sz="2800" b="1" u="none" strike="noStrike" cap="none" normalizeH="0" baseline="0" dirty="0">
                          <a:ln>
                            <a:noFill/>
                          </a:ln>
                          <a:effectLst/>
                          <a:latin typeface="Times New Roman" pitchFamily="18" charset="0"/>
                          <a:cs typeface="Times New Roman" pitchFamily="18" charset="0"/>
                        </a:rPr>
                        <a:t> </a:t>
                      </a:r>
                      <a:r>
                        <a:rPr kumimoji="0" lang="en-US" sz="2800" b="1" u="none" strike="noStrike" cap="none" normalizeH="0" baseline="0" dirty="0" err="1">
                          <a:ln>
                            <a:noFill/>
                          </a:ln>
                          <a:effectLst/>
                          <a:latin typeface="Times New Roman" pitchFamily="18" charset="0"/>
                          <a:cs typeface="Times New Roman" pitchFamily="18" charset="0"/>
                        </a:rPr>
                        <a:t>bè</a:t>
                      </a:r>
                      <a:endParaRPr kumimoji="0" lang="en-US" sz="2800" b="1" i="0" u="none" strike="noStrike" cap="none" normalizeH="0" baseline="0" dirty="0">
                        <a:ln>
                          <a:noFill/>
                        </a:ln>
                        <a:solidFill>
                          <a:srgbClr val="006600"/>
                        </a:solidFill>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txBody>
                  <a:tcPr marT="45724" marB="45724" horzOverflow="overflow">
                    <a:lnL w="57150" cap="flat" cmpd="sng" algn="ctr">
                      <a:solidFill>
                        <a:schemeClr val="bg2">
                          <a:lumMod val="50000"/>
                          <a:lumOff val="50000"/>
                        </a:schemeClr>
                      </a:solidFill>
                      <a:prstDash val="solid"/>
                      <a:round/>
                      <a:headEnd type="none" w="med" len="med"/>
                      <a:tailEnd type="none" w="med" len="med"/>
                    </a:lnL>
                    <a:lnR w="57150" cap="flat" cmpd="sng" algn="ctr">
                      <a:solidFill>
                        <a:schemeClr val="bg2">
                          <a:lumMod val="50000"/>
                          <a:lumOff val="50000"/>
                        </a:schemeClr>
                      </a:solidFill>
                      <a:prstDash val="solid"/>
                      <a:round/>
                      <a:headEnd type="none" w="med" len="med"/>
                      <a:tailEnd type="none" w="med" len="med"/>
                    </a:lnR>
                    <a:lnT w="57150" cap="flat" cmpd="sng" algn="ctr">
                      <a:solidFill>
                        <a:schemeClr val="bg2">
                          <a:lumMod val="50000"/>
                          <a:lumOff val="50000"/>
                        </a:schemeClr>
                      </a:solidFill>
                      <a:prstDash val="solid"/>
                      <a:round/>
                      <a:headEnd type="none" w="med" len="med"/>
                      <a:tailEnd type="none" w="med" len="med"/>
                    </a:lnT>
                    <a:lnB w="57150" cap="flat" cmpd="sng" algn="ctr">
                      <a:solidFill>
                        <a:schemeClr val="bg2">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92D050">
                        <a:alpha val="88000"/>
                      </a:srgbClr>
                    </a:solidFill>
                  </a:tcPr>
                </a:tc>
                <a:extLst>
                  <a:ext uri="{0D108BD9-81ED-4DB2-BD59-A6C34878D82A}">
                    <a16:rowId xmlns:a16="http://schemas.microsoft.com/office/drawing/2014/main" val="10005"/>
                  </a:ext>
                </a:extLst>
              </a:tr>
            </a:tbl>
          </a:graphicData>
        </a:graphic>
      </p:graphicFrame>
      <p:sp>
        <p:nvSpPr>
          <p:cNvPr id="12320" name="Text Box 32">
            <a:extLst>
              <a:ext uri="{FF2B5EF4-FFF2-40B4-BE49-F238E27FC236}">
                <a16:creationId xmlns:a16="http://schemas.microsoft.com/office/drawing/2014/main" id="{DE1C312E-78D4-4074-8BC8-ED7F31189D2A}"/>
              </a:ext>
            </a:extLst>
          </p:cNvPr>
          <p:cNvSpPr txBox="1">
            <a:spLocks noChangeArrowheads="1"/>
          </p:cNvSpPr>
          <p:nvPr/>
        </p:nvSpPr>
        <p:spPr bwMode="auto">
          <a:xfrm>
            <a:off x="4343400" y="1152525"/>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thầy, cô</a:t>
            </a:r>
          </a:p>
        </p:txBody>
      </p:sp>
      <p:sp>
        <p:nvSpPr>
          <p:cNvPr id="12321" name="Text Box 33">
            <a:extLst>
              <a:ext uri="{FF2B5EF4-FFF2-40B4-BE49-F238E27FC236}">
                <a16:creationId xmlns:a16="http://schemas.microsoft.com/office/drawing/2014/main" id="{52E046BF-2B71-43EA-9047-9B1FCB63FD7C}"/>
              </a:ext>
            </a:extLst>
          </p:cNvPr>
          <p:cNvSpPr txBox="1">
            <a:spLocks noChangeArrowheads="1"/>
          </p:cNvSpPr>
          <p:nvPr/>
        </p:nvSpPr>
        <p:spPr bwMode="auto">
          <a:xfrm>
            <a:off x="44196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bố, </a:t>
            </a:r>
          </a:p>
        </p:txBody>
      </p:sp>
      <p:sp>
        <p:nvSpPr>
          <p:cNvPr id="12322" name="Text Box 34">
            <a:extLst>
              <a:ext uri="{FF2B5EF4-FFF2-40B4-BE49-F238E27FC236}">
                <a16:creationId xmlns:a16="http://schemas.microsoft.com/office/drawing/2014/main" id="{5E64065D-D115-4C40-8EC6-ED420402D4A9}"/>
              </a:ext>
            </a:extLst>
          </p:cNvPr>
          <p:cNvSpPr txBox="1">
            <a:spLocks noChangeArrowheads="1"/>
          </p:cNvSpPr>
          <p:nvPr/>
        </p:nvSpPr>
        <p:spPr bwMode="auto">
          <a:xfrm>
            <a:off x="8610600" y="4114800"/>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anh/chị</a:t>
            </a:r>
          </a:p>
        </p:txBody>
      </p:sp>
      <p:sp>
        <p:nvSpPr>
          <p:cNvPr id="12323" name="Text Box 35">
            <a:extLst>
              <a:ext uri="{FF2B5EF4-FFF2-40B4-BE49-F238E27FC236}">
                <a16:creationId xmlns:a16="http://schemas.microsoft.com/office/drawing/2014/main" id="{7826B07A-E564-4C7A-8870-87A45ADAD3C5}"/>
              </a:ext>
            </a:extLst>
          </p:cNvPr>
          <p:cNvSpPr txBox="1">
            <a:spLocks noChangeArrowheads="1"/>
          </p:cNvSpPr>
          <p:nvPr/>
        </p:nvSpPr>
        <p:spPr bwMode="auto">
          <a:xfrm>
            <a:off x="4419600" y="34925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anh, chị</a:t>
            </a:r>
          </a:p>
        </p:txBody>
      </p:sp>
      <p:sp>
        <p:nvSpPr>
          <p:cNvPr id="12324" name="Text Box 36">
            <a:extLst>
              <a:ext uri="{FF2B5EF4-FFF2-40B4-BE49-F238E27FC236}">
                <a16:creationId xmlns:a16="http://schemas.microsoft.com/office/drawing/2014/main" id="{A80E8250-FF3F-42BD-8AE6-3C24A5D19EA6}"/>
              </a:ext>
            </a:extLst>
          </p:cNvPr>
          <p:cNvSpPr txBox="1">
            <a:spLocks noChangeArrowheads="1"/>
          </p:cNvSpPr>
          <p:nvPr/>
        </p:nvSpPr>
        <p:spPr bwMode="auto">
          <a:xfrm>
            <a:off x="8458200" y="10668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5" name="Text Box 37">
            <a:extLst>
              <a:ext uri="{FF2B5EF4-FFF2-40B4-BE49-F238E27FC236}">
                <a16:creationId xmlns:a16="http://schemas.microsoft.com/office/drawing/2014/main" id="{B3321EBA-60E5-4601-BF6A-4F131156A713}"/>
              </a:ext>
            </a:extLst>
          </p:cNvPr>
          <p:cNvSpPr txBox="1">
            <a:spLocks noChangeArrowheads="1"/>
          </p:cNvSpPr>
          <p:nvPr/>
        </p:nvSpPr>
        <p:spPr bwMode="auto">
          <a:xfrm>
            <a:off x="8610600" y="34925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26" name="Text Box 38">
            <a:extLst>
              <a:ext uri="{FF2B5EF4-FFF2-40B4-BE49-F238E27FC236}">
                <a16:creationId xmlns:a16="http://schemas.microsoft.com/office/drawing/2014/main" id="{72F4534B-242E-4E9B-A792-59DAB494F92C}"/>
              </a:ext>
            </a:extLst>
          </p:cNvPr>
          <p:cNvSpPr txBox="1">
            <a:spLocks noChangeArrowheads="1"/>
          </p:cNvSpPr>
          <p:nvPr/>
        </p:nvSpPr>
        <p:spPr bwMode="auto">
          <a:xfrm>
            <a:off x="4343400" y="4724400"/>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bạn, cậu, đằng ấy,…</a:t>
            </a:r>
          </a:p>
        </p:txBody>
      </p:sp>
      <p:sp>
        <p:nvSpPr>
          <p:cNvPr id="12327" name="Text Box 39">
            <a:extLst>
              <a:ext uri="{FF2B5EF4-FFF2-40B4-BE49-F238E27FC236}">
                <a16:creationId xmlns:a16="http://schemas.microsoft.com/office/drawing/2014/main" id="{504FAC81-A467-4CEC-BA1C-BCBEC9D467B8}"/>
              </a:ext>
            </a:extLst>
          </p:cNvPr>
          <p:cNvSpPr txBox="1">
            <a:spLocks noChangeArrowheads="1"/>
          </p:cNvSpPr>
          <p:nvPr/>
        </p:nvSpPr>
        <p:spPr bwMode="auto">
          <a:xfrm>
            <a:off x="4419600" y="2828925"/>
            <a:ext cx="510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mẹ, má, mạ, u, bầm, …</a:t>
            </a:r>
          </a:p>
        </p:txBody>
      </p:sp>
      <p:sp>
        <p:nvSpPr>
          <p:cNvPr id="12328" name="Text Box 40">
            <a:extLst>
              <a:ext uri="{FF2B5EF4-FFF2-40B4-BE49-F238E27FC236}">
                <a16:creationId xmlns:a16="http://schemas.microsoft.com/office/drawing/2014/main" id="{906E97D7-ACBE-4A67-8D5E-CB436033E0B5}"/>
              </a:ext>
            </a:extLst>
          </p:cNvPr>
          <p:cNvSpPr txBox="1">
            <a:spLocks noChangeArrowheads="1"/>
          </p:cNvSpPr>
          <p:nvPr/>
        </p:nvSpPr>
        <p:spPr bwMode="auto">
          <a:xfrm>
            <a:off x="8610600" y="2133600"/>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con</a:t>
            </a:r>
          </a:p>
        </p:txBody>
      </p:sp>
      <p:sp>
        <p:nvSpPr>
          <p:cNvPr id="12329" name="Text Box 41">
            <a:extLst>
              <a:ext uri="{FF2B5EF4-FFF2-40B4-BE49-F238E27FC236}">
                <a16:creationId xmlns:a16="http://schemas.microsoft.com/office/drawing/2014/main" id="{DD433B36-D3D6-4492-BED9-7E3364553D34}"/>
              </a:ext>
            </a:extLst>
          </p:cNvPr>
          <p:cNvSpPr txBox="1">
            <a:spLocks noChangeArrowheads="1"/>
          </p:cNvSpPr>
          <p:nvPr/>
        </p:nvSpPr>
        <p:spPr bwMode="auto">
          <a:xfrm>
            <a:off x="4419600" y="4114800"/>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0" name="Text Box 42">
            <a:extLst>
              <a:ext uri="{FF2B5EF4-FFF2-40B4-BE49-F238E27FC236}">
                <a16:creationId xmlns:a16="http://schemas.microsoft.com/office/drawing/2014/main" id="{10A1C176-F326-4313-A9AD-AC48CA639083}"/>
              </a:ext>
            </a:extLst>
          </p:cNvPr>
          <p:cNvSpPr txBox="1">
            <a:spLocks noChangeArrowheads="1"/>
          </p:cNvSpPr>
          <p:nvPr/>
        </p:nvSpPr>
        <p:spPr bwMode="auto">
          <a:xfrm>
            <a:off x="8458200" y="4724400"/>
            <a:ext cx="1676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tôi, tớ, </a:t>
            </a:r>
          </a:p>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mình,..</a:t>
            </a:r>
          </a:p>
        </p:txBody>
      </p:sp>
      <p:sp>
        <p:nvSpPr>
          <p:cNvPr id="12332" name="Text Box 36">
            <a:extLst>
              <a:ext uri="{FF2B5EF4-FFF2-40B4-BE49-F238E27FC236}">
                <a16:creationId xmlns:a16="http://schemas.microsoft.com/office/drawing/2014/main" id="{D532D831-EF07-4FDE-917A-5F51C2171F0E}"/>
              </a:ext>
            </a:extLst>
          </p:cNvPr>
          <p:cNvSpPr txBox="1">
            <a:spLocks noChangeArrowheads="1"/>
          </p:cNvSpPr>
          <p:nvPr/>
        </p:nvSpPr>
        <p:spPr bwMode="auto">
          <a:xfrm>
            <a:off x="9144000" y="1076325"/>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em</a:t>
            </a:r>
          </a:p>
        </p:txBody>
      </p:sp>
      <p:sp>
        <p:nvSpPr>
          <p:cNvPr id="12333" name="Text Box 33">
            <a:extLst>
              <a:ext uri="{FF2B5EF4-FFF2-40B4-BE49-F238E27FC236}">
                <a16:creationId xmlns:a16="http://schemas.microsoft.com/office/drawing/2014/main" id="{DBF3E071-1734-48F0-87F6-DA571C903431}"/>
              </a:ext>
            </a:extLst>
          </p:cNvPr>
          <p:cNvSpPr txBox="1">
            <a:spLocks noChangeArrowheads="1"/>
          </p:cNvSpPr>
          <p:nvPr/>
        </p:nvSpPr>
        <p:spPr bwMode="auto">
          <a:xfrm>
            <a:off x="4876800" y="21431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ba, </a:t>
            </a:r>
          </a:p>
        </p:txBody>
      </p:sp>
      <p:sp>
        <p:nvSpPr>
          <p:cNvPr id="12334" name="Text Box 33">
            <a:extLst>
              <a:ext uri="{FF2B5EF4-FFF2-40B4-BE49-F238E27FC236}">
                <a16:creationId xmlns:a16="http://schemas.microsoft.com/office/drawing/2014/main" id="{62DD5F88-BDD3-43E0-A614-F7CD42A804D7}"/>
              </a:ext>
            </a:extLst>
          </p:cNvPr>
          <p:cNvSpPr txBox="1">
            <a:spLocks noChangeArrowheads="1"/>
          </p:cNvSpPr>
          <p:nvPr/>
        </p:nvSpPr>
        <p:spPr bwMode="auto">
          <a:xfrm>
            <a:off x="5410200" y="2141538"/>
            <a:ext cx="1143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cha, </a:t>
            </a:r>
          </a:p>
        </p:txBody>
      </p:sp>
      <p:sp>
        <p:nvSpPr>
          <p:cNvPr id="12335" name="Text Box 33">
            <a:extLst>
              <a:ext uri="{FF2B5EF4-FFF2-40B4-BE49-F238E27FC236}">
                <a16:creationId xmlns:a16="http://schemas.microsoft.com/office/drawing/2014/main" id="{EF6149CB-9F0F-4D69-905D-26EC87C1698F}"/>
              </a:ext>
            </a:extLst>
          </p:cNvPr>
          <p:cNvSpPr txBox="1">
            <a:spLocks noChangeArrowheads="1"/>
          </p:cNvSpPr>
          <p:nvPr/>
        </p:nvSpPr>
        <p:spPr bwMode="auto">
          <a:xfrm>
            <a:off x="6019800" y="2154238"/>
            <a:ext cx="152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thầy, </a:t>
            </a:r>
          </a:p>
        </p:txBody>
      </p:sp>
      <p:sp>
        <p:nvSpPr>
          <p:cNvPr id="12336" name="Text Box 33">
            <a:extLst>
              <a:ext uri="{FF2B5EF4-FFF2-40B4-BE49-F238E27FC236}">
                <a16:creationId xmlns:a16="http://schemas.microsoft.com/office/drawing/2014/main" id="{DB3B734C-1605-49E8-B97C-AE2A26E99F93}"/>
              </a:ext>
            </a:extLst>
          </p:cNvPr>
          <p:cNvSpPr txBox="1">
            <a:spLocks noChangeArrowheads="1"/>
          </p:cNvSpPr>
          <p:nvPr/>
        </p:nvSpPr>
        <p:spPr bwMode="auto">
          <a:xfrm>
            <a:off x="7162800" y="2143125"/>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800" b="1">
                <a:solidFill>
                  <a:srgbClr val="000099"/>
                </a:solidFill>
                <a:latin typeface="Times New Roman" panose="02020603050405020304" pitchFamily="18" charset="0"/>
                <a:cs typeface="Times New Roman" panose="02020603050405020304" pitchFamily="18" charset="0"/>
              </a:rPr>
              <a:t>tía, … </a:t>
            </a:r>
          </a:p>
        </p:txBody>
      </p:sp>
    </p:spTree>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3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3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333"/>
                                        </p:tgtEl>
                                        <p:attrNameLst>
                                          <p:attrName>style.visibility</p:attrName>
                                        </p:attrNameLst>
                                      </p:cBhvr>
                                      <p:to>
                                        <p:strVal val="visible"/>
                                      </p:to>
                                    </p:set>
                                    <p:animEffect transition="in" filter="barn(inVertical)">
                                      <p:cBhvr>
                                        <p:cTn id="15" dur="500"/>
                                        <p:tgtEl>
                                          <p:spTgt spid="1233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321"/>
                                        </p:tgtEl>
                                        <p:attrNameLst>
                                          <p:attrName>style.visibility</p:attrName>
                                        </p:attrNameLst>
                                      </p:cBhvr>
                                      <p:to>
                                        <p:strVal val="visible"/>
                                      </p:to>
                                    </p:set>
                                    <p:animEffect transition="in" filter="barn(inVertical)">
                                      <p:cBhvr>
                                        <p:cTn id="18" dur="500"/>
                                        <p:tgtEl>
                                          <p:spTgt spid="1232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335"/>
                                        </p:tgtEl>
                                        <p:attrNameLst>
                                          <p:attrName>style.visibility</p:attrName>
                                        </p:attrNameLst>
                                      </p:cBhvr>
                                      <p:to>
                                        <p:strVal val="visible"/>
                                      </p:to>
                                    </p:set>
                                    <p:animEffect transition="in" filter="barn(inVertical)">
                                      <p:cBhvr>
                                        <p:cTn id="21" dur="500"/>
                                        <p:tgtEl>
                                          <p:spTgt spid="123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334"/>
                                        </p:tgtEl>
                                        <p:attrNameLst>
                                          <p:attrName>style.visibility</p:attrName>
                                        </p:attrNameLst>
                                      </p:cBhvr>
                                      <p:to>
                                        <p:strVal val="visible"/>
                                      </p:to>
                                    </p:set>
                                    <p:animEffect transition="in" filter="barn(inVertical)">
                                      <p:cBhvr>
                                        <p:cTn id="24" dur="500"/>
                                        <p:tgtEl>
                                          <p:spTgt spid="123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336"/>
                                        </p:tgtEl>
                                        <p:attrNameLst>
                                          <p:attrName>style.visibility</p:attrName>
                                        </p:attrNameLst>
                                      </p:cBhvr>
                                      <p:to>
                                        <p:strVal val="visible"/>
                                      </p:to>
                                    </p:set>
                                    <p:animEffect transition="in" filter="barn(inVertical)">
                                      <p:cBhvr>
                                        <p:cTn id="27" dur="500"/>
                                        <p:tgtEl>
                                          <p:spTgt spid="123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327"/>
                                        </p:tgtEl>
                                        <p:attrNameLst>
                                          <p:attrName>style.visibility</p:attrName>
                                        </p:attrNameLst>
                                      </p:cBhvr>
                                      <p:to>
                                        <p:strVal val="visible"/>
                                      </p:to>
                                    </p:set>
                                    <p:animEffect transition="in" filter="barn(inVertical)">
                                      <p:cBhvr>
                                        <p:cTn id="32" dur="500"/>
                                        <p:tgtEl>
                                          <p:spTgt spid="1232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328"/>
                                        </p:tgtEl>
                                        <p:attrNameLst>
                                          <p:attrName>style.visibility</p:attrName>
                                        </p:attrNameLst>
                                      </p:cBhvr>
                                      <p:to>
                                        <p:strVal val="visible"/>
                                      </p:to>
                                    </p:set>
                                    <p:animEffect transition="in" filter="wipe(down)">
                                      <p:cBhvr>
                                        <p:cTn id="37" dur="500"/>
                                        <p:tgtEl>
                                          <p:spTgt spid="123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323"/>
                                        </p:tgtEl>
                                        <p:attrNameLst>
                                          <p:attrName>style.visibility</p:attrName>
                                        </p:attrNameLst>
                                      </p:cBhvr>
                                      <p:to>
                                        <p:strVal val="visible"/>
                                      </p:to>
                                    </p:set>
                                    <p:animEffect transition="in" filter="wipe(down)">
                                      <p:cBhvr>
                                        <p:cTn id="42" dur="500"/>
                                        <p:tgtEl>
                                          <p:spTgt spid="123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325"/>
                                        </p:tgtEl>
                                        <p:attrNameLst>
                                          <p:attrName>style.visibility</p:attrName>
                                        </p:attrNameLst>
                                      </p:cBhvr>
                                      <p:to>
                                        <p:strVal val="visible"/>
                                      </p:to>
                                    </p:set>
                                    <p:animEffect transition="in" filter="wipe(down)">
                                      <p:cBhvr>
                                        <p:cTn id="45" dur="500"/>
                                        <p:tgtEl>
                                          <p:spTgt spid="1232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329"/>
                                        </p:tgtEl>
                                        <p:attrNameLst>
                                          <p:attrName>style.visibility</p:attrName>
                                        </p:attrNameLst>
                                      </p:cBhvr>
                                      <p:to>
                                        <p:strVal val="visible"/>
                                      </p:to>
                                    </p:set>
                                    <p:animEffect transition="in" filter="barn(inVertical)">
                                      <p:cBhvr>
                                        <p:cTn id="50" dur="500"/>
                                        <p:tgtEl>
                                          <p:spTgt spid="1232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2322"/>
                                        </p:tgtEl>
                                        <p:attrNameLst>
                                          <p:attrName>style.visibility</p:attrName>
                                        </p:attrNameLst>
                                      </p:cBhvr>
                                      <p:to>
                                        <p:strVal val="visible"/>
                                      </p:to>
                                    </p:set>
                                    <p:animEffect transition="in" filter="barn(inVertical)">
                                      <p:cBhvr>
                                        <p:cTn id="53" dur="500"/>
                                        <p:tgtEl>
                                          <p:spTgt spid="1232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326"/>
                                        </p:tgtEl>
                                        <p:attrNameLst>
                                          <p:attrName>style.visibility</p:attrName>
                                        </p:attrNameLst>
                                      </p:cBhvr>
                                      <p:to>
                                        <p:strVal val="visible"/>
                                      </p:to>
                                    </p:set>
                                    <p:animEffect transition="in" filter="barn(inVertical)">
                                      <p:cBhvr>
                                        <p:cTn id="58" dur="500"/>
                                        <p:tgtEl>
                                          <p:spTgt spid="123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2330"/>
                                        </p:tgtEl>
                                        <p:attrNameLst>
                                          <p:attrName>style.visibility</p:attrName>
                                        </p:attrNameLst>
                                      </p:cBhvr>
                                      <p:to>
                                        <p:strVal val="visible"/>
                                      </p:to>
                                    </p:set>
                                    <p:animEffect transition="in" filter="barn(inVertical)">
                                      <p:cBhvr>
                                        <p:cTn id="61" dur="500"/>
                                        <p:tgtEl>
                                          <p:spTgt spid="12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0" grpId="0"/>
      <p:bldP spid="12321" grpId="0"/>
      <p:bldP spid="12322" grpId="0"/>
      <p:bldP spid="12323" grpId="0"/>
      <p:bldP spid="12324" grpId="0"/>
      <p:bldP spid="12325" grpId="0"/>
      <p:bldP spid="12326" grpId="0"/>
      <p:bldP spid="12327" grpId="0"/>
      <p:bldP spid="12328" grpId="0"/>
      <p:bldP spid="12329" grpId="0"/>
      <p:bldP spid="12330" grpId="0"/>
      <p:bldP spid="12332" grpId="0"/>
      <p:bldP spid="12333" grpId="0"/>
      <p:bldP spid="12334" grpId="0"/>
      <p:bldP spid="12335" grpId="0"/>
      <p:bldP spid="123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a:extLst>
              <a:ext uri="{FF2B5EF4-FFF2-40B4-BE49-F238E27FC236}">
                <a16:creationId xmlns:a16="http://schemas.microsoft.com/office/drawing/2014/main" id="{F3431E80-EEA3-42D0-8105-628E9A01EC6E}"/>
              </a:ext>
            </a:extLst>
          </p:cNvPr>
          <p:cNvPicPr>
            <a:picLocks noChangeAspect="1" noChangeArrowheads="1"/>
          </p:cNvPicPr>
          <p:nvPr/>
        </p:nvPicPr>
        <p:blipFill>
          <a:blip r:embed="rId2" cstate="print"/>
          <a:stretch>
            <a:fillRect/>
          </a:stretch>
        </p:blipFill>
        <p:spPr bwMode="auto">
          <a:xfrm>
            <a:off x="8915400" y="358456"/>
            <a:ext cx="1371600" cy="1234440"/>
          </a:xfrm>
          <a:prstGeom prst="rect">
            <a:avLst/>
          </a:prstGeom>
          <a:ln w="88900" cap="sq" cmpd="thickThin">
            <a:solidFill>
              <a:srgbClr val="000000"/>
            </a:solidFill>
            <a:prstDash val="solid"/>
            <a:miter lim="800000"/>
          </a:ln>
          <a:effectLst>
            <a:innerShdw blurRad="76200">
              <a:srgbClr val="000000"/>
            </a:innerShdw>
          </a:effectLst>
        </p:spPr>
      </p:pic>
      <p:sp>
        <p:nvSpPr>
          <p:cNvPr id="4" name="Cloud Callout 3">
            <a:extLst>
              <a:ext uri="{FF2B5EF4-FFF2-40B4-BE49-F238E27FC236}">
                <a16:creationId xmlns:a16="http://schemas.microsoft.com/office/drawing/2014/main" id="{897364E7-6A51-4A8C-A961-BE6CD37E7C1B}"/>
              </a:ext>
            </a:extLst>
          </p:cNvPr>
          <p:cNvSpPr/>
          <p:nvPr/>
        </p:nvSpPr>
        <p:spPr>
          <a:xfrm>
            <a:off x="4610100" y="558596"/>
            <a:ext cx="3467100" cy="966787"/>
          </a:xfrm>
          <a:prstGeom prst="cloudCallout">
            <a:avLst>
              <a:gd name="adj1" fmla="val -90111"/>
              <a:gd name="adj2" fmla="val 17935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bác</a:t>
            </a:r>
            <a:r>
              <a:rPr lang="en-US" sz="2800" i="1" dirty="0">
                <a:solidFill>
                  <a:srgbClr val="0000FF"/>
                </a:solidFill>
              </a:rPr>
              <a:t> !</a:t>
            </a:r>
          </a:p>
        </p:txBody>
      </p:sp>
      <p:pic>
        <p:nvPicPr>
          <p:cNvPr id="6" name="Picture 3">
            <a:extLst>
              <a:ext uri="{FF2B5EF4-FFF2-40B4-BE49-F238E27FC236}">
                <a16:creationId xmlns:a16="http://schemas.microsoft.com/office/drawing/2014/main" id="{D235BC55-3FCD-442F-87FA-5F6EB206D420}"/>
              </a:ext>
            </a:extLst>
          </p:cNvPr>
          <p:cNvPicPr>
            <a:picLocks noChangeAspect="1" noChangeArrowheads="1"/>
          </p:cNvPicPr>
          <p:nvPr/>
        </p:nvPicPr>
        <p:blipFill rotWithShape="1">
          <a:blip r:embed="rId3"/>
          <a:srcRect l="14584" t="13765"/>
          <a:stretch/>
        </p:blipFill>
        <p:spPr bwMode="auto">
          <a:xfrm>
            <a:off x="8915400" y="2034858"/>
            <a:ext cx="1371600" cy="1271239"/>
          </a:xfrm>
          <a:prstGeom prst="rect">
            <a:avLst/>
          </a:prstGeom>
          <a:ln w="88900" cap="sq" cmpd="thickThin">
            <a:solidFill>
              <a:srgbClr val="000000"/>
            </a:solidFill>
            <a:prstDash val="solid"/>
            <a:miter lim="800000"/>
          </a:ln>
          <a:effectLst>
            <a:innerShdw blurRad="76200">
              <a:srgbClr val="000000"/>
            </a:innerShdw>
          </a:effectLst>
        </p:spPr>
      </p:pic>
      <p:pic>
        <p:nvPicPr>
          <p:cNvPr id="9" name="Picture 3">
            <a:extLst>
              <a:ext uri="{FF2B5EF4-FFF2-40B4-BE49-F238E27FC236}">
                <a16:creationId xmlns:a16="http://schemas.microsoft.com/office/drawing/2014/main" id="{97F30B9B-7E54-4023-BCD1-8AEF1927BF5F}"/>
              </a:ext>
            </a:extLst>
          </p:cNvPr>
          <p:cNvPicPr>
            <a:picLocks noChangeAspect="1" noChangeArrowheads="1"/>
          </p:cNvPicPr>
          <p:nvPr/>
        </p:nvPicPr>
        <p:blipFill rotWithShape="1">
          <a:blip r:embed="rId4" cstate="print"/>
          <a:srcRect l="19792" t="12450"/>
          <a:stretch/>
        </p:blipFill>
        <p:spPr bwMode="auto">
          <a:xfrm>
            <a:off x="8915400" y="3712247"/>
            <a:ext cx="1371600" cy="1294410"/>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3">
            <a:extLst>
              <a:ext uri="{FF2B5EF4-FFF2-40B4-BE49-F238E27FC236}">
                <a16:creationId xmlns:a16="http://schemas.microsoft.com/office/drawing/2014/main" id="{343B8287-38D8-4107-87C8-AB32C3F7A090}"/>
              </a:ext>
            </a:extLst>
          </p:cNvPr>
          <p:cNvPicPr>
            <a:picLocks noChangeAspect="1" noChangeArrowheads="1"/>
          </p:cNvPicPr>
          <p:nvPr/>
        </p:nvPicPr>
        <p:blipFill>
          <a:blip r:embed="rId5"/>
          <a:stretch>
            <a:fillRect/>
          </a:stretch>
        </p:blipFill>
        <p:spPr bwMode="auto">
          <a:xfrm>
            <a:off x="8915401" y="5407159"/>
            <a:ext cx="1371600" cy="1071225"/>
          </a:xfrm>
          <a:prstGeom prst="rect">
            <a:avLst/>
          </a:prstGeom>
          <a:ln w="88900" cap="sq" cmpd="thickThin">
            <a:solidFill>
              <a:srgbClr val="000000"/>
            </a:solidFill>
            <a:prstDash val="solid"/>
            <a:miter lim="800000"/>
          </a:ln>
          <a:effectLst>
            <a:innerShdw blurRad="76200">
              <a:srgbClr val="000000"/>
            </a:innerShdw>
          </a:effectLst>
        </p:spPr>
      </p:pic>
      <p:sp>
        <p:nvSpPr>
          <p:cNvPr id="17" name="TextBox 2">
            <a:extLst>
              <a:ext uri="{FF2B5EF4-FFF2-40B4-BE49-F238E27FC236}">
                <a16:creationId xmlns:a16="http://schemas.microsoft.com/office/drawing/2014/main" id="{73F81332-67DB-43DF-A459-E9020B109C9A}"/>
              </a:ext>
            </a:extLst>
          </p:cNvPr>
          <p:cNvSpPr txBox="1">
            <a:spLocks noChangeArrowheads="1"/>
          </p:cNvSpPr>
          <p:nvPr/>
        </p:nvSpPr>
        <p:spPr bwMode="auto">
          <a:xfrm>
            <a:off x="4191000" y="77583"/>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bác chào mào:</a:t>
            </a:r>
          </a:p>
        </p:txBody>
      </p:sp>
      <p:sp>
        <p:nvSpPr>
          <p:cNvPr id="18" name="TextBox 2">
            <a:extLst>
              <a:ext uri="{FF2B5EF4-FFF2-40B4-BE49-F238E27FC236}">
                <a16:creationId xmlns:a16="http://schemas.microsoft.com/office/drawing/2014/main" id="{28BB9D9A-C474-4C0A-9FB3-470350F3DC03}"/>
              </a:ext>
            </a:extLst>
          </p:cNvPr>
          <p:cNvSpPr txBox="1">
            <a:spLocks noChangeArrowheads="1"/>
          </p:cNvSpPr>
          <p:nvPr/>
        </p:nvSpPr>
        <p:spPr bwMode="auto">
          <a:xfrm>
            <a:off x="4267200" y="1534908"/>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cô sơn ca:</a:t>
            </a:r>
          </a:p>
        </p:txBody>
      </p:sp>
      <p:sp>
        <p:nvSpPr>
          <p:cNvPr id="19" name="TextBox 2">
            <a:extLst>
              <a:ext uri="{FF2B5EF4-FFF2-40B4-BE49-F238E27FC236}">
                <a16:creationId xmlns:a16="http://schemas.microsoft.com/office/drawing/2014/main" id="{D30BAC07-4754-41B7-BD66-542880992D33}"/>
              </a:ext>
            </a:extLst>
          </p:cNvPr>
          <p:cNvSpPr txBox="1">
            <a:spLocks noChangeArrowheads="1"/>
          </p:cNvSpPr>
          <p:nvPr/>
        </p:nvSpPr>
        <p:spPr bwMode="auto">
          <a:xfrm>
            <a:off x="4267200" y="3135108"/>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anh chích chòe:</a:t>
            </a:r>
          </a:p>
        </p:txBody>
      </p:sp>
      <p:sp>
        <p:nvSpPr>
          <p:cNvPr id="20" name="TextBox 2">
            <a:extLst>
              <a:ext uri="{FF2B5EF4-FFF2-40B4-BE49-F238E27FC236}">
                <a16:creationId xmlns:a16="http://schemas.microsoft.com/office/drawing/2014/main" id="{61DC3D8C-9BA6-47DA-9DF1-A0EB603A54B7}"/>
              </a:ext>
            </a:extLst>
          </p:cNvPr>
          <p:cNvSpPr txBox="1">
            <a:spLocks noChangeArrowheads="1"/>
          </p:cNvSpPr>
          <p:nvPr/>
        </p:nvSpPr>
        <p:spPr bwMode="auto">
          <a:xfrm>
            <a:off x="4343400" y="4735308"/>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t>Chim gặp chị sáo nâu:</a:t>
            </a:r>
          </a:p>
        </p:txBody>
      </p:sp>
      <p:sp>
        <p:nvSpPr>
          <p:cNvPr id="21" name="Cloud Callout 20">
            <a:extLst>
              <a:ext uri="{FF2B5EF4-FFF2-40B4-BE49-F238E27FC236}">
                <a16:creationId xmlns:a16="http://schemas.microsoft.com/office/drawing/2014/main" id="{A2051967-DC6C-48B5-B7E7-FAC4C0E6CAAF}"/>
              </a:ext>
            </a:extLst>
          </p:cNvPr>
          <p:cNvSpPr/>
          <p:nvPr/>
        </p:nvSpPr>
        <p:spPr>
          <a:xfrm>
            <a:off x="4610100" y="2082596"/>
            <a:ext cx="3467100" cy="966787"/>
          </a:xfrm>
          <a:prstGeom prst="cloudCallout">
            <a:avLst>
              <a:gd name="adj1" fmla="val -79855"/>
              <a:gd name="adj2" fmla="val 336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cô</a:t>
            </a:r>
            <a:r>
              <a:rPr lang="en-US" sz="2800" i="1" dirty="0">
                <a:solidFill>
                  <a:srgbClr val="0000FF"/>
                </a:solidFill>
              </a:rPr>
              <a:t> !</a:t>
            </a:r>
          </a:p>
        </p:txBody>
      </p:sp>
      <p:sp>
        <p:nvSpPr>
          <p:cNvPr id="22" name="Cloud Callout 21">
            <a:extLst>
              <a:ext uri="{FF2B5EF4-FFF2-40B4-BE49-F238E27FC236}">
                <a16:creationId xmlns:a16="http://schemas.microsoft.com/office/drawing/2014/main" id="{E5AE7715-9323-422C-864E-ED612405E17E}"/>
              </a:ext>
            </a:extLst>
          </p:cNvPr>
          <p:cNvSpPr/>
          <p:nvPr/>
        </p:nvSpPr>
        <p:spPr>
          <a:xfrm>
            <a:off x="4762500" y="3758996"/>
            <a:ext cx="3467100" cy="966787"/>
          </a:xfrm>
          <a:prstGeom prst="cloudCallout">
            <a:avLst>
              <a:gd name="adj1" fmla="val -67034"/>
              <a:gd name="adj2" fmla="val -84515"/>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anh</a:t>
            </a:r>
            <a:r>
              <a:rPr lang="en-US" sz="2800" i="1" dirty="0">
                <a:solidFill>
                  <a:srgbClr val="0000FF"/>
                </a:solidFill>
              </a:rPr>
              <a:t> !</a:t>
            </a:r>
          </a:p>
        </p:txBody>
      </p:sp>
      <p:sp>
        <p:nvSpPr>
          <p:cNvPr id="23" name="Cloud Callout 22">
            <a:extLst>
              <a:ext uri="{FF2B5EF4-FFF2-40B4-BE49-F238E27FC236}">
                <a16:creationId xmlns:a16="http://schemas.microsoft.com/office/drawing/2014/main" id="{80417825-6867-43F0-A0ED-40D60CD615D4}"/>
              </a:ext>
            </a:extLst>
          </p:cNvPr>
          <p:cNvSpPr/>
          <p:nvPr/>
        </p:nvSpPr>
        <p:spPr>
          <a:xfrm>
            <a:off x="4762500" y="5282996"/>
            <a:ext cx="3467100" cy="966787"/>
          </a:xfrm>
          <a:prstGeom prst="cloudCallout">
            <a:avLst>
              <a:gd name="adj1" fmla="val -68133"/>
              <a:gd name="adj2" fmla="val -190849"/>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i="1" dirty="0">
                <a:solidFill>
                  <a:srgbClr val="0000FF"/>
                </a:solidFill>
              </a:rPr>
              <a:t>- </a:t>
            </a:r>
            <a:r>
              <a:rPr lang="en-US" sz="2800" i="1" dirty="0" err="1">
                <a:solidFill>
                  <a:srgbClr val="0000FF"/>
                </a:solidFill>
              </a:rPr>
              <a:t>Chào</a:t>
            </a:r>
            <a:r>
              <a:rPr lang="en-US" sz="2800" i="1" dirty="0">
                <a:solidFill>
                  <a:srgbClr val="0000FF"/>
                </a:solidFill>
              </a:rPr>
              <a:t> </a:t>
            </a:r>
            <a:r>
              <a:rPr lang="en-US" sz="2800" i="1" dirty="0" err="1">
                <a:solidFill>
                  <a:srgbClr val="0000FF"/>
                </a:solidFill>
              </a:rPr>
              <a:t>chị</a:t>
            </a:r>
            <a:r>
              <a:rPr lang="en-US" sz="2800" i="1" dirty="0">
                <a:solidFill>
                  <a:srgbClr val="0000FF"/>
                </a:solidFill>
              </a:rPr>
              <a:t> !</a:t>
            </a:r>
          </a:p>
        </p:txBody>
      </p:sp>
      <p:pic>
        <p:nvPicPr>
          <p:cNvPr id="24" name="Picture 2" descr="C:\Users\hunglk\Documents\HỘI GIẢNG 20.11\Chim vành khuyên\Chim vành khuyên.jpg">
            <a:hlinkClick r:id="rId6" action="ppaction://hlinkfile"/>
            <a:extLst>
              <a:ext uri="{FF2B5EF4-FFF2-40B4-BE49-F238E27FC236}">
                <a16:creationId xmlns:a16="http://schemas.microsoft.com/office/drawing/2014/main" id="{2AA421ED-D526-4C16-A2C4-F027277D3E90}"/>
              </a:ext>
            </a:extLst>
          </p:cNvPr>
          <p:cNvPicPr>
            <a:picLocks noChangeAspect="1" noChangeArrowheads="1"/>
          </p:cNvPicPr>
          <p:nvPr/>
        </p:nvPicPr>
        <p:blipFill>
          <a:blip r:embed="rId7"/>
          <a:srcRect/>
          <a:stretch>
            <a:fillRect/>
          </a:stretch>
        </p:blipFill>
        <p:spPr bwMode="auto">
          <a:xfrm>
            <a:off x="1764092" y="2363584"/>
            <a:ext cx="2503109" cy="1995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36D13D17-24A3-4A03-9C08-64D0A1F60594}"/>
              </a:ext>
            </a:extLst>
          </p:cNvPr>
          <p:cNvSpPr txBox="1">
            <a:spLocks noChangeArrowheads="1"/>
          </p:cNvSpPr>
          <p:nvPr/>
        </p:nvSpPr>
        <p:spPr bwMode="auto">
          <a:xfrm>
            <a:off x="1101725" y="4241596"/>
            <a:ext cx="1447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a:solidFill>
                  <a:srgbClr val="CC0000"/>
                </a:solidFill>
              </a:rPr>
              <a:t>Chim vành khuyên</a:t>
            </a:r>
          </a:p>
        </p:txBody>
      </p:sp>
      <p:cxnSp>
        <p:nvCxnSpPr>
          <p:cNvPr id="5" name="Straight Connector 4">
            <a:extLst>
              <a:ext uri="{FF2B5EF4-FFF2-40B4-BE49-F238E27FC236}">
                <a16:creationId xmlns:a16="http://schemas.microsoft.com/office/drawing/2014/main" id="{D73D1F2A-19A4-4BE4-AD0B-BB0E029EFB61}"/>
              </a:ext>
            </a:extLst>
          </p:cNvPr>
          <p:cNvCxnSpPr/>
          <p:nvPr/>
        </p:nvCxnSpPr>
        <p:spPr>
          <a:xfrm>
            <a:off x="6400800" y="1220583"/>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F4A2A04-6459-41A1-9CA7-9C4E627C34AA}"/>
              </a:ext>
            </a:extLst>
          </p:cNvPr>
          <p:cNvCxnSpPr/>
          <p:nvPr/>
        </p:nvCxnSpPr>
        <p:spPr>
          <a:xfrm>
            <a:off x="6524625" y="2744583"/>
            <a:ext cx="333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5D8E0C-DC26-464E-BB6F-2FF0E9CCB04B}"/>
              </a:ext>
            </a:extLst>
          </p:cNvPr>
          <p:cNvCxnSpPr/>
          <p:nvPr/>
        </p:nvCxnSpPr>
        <p:spPr>
          <a:xfrm>
            <a:off x="6553200" y="4420983"/>
            <a:ext cx="6667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475129-2788-4601-9337-0D63E16F3108}"/>
              </a:ext>
            </a:extLst>
          </p:cNvPr>
          <p:cNvCxnSpPr/>
          <p:nvPr/>
        </p:nvCxnSpPr>
        <p:spPr>
          <a:xfrm>
            <a:off x="6623050" y="5943396"/>
            <a:ext cx="463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7107"/>
                                        </p:tgtEl>
                                        <p:attrNameLst>
                                          <p:attrName>style.visibility</p:attrName>
                                        </p:attrNameLst>
                                      </p:cBhvr>
                                      <p:to>
                                        <p:strVal val="visible"/>
                                      </p:to>
                                    </p:set>
                                    <p:animEffect transition="in" filter="fade">
                                      <p:cBhvr>
                                        <p:cTn id="24" dur="1000"/>
                                        <p:tgtEl>
                                          <p:spTgt spid="47107"/>
                                        </p:tgtEl>
                                      </p:cBhvr>
                                    </p:animEffect>
                                    <p:anim calcmode="lin" valueType="num">
                                      <p:cBhvr>
                                        <p:cTn id="25" dur="1000" fill="hold"/>
                                        <p:tgtEl>
                                          <p:spTgt spid="47107"/>
                                        </p:tgtEl>
                                        <p:attrNameLst>
                                          <p:attrName>ppt_x</p:attrName>
                                        </p:attrNameLst>
                                      </p:cBhvr>
                                      <p:tavLst>
                                        <p:tav tm="0">
                                          <p:val>
                                            <p:strVal val="#ppt_x"/>
                                          </p:val>
                                        </p:tav>
                                        <p:tav tm="100000">
                                          <p:val>
                                            <p:strVal val="#ppt_x"/>
                                          </p:val>
                                        </p:tav>
                                      </p:tavLst>
                                    </p:anim>
                                    <p:anim calcmode="lin" valueType="num">
                                      <p:cBhvr>
                                        <p:cTn id="26" dur="1000" fill="hold"/>
                                        <p:tgtEl>
                                          <p:spTgt spid="4710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par>
                                <p:cTn id="52" presetID="22" presetClass="entr" presetSubtype="4"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1000"/>
                                        <p:tgtEl>
                                          <p:spTgt spid="22"/>
                                        </p:tgtEl>
                                      </p:cBhvr>
                                    </p:animEffect>
                                    <p:anim calcmode="lin" valueType="num">
                                      <p:cBhvr>
                                        <p:cTn id="60" dur="1000" fill="hold"/>
                                        <p:tgtEl>
                                          <p:spTgt spid="22"/>
                                        </p:tgtEl>
                                        <p:attrNameLst>
                                          <p:attrName>ppt_x</p:attrName>
                                        </p:attrNameLst>
                                      </p:cBhvr>
                                      <p:tavLst>
                                        <p:tav tm="0">
                                          <p:val>
                                            <p:strVal val="#ppt_x"/>
                                          </p:val>
                                        </p:tav>
                                        <p:tav tm="100000">
                                          <p:val>
                                            <p:strVal val="#ppt_x"/>
                                          </p:val>
                                        </p:tav>
                                      </p:tavLst>
                                    </p:anim>
                                    <p:anim calcmode="lin" valueType="num">
                                      <p:cBhvr>
                                        <p:cTn id="6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par>
                                <p:cTn id="67" presetID="16" presetClass="entr" presetSubtype="21"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Vertical)">
                                      <p:cBhvr>
                                        <p:cTn id="74" dur="500"/>
                                        <p:tgtEl>
                                          <p:spTgt spid="23"/>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fill="hold"/>
                                        <p:tgtEl>
                                          <p:spTgt spid="5"/>
                                        </p:tgtEl>
                                        <p:attrNameLst>
                                          <p:attrName>ppt_x</p:attrName>
                                        </p:attrNameLst>
                                      </p:cBhvr>
                                      <p:tavLst>
                                        <p:tav tm="0">
                                          <p:val>
                                            <p:strVal val="#ppt_x"/>
                                          </p:val>
                                        </p:tav>
                                        <p:tav tm="100000">
                                          <p:val>
                                            <p:strVal val="#ppt_x"/>
                                          </p:val>
                                        </p:tav>
                                      </p:tavLst>
                                    </p:anim>
                                    <p:anim calcmode="lin" valueType="num">
                                      <p:cBhvr additive="base">
                                        <p:cTn id="80" dur="500" fill="hold"/>
                                        <p:tgtEl>
                                          <p:spTgt spid="5"/>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 calcmode="lin" valueType="num">
                                      <p:cBhvr additive="base">
                                        <p:cTn id="83" dur="500" fill="hold"/>
                                        <p:tgtEl>
                                          <p:spTgt spid="25"/>
                                        </p:tgtEl>
                                        <p:attrNameLst>
                                          <p:attrName>ppt_x</p:attrName>
                                        </p:attrNameLst>
                                      </p:cBhvr>
                                      <p:tavLst>
                                        <p:tav tm="0">
                                          <p:val>
                                            <p:strVal val="#ppt_x"/>
                                          </p:val>
                                        </p:tav>
                                        <p:tav tm="100000">
                                          <p:val>
                                            <p:strVal val="#ppt_x"/>
                                          </p:val>
                                        </p:tav>
                                      </p:tavLst>
                                    </p:anim>
                                    <p:anim calcmode="lin" valueType="num">
                                      <p:cBhvr additive="base">
                                        <p:cTn id="84" dur="500" fill="hold"/>
                                        <p:tgtEl>
                                          <p:spTgt spid="25"/>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anim calcmode="lin" valueType="num">
                                      <p:cBhvr additive="base">
                                        <p:cTn id="87" dur="500" fill="hold"/>
                                        <p:tgtEl>
                                          <p:spTgt spid="26"/>
                                        </p:tgtEl>
                                        <p:attrNameLst>
                                          <p:attrName>ppt_x</p:attrName>
                                        </p:attrNameLst>
                                      </p:cBhvr>
                                      <p:tavLst>
                                        <p:tav tm="0">
                                          <p:val>
                                            <p:strVal val="#ppt_x"/>
                                          </p:val>
                                        </p:tav>
                                        <p:tav tm="100000">
                                          <p:val>
                                            <p:strVal val="#ppt_x"/>
                                          </p:val>
                                        </p:tav>
                                      </p:tavLst>
                                    </p:anim>
                                    <p:anim calcmode="lin" valueType="num">
                                      <p:cBhvr additive="base">
                                        <p:cTn id="88" dur="500" fill="hold"/>
                                        <p:tgtEl>
                                          <p:spTgt spid="2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 calcmode="lin" valueType="num">
                                      <p:cBhvr additive="base">
                                        <p:cTn id="91" dur="500" fill="hold"/>
                                        <p:tgtEl>
                                          <p:spTgt spid="27"/>
                                        </p:tgtEl>
                                        <p:attrNameLst>
                                          <p:attrName>ppt_x</p:attrName>
                                        </p:attrNameLst>
                                      </p:cBhvr>
                                      <p:tavLst>
                                        <p:tav tm="0">
                                          <p:val>
                                            <p:strVal val="#ppt_x"/>
                                          </p:val>
                                        </p:tav>
                                        <p:tav tm="100000">
                                          <p:val>
                                            <p:strVal val="#ppt_x"/>
                                          </p:val>
                                        </p:tav>
                                      </p:tavLst>
                                    </p:anim>
                                    <p:anim calcmode="lin" valueType="num">
                                      <p:cBhvr additive="base">
                                        <p:cTn id="9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18" grpId="0"/>
      <p:bldP spid="19" grpId="0"/>
      <p:bldP spid="20" grpId="0"/>
      <p:bldP spid="21" grpId="0" animBg="1"/>
      <p:bldP spid="22" grpId="0" animBg="1"/>
      <p:bldP spid="2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4" name="Picture 10" descr="126818705_89c69864e6">
            <a:extLst>
              <a:ext uri="{FF2B5EF4-FFF2-40B4-BE49-F238E27FC236}">
                <a16:creationId xmlns:a16="http://schemas.microsoft.com/office/drawing/2014/main" id="{444AE46A-FDE7-46E5-ABA0-84FD6C217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1837" r="53012"/>
          <a:stretch>
            <a:fillRect/>
          </a:stretch>
        </p:blipFill>
        <p:spPr bwMode="auto">
          <a:xfrm>
            <a:off x="1965325" y="2181225"/>
            <a:ext cx="3943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descr="126818705_89c69864e6">
            <a:extLst>
              <a:ext uri="{FF2B5EF4-FFF2-40B4-BE49-F238E27FC236}">
                <a16:creationId xmlns:a16="http://schemas.microsoft.com/office/drawing/2014/main" id="{F2BC7669-018E-4B09-BE80-9ADF5F227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988" t="29056" b="2782"/>
          <a:stretch>
            <a:fillRect/>
          </a:stretch>
        </p:blipFill>
        <p:spPr bwMode="auto">
          <a:xfrm>
            <a:off x="6278563" y="2209800"/>
            <a:ext cx="40274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2" name="Text Box 18">
            <a:extLst>
              <a:ext uri="{FF2B5EF4-FFF2-40B4-BE49-F238E27FC236}">
                <a16:creationId xmlns:a16="http://schemas.microsoft.com/office/drawing/2014/main" id="{20DDBB5D-FC9D-4165-92DB-4A42D0D474C2}"/>
              </a:ext>
            </a:extLst>
          </p:cNvPr>
          <p:cNvSpPr txBox="1">
            <a:spLocks noChangeArrowheads="1"/>
          </p:cNvSpPr>
          <p:nvPr/>
        </p:nvSpPr>
        <p:spPr bwMode="auto">
          <a:xfrm>
            <a:off x="1965325" y="265113"/>
            <a:ext cx="8610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70C0"/>
                </a:solidFill>
                <a:latin typeface="Cambria" panose="02040503050406030204" pitchFamily="18" charset="0"/>
                <a:ea typeface="Cambria" panose="02040503050406030204" pitchFamily="18" charset="0"/>
                <a:cs typeface="Times New Roman" panose="02020603050405020304" pitchFamily="18" charset="0"/>
              </a:rPr>
              <a:t>Bài 1: Tìm các đại từ xưng hô và nhận xét về thái độ, tình cảm của nhân vật khi dùng mỗi đại từ.</a:t>
            </a:r>
          </a:p>
        </p:txBody>
      </p:sp>
      <p:cxnSp>
        <p:nvCxnSpPr>
          <p:cNvPr id="9" name="Straight Connector 8">
            <a:extLst>
              <a:ext uri="{FF2B5EF4-FFF2-40B4-BE49-F238E27FC236}">
                <a16:creationId xmlns:a16="http://schemas.microsoft.com/office/drawing/2014/main" id="{182038FE-729D-4DD2-B8C0-9B10BA174E31}"/>
              </a:ext>
            </a:extLst>
          </p:cNvPr>
          <p:cNvCxnSpPr/>
          <p:nvPr/>
        </p:nvCxnSpPr>
        <p:spPr>
          <a:xfrm>
            <a:off x="3048000" y="762000"/>
            <a:ext cx="350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B764458-4F58-4610-A17B-048DABA68AAD}"/>
              </a:ext>
            </a:extLst>
          </p:cNvPr>
          <p:cNvCxnSpPr>
            <a:cxnSpLocks/>
          </p:cNvCxnSpPr>
          <p:nvPr/>
        </p:nvCxnSpPr>
        <p:spPr>
          <a:xfrm>
            <a:off x="7296150" y="762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27179F-2860-453D-860C-A48F93CC2FB8}"/>
              </a:ext>
            </a:extLst>
          </p:cNvPr>
          <p:cNvCxnSpPr/>
          <p:nvPr/>
        </p:nvCxnSpPr>
        <p:spPr>
          <a:xfrm>
            <a:off x="2044700" y="1219200"/>
            <a:ext cx="1371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3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19828" y="5861154"/>
            <a:ext cx="1772171" cy="996846"/>
          </a:xfrm>
          <a:prstGeom prst="rect">
            <a:avLst/>
          </a:prstGeom>
        </p:spPr>
      </p:pic>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9522"/>
                                        </p:tgtEl>
                                        <p:attrNameLst>
                                          <p:attrName>style.visibility</p:attrName>
                                        </p:attrNameLst>
                                      </p:cBhvr>
                                      <p:to>
                                        <p:strVal val="visible"/>
                                      </p:to>
                                    </p:set>
                                    <p:anim calcmode="lin" valueType="num">
                                      <p:cBhvr>
                                        <p:cTn id="7" dur="500" fill="hold"/>
                                        <p:tgtEl>
                                          <p:spTgt spid="149522"/>
                                        </p:tgtEl>
                                        <p:attrNameLst>
                                          <p:attrName>ppt_w</p:attrName>
                                        </p:attrNameLst>
                                      </p:cBhvr>
                                      <p:tavLst>
                                        <p:tav tm="0">
                                          <p:val>
                                            <p:fltVal val="0"/>
                                          </p:val>
                                        </p:tav>
                                        <p:tav tm="100000">
                                          <p:val>
                                            <p:strVal val="#ppt_w"/>
                                          </p:val>
                                        </p:tav>
                                      </p:tavLst>
                                    </p:anim>
                                    <p:anim calcmode="lin" valueType="num">
                                      <p:cBhvr>
                                        <p:cTn id="8" dur="500" fill="hold"/>
                                        <p:tgtEl>
                                          <p:spTgt spid="1495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9515"/>
                                        </p:tgtEl>
                                        <p:attrNameLst>
                                          <p:attrName>style.visibility</p:attrName>
                                        </p:attrNameLst>
                                      </p:cBhvr>
                                      <p:to>
                                        <p:strVal val="visible"/>
                                      </p:to>
                                    </p:set>
                                    <p:anim calcmode="lin" valueType="num">
                                      <p:cBhvr>
                                        <p:cTn id="13" dur="500" fill="hold"/>
                                        <p:tgtEl>
                                          <p:spTgt spid="149515"/>
                                        </p:tgtEl>
                                        <p:attrNameLst>
                                          <p:attrName>ppt_w</p:attrName>
                                        </p:attrNameLst>
                                      </p:cBhvr>
                                      <p:tavLst>
                                        <p:tav tm="0">
                                          <p:val>
                                            <p:fltVal val="0"/>
                                          </p:val>
                                        </p:tav>
                                        <p:tav tm="100000">
                                          <p:val>
                                            <p:strVal val="#ppt_w"/>
                                          </p:val>
                                        </p:tav>
                                      </p:tavLst>
                                    </p:anim>
                                    <p:anim calcmode="lin" valueType="num">
                                      <p:cBhvr>
                                        <p:cTn id="14" dur="500" fill="hold"/>
                                        <p:tgtEl>
                                          <p:spTgt spid="149515"/>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49514"/>
                                        </p:tgtEl>
                                        <p:attrNameLst>
                                          <p:attrName>style.visibility</p:attrName>
                                        </p:attrNameLst>
                                      </p:cBhvr>
                                      <p:to>
                                        <p:strVal val="visible"/>
                                      </p:to>
                                    </p:set>
                                    <p:anim calcmode="lin" valueType="num">
                                      <p:cBhvr>
                                        <p:cTn id="17" dur="500" fill="hold"/>
                                        <p:tgtEl>
                                          <p:spTgt spid="149514"/>
                                        </p:tgtEl>
                                        <p:attrNameLst>
                                          <p:attrName>ppt_w</p:attrName>
                                        </p:attrNameLst>
                                      </p:cBhvr>
                                      <p:tavLst>
                                        <p:tav tm="0">
                                          <p:val>
                                            <p:fltVal val="0"/>
                                          </p:val>
                                        </p:tav>
                                        <p:tav tm="100000">
                                          <p:val>
                                            <p:strVal val="#ppt_w"/>
                                          </p:val>
                                        </p:tav>
                                      </p:tavLst>
                                    </p:anim>
                                    <p:anim calcmode="lin" valueType="num">
                                      <p:cBhvr>
                                        <p:cTn id="18" dur="500" fill="hold"/>
                                        <p:tgtEl>
                                          <p:spTgt spid="14951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video>
              <p:cMediaNode vol="80000">
                <p:cTn id="41" fill="hold" display="0">
                  <p:stCondLst>
                    <p:cond delay="indefinite"/>
                  </p:stCondLst>
                </p:cTn>
                <p:tgtEl>
                  <p:spTgt spid="2"/>
                </p:tgtEl>
              </p:cMediaNode>
            </p:video>
          </p:childTnLst>
        </p:cTn>
      </p:par>
    </p:tnLst>
    <p:bldLst>
      <p:bldP spid="1495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B220C29-6A0A-4747-8082-1CE906741646}"/>
              </a:ext>
            </a:extLst>
          </p:cNvPr>
          <p:cNvGraphicFramePr>
            <a:graphicFrameLocks noGrp="1"/>
          </p:cNvGraphicFramePr>
          <p:nvPr>
            <p:ph/>
            <p:extLst>
              <p:ext uri="{D42A27DB-BD31-4B8C-83A1-F6EECF244321}">
                <p14:modId xmlns:p14="http://schemas.microsoft.com/office/powerpoint/2010/main" val="2949932303"/>
              </p:ext>
            </p:extLst>
          </p:nvPr>
        </p:nvGraphicFramePr>
        <p:xfrm>
          <a:off x="152400" y="2133600"/>
          <a:ext cx="11582400" cy="2438400"/>
        </p:xfrm>
        <a:graphic>
          <a:graphicData uri="http://schemas.openxmlformats.org/drawingml/2006/table">
            <a:tbl>
              <a:tblPr/>
              <a:tblGrid>
                <a:gridCol w="1806575">
                  <a:extLst>
                    <a:ext uri="{9D8B030D-6E8A-4147-A177-3AD203B41FA5}">
                      <a16:colId xmlns:a16="http://schemas.microsoft.com/office/drawing/2014/main" val="1032504846"/>
                    </a:ext>
                  </a:extLst>
                </a:gridCol>
                <a:gridCol w="4891088">
                  <a:extLst>
                    <a:ext uri="{9D8B030D-6E8A-4147-A177-3AD203B41FA5}">
                      <a16:colId xmlns:a16="http://schemas.microsoft.com/office/drawing/2014/main" val="4219911347"/>
                    </a:ext>
                  </a:extLst>
                </a:gridCol>
                <a:gridCol w="4884737">
                  <a:extLst>
                    <a:ext uri="{9D8B030D-6E8A-4147-A177-3AD203B41FA5}">
                      <a16:colId xmlns:a16="http://schemas.microsoft.com/office/drawing/2014/main" val="2187983159"/>
                    </a:ext>
                  </a:extLst>
                </a:gridCol>
              </a:tblGrid>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Nhân vật</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Đại từ</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Thái độ</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tình</a:t>
                      </a:r>
                      <a:r>
                        <a:rPr kumimoji="0" lang="en-US"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 </a:t>
                      </a:r>
                      <a:r>
                        <a:rPr kumimoji="0" lang="en-US" altLang="en-US" sz="3200" b="1" i="0" u="none" strike="noStrike" cap="none" normalizeH="0" baseline="0" dirty="0" err="1">
                          <a:ln>
                            <a:noFill/>
                          </a:ln>
                          <a:solidFill>
                            <a:srgbClr val="FFFF00"/>
                          </a:solidFill>
                          <a:effectLst/>
                          <a:latin typeface="Cambria" panose="02040503050406030204" pitchFamily="18" charset="0"/>
                          <a:cs typeface="Arial" panose="020B0604020202020204" pitchFamily="34" charset="0"/>
                        </a:rPr>
                        <a:t>cảm</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195570975"/>
                  </a:ext>
                </a:extLst>
              </a:tr>
              <a:tr h="20002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Rùa</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69906239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thỏ:..............................</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247149246"/>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dirty="0">
                          <a:ln>
                            <a:noFill/>
                          </a:ln>
                          <a:solidFill>
                            <a:srgbClr val="FFFF00"/>
                          </a:solidFill>
                          <a:effectLst/>
                          <a:latin typeface="Cambria" panose="02040503050406030204" pitchFamily="18" charset="0"/>
                          <a:cs typeface="Arial" panose="020B0604020202020204" pitchFamily="34" charset="0"/>
                        </a:rPr>
                        <a:t>Thỏ</a:t>
                      </a:r>
                      <a:endParaRPr kumimoji="0" lang="en-US" altLang="en-US" sz="3200" b="1" i="0" u="none" strike="noStrike" cap="none" normalizeH="0" baseline="0" dirty="0">
                        <a:ln>
                          <a:noFill/>
                        </a:ln>
                        <a:solidFill>
                          <a:srgbClr val="FFFF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Tự xưng mình:.......................</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24174252"/>
                  </a:ext>
                </a:extLst>
              </a:tr>
              <a:tr h="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1" i="0" u="none" strike="noStrike" cap="none" normalizeH="0" baseline="0">
                          <a:ln>
                            <a:noFill/>
                          </a:ln>
                          <a:solidFill>
                            <a:srgbClr val="FFFFFF"/>
                          </a:solidFill>
                          <a:effectLst/>
                          <a:latin typeface="Cambria" panose="02040503050406030204" pitchFamily="18" charset="0"/>
                          <a:cs typeface="Arial" panose="020B0604020202020204" pitchFamily="34" charset="0"/>
                        </a:rPr>
                        <a:t> </a:t>
                      </a:r>
                      <a:endParaRPr kumimoji="0" lang="en-US" altLang="en-US" sz="3200" b="1" i="0" u="none" strike="noStrike" cap="none" normalizeH="0" baseline="0">
                        <a:ln>
                          <a:noFill/>
                        </a:ln>
                        <a:solidFill>
                          <a:srgbClr val="FFFFFF"/>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a:ln>
                            <a:noFill/>
                          </a:ln>
                          <a:solidFill>
                            <a:srgbClr val="000000"/>
                          </a:solidFill>
                          <a:effectLst/>
                          <a:latin typeface="Cambria" panose="02040503050406030204" pitchFamily="18" charset="0"/>
                          <a:cs typeface="Arial" panose="020B0604020202020204" pitchFamily="34" charset="0"/>
                        </a:rPr>
                        <a:t>Gọi rùa:....................................</a:t>
                      </a:r>
                      <a:endParaRPr kumimoji="0" lang="en-US" altLang="en-US" sz="3200" b="0" i="0" u="none" strike="noStrike" cap="none" normalizeH="0" baseline="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vi-VN" altLang="en-US" sz="3200" b="0" i="0" u="none" strike="noStrike" cap="none" normalizeH="0" baseline="0" dirty="0">
                          <a:ln>
                            <a:noFill/>
                          </a:ln>
                          <a:solidFill>
                            <a:srgbClr val="000000"/>
                          </a:solidFill>
                          <a:effectLst/>
                          <a:latin typeface="Cambria" panose="02040503050406030204" pitchFamily="18" charset="0"/>
                          <a:cs typeface="Arial" panose="020B0604020202020204" pitchFamily="34" charset="0"/>
                        </a:rPr>
                        <a:t>....................................................</a:t>
                      </a:r>
                      <a:endParaRPr kumimoji="0" lang="en-US" altLang="en-US" sz="32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525003467"/>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descr="126818705_89c69864e6">
            <a:extLst>
              <a:ext uri="{FF2B5EF4-FFF2-40B4-BE49-F238E27FC236}">
                <a16:creationId xmlns:a16="http://schemas.microsoft.com/office/drawing/2014/main" id="{7803CCA5-6B6A-4ACE-A819-126DE3A0E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1837" r="53012"/>
          <a:stretch>
            <a:fillRect/>
          </a:stretch>
        </p:blipFill>
        <p:spPr bwMode="auto">
          <a:xfrm>
            <a:off x="1905000" y="2058786"/>
            <a:ext cx="27289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descr="126818705_89c69864e6">
            <a:extLst>
              <a:ext uri="{FF2B5EF4-FFF2-40B4-BE49-F238E27FC236}">
                <a16:creationId xmlns:a16="http://schemas.microsoft.com/office/drawing/2014/main" id="{D7D2362F-11FD-4F86-8904-9638E6BBE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988" t="29056" b="2782"/>
          <a:stretch>
            <a:fillRect/>
          </a:stretch>
        </p:blipFill>
        <p:spPr bwMode="auto">
          <a:xfrm>
            <a:off x="7315200" y="2018608"/>
            <a:ext cx="28733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 Box 14">
            <a:extLst>
              <a:ext uri="{FF2B5EF4-FFF2-40B4-BE49-F238E27FC236}">
                <a16:creationId xmlns:a16="http://schemas.microsoft.com/office/drawing/2014/main" id="{254EE71A-6F82-42A9-95AB-8AB39C81EF79}"/>
              </a:ext>
            </a:extLst>
          </p:cNvPr>
          <p:cNvSpPr txBox="1">
            <a:spLocks noChangeArrowheads="1"/>
          </p:cNvSpPr>
          <p:nvPr/>
        </p:nvSpPr>
        <p:spPr bwMode="auto">
          <a:xfrm>
            <a:off x="1919288" y="5511338"/>
            <a:ext cx="2728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err="1">
                <a:solidFill>
                  <a:srgbClr val="006600"/>
                </a:solidFill>
                <a:latin typeface="Times New Roman" panose="02020603050405020304" pitchFamily="18" charset="0"/>
              </a:rPr>
              <a:t>Tự</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trọng</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lịch</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sự</a:t>
            </a:r>
            <a:endParaRPr lang="en-US" altLang="en-US" sz="2800" b="1" dirty="0">
              <a:solidFill>
                <a:srgbClr val="006600"/>
              </a:solidFill>
              <a:latin typeface="Times New Roman" panose="02020603050405020304" pitchFamily="18" charset="0"/>
            </a:endParaRPr>
          </a:p>
        </p:txBody>
      </p:sp>
      <p:sp>
        <p:nvSpPr>
          <p:cNvPr id="16390" name="Text Box 17">
            <a:extLst>
              <a:ext uri="{FF2B5EF4-FFF2-40B4-BE49-F238E27FC236}">
                <a16:creationId xmlns:a16="http://schemas.microsoft.com/office/drawing/2014/main" id="{26D71E13-A714-47A7-AE23-EBD0B3250289}"/>
              </a:ext>
            </a:extLst>
          </p:cNvPr>
          <p:cNvSpPr txBox="1">
            <a:spLocks noChangeArrowheads="1"/>
          </p:cNvSpPr>
          <p:nvPr/>
        </p:nvSpPr>
        <p:spPr bwMode="auto">
          <a:xfrm>
            <a:off x="6629400" y="5444839"/>
            <a:ext cx="3711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err="1">
                <a:solidFill>
                  <a:srgbClr val="006600"/>
                </a:solidFill>
                <a:latin typeface="Times New Roman" panose="02020603050405020304" pitchFamily="18" charset="0"/>
              </a:rPr>
              <a:t>Kiêu</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căng</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coi</a:t>
            </a:r>
            <a:r>
              <a:rPr lang="en-US" altLang="en-US" sz="2800" b="1" dirty="0">
                <a:solidFill>
                  <a:srgbClr val="006600"/>
                </a:solidFill>
                <a:latin typeface="Times New Roman" panose="02020603050405020304" pitchFamily="18" charset="0"/>
              </a:rPr>
              <a:t> </a:t>
            </a:r>
            <a:r>
              <a:rPr lang="en-US" altLang="en-US" sz="2800" b="1" dirty="0" err="1">
                <a:solidFill>
                  <a:srgbClr val="006600"/>
                </a:solidFill>
                <a:latin typeface="Times New Roman" panose="02020603050405020304" pitchFamily="18" charset="0"/>
              </a:rPr>
              <a:t>thường</a:t>
            </a:r>
            <a:endParaRPr lang="en-US" altLang="en-US" sz="2800" b="1" dirty="0">
              <a:solidFill>
                <a:srgbClr val="006600"/>
              </a:solidFill>
              <a:latin typeface="Times New Roman" panose="02020603050405020304" pitchFamily="18" charset="0"/>
            </a:endParaRPr>
          </a:p>
        </p:txBody>
      </p:sp>
      <p:sp>
        <p:nvSpPr>
          <p:cNvPr id="16391" name="AutoShape 13">
            <a:extLst>
              <a:ext uri="{FF2B5EF4-FFF2-40B4-BE49-F238E27FC236}">
                <a16:creationId xmlns:a16="http://schemas.microsoft.com/office/drawing/2014/main" id="{8A3E37B6-0CCE-4F60-8400-F7AF6A8F631D}"/>
              </a:ext>
            </a:extLst>
          </p:cNvPr>
          <p:cNvSpPr>
            <a:spLocks noChangeArrowheads="1"/>
          </p:cNvSpPr>
          <p:nvPr/>
        </p:nvSpPr>
        <p:spPr bwMode="auto">
          <a:xfrm>
            <a:off x="1905000" y="380999"/>
            <a:ext cx="3505200" cy="1524000"/>
          </a:xfrm>
          <a:prstGeom prst="wedgeRectCallout">
            <a:avLst>
              <a:gd name="adj1" fmla="val 8000"/>
              <a:gd name="adj2" fmla="val 11375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800" b="1" i="1">
                <a:latin typeface="Times New Roman" panose="02020603050405020304" pitchFamily="18" charset="0"/>
              </a:rPr>
              <a:t>Anh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đừng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giễu</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tôi</a:t>
            </a:r>
            <a:r>
              <a:rPr lang="en-US" altLang="en-US" sz="2800" b="1" i="1" dirty="0">
                <a:latin typeface="Times New Roman" panose="02020603050405020304" pitchFamily="18" charset="0"/>
              </a:rPr>
              <a:t>! </a:t>
            </a:r>
          </a:p>
          <a:p>
            <a:pPr>
              <a:spcBef>
                <a:spcPct val="0"/>
              </a:spcBef>
              <a:buFontTx/>
              <a:buNone/>
            </a:pPr>
            <a:r>
              <a:rPr lang="en-US" altLang="en-US" sz="2800" b="1" i="1" dirty="0" err="1">
                <a:latin typeface="Times New Roman" panose="02020603050405020304" pitchFamily="18" charset="0"/>
              </a:rPr>
              <a:t>Anh</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với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tôi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thử</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chạy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coi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ai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hơn</a:t>
            </a:r>
            <a:r>
              <a:rPr lang="en-US" altLang="en-US" sz="2800" b="1" i="1" dirty="0">
                <a:latin typeface="Times New Roman" panose="02020603050405020304" pitchFamily="18" charset="0"/>
              </a:rPr>
              <a:t>!</a:t>
            </a:r>
          </a:p>
          <a:p>
            <a:pPr algn="ctr">
              <a:spcBef>
                <a:spcPct val="0"/>
              </a:spcBef>
              <a:buFontTx/>
              <a:buNone/>
            </a:pPr>
            <a:endParaRPr lang="en-US" altLang="en-US" sz="2800" b="1" i="1" dirty="0">
              <a:latin typeface="Times New Roman" panose="02020603050405020304" pitchFamily="18" charset="0"/>
            </a:endParaRPr>
          </a:p>
        </p:txBody>
      </p:sp>
      <p:sp>
        <p:nvSpPr>
          <p:cNvPr id="16392" name="Line 30">
            <a:extLst>
              <a:ext uri="{FF2B5EF4-FFF2-40B4-BE49-F238E27FC236}">
                <a16:creationId xmlns:a16="http://schemas.microsoft.com/office/drawing/2014/main" id="{86937B31-225B-408A-B2C5-BC1794A1B3FE}"/>
              </a:ext>
            </a:extLst>
          </p:cNvPr>
          <p:cNvSpPr>
            <a:spLocks noChangeShapeType="1"/>
          </p:cNvSpPr>
          <p:nvPr/>
        </p:nvSpPr>
        <p:spPr bwMode="auto">
          <a:xfrm>
            <a:off x="1981200" y="1295400"/>
            <a:ext cx="6953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Line 31">
            <a:extLst>
              <a:ext uri="{FF2B5EF4-FFF2-40B4-BE49-F238E27FC236}">
                <a16:creationId xmlns:a16="http://schemas.microsoft.com/office/drawing/2014/main" id="{464C3FBD-93DE-456E-8C10-14CF52E004FF}"/>
              </a:ext>
            </a:extLst>
          </p:cNvPr>
          <p:cNvSpPr>
            <a:spLocks noChangeShapeType="1"/>
          </p:cNvSpPr>
          <p:nvPr/>
        </p:nvSpPr>
        <p:spPr bwMode="auto">
          <a:xfrm>
            <a:off x="4343400" y="12954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Line 32">
            <a:extLst>
              <a:ext uri="{FF2B5EF4-FFF2-40B4-BE49-F238E27FC236}">
                <a16:creationId xmlns:a16="http://schemas.microsoft.com/office/drawing/2014/main" id="{02C509DB-80C3-4F25-AA6D-E0DFFB026B6F}"/>
              </a:ext>
            </a:extLst>
          </p:cNvPr>
          <p:cNvSpPr>
            <a:spLocks noChangeShapeType="1"/>
          </p:cNvSpPr>
          <p:nvPr/>
        </p:nvSpPr>
        <p:spPr bwMode="auto">
          <a:xfrm>
            <a:off x="1955800" y="1727200"/>
            <a:ext cx="72072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5" name="Line 33">
            <a:extLst>
              <a:ext uri="{FF2B5EF4-FFF2-40B4-BE49-F238E27FC236}">
                <a16:creationId xmlns:a16="http://schemas.microsoft.com/office/drawing/2014/main" id="{D835ABFC-8839-4492-AFF4-89214886A2DC}"/>
              </a:ext>
            </a:extLst>
          </p:cNvPr>
          <p:cNvSpPr>
            <a:spLocks noChangeShapeType="1"/>
          </p:cNvSpPr>
          <p:nvPr/>
        </p:nvSpPr>
        <p:spPr bwMode="auto">
          <a:xfrm>
            <a:off x="3276600" y="1727200"/>
            <a:ext cx="4572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6" name="AutoShape 12">
            <a:extLst>
              <a:ext uri="{FF2B5EF4-FFF2-40B4-BE49-F238E27FC236}">
                <a16:creationId xmlns:a16="http://schemas.microsoft.com/office/drawing/2014/main" id="{B6430584-256D-4E17-B4C0-99CE41CCFD71}"/>
              </a:ext>
            </a:extLst>
          </p:cNvPr>
          <p:cNvSpPr>
            <a:spLocks noChangeArrowheads="1"/>
          </p:cNvSpPr>
          <p:nvPr/>
        </p:nvSpPr>
        <p:spPr bwMode="auto">
          <a:xfrm>
            <a:off x="5867400" y="364371"/>
            <a:ext cx="4724400" cy="1524000"/>
          </a:xfrm>
          <a:prstGeom prst="wedgeRectCallout">
            <a:avLst>
              <a:gd name="adj1" fmla="val 18444"/>
              <a:gd name="adj2" fmla="val 97500"/>
            </a:avLst>
          </a:prstGeom>
          <a:solidFill>
            <a:schemeClr val="bg1"/>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0"/>
              </a:spcBef>
              <a:buFontTx/>
              <a:buNone/>
            </a:pPr>
            <a:r>
              <a:rPr lang="en-US" altLang="en-US" sz="2800" b="1" i="1" dirty="0" err="1">
                <a:latin typeface="Times New Roman" panose="02020603050405020304" pitchFamily="18" charset="0"/>
              </a:rPr>
              <a:t>Rùa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mà</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dám</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chạy</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với</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thỏ</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sao</a:t>
            </a:r>
            <a:r>
              <a:rPr lang="en-US" altLang="en-US" sz="2800" b="1" i="1" dirty="0">
                <a:latin typeface="Times New Roman" panose="02020603050405020304" pitchFamily="18" charset="0"/>
              </a:rPr>
              <a:t>? Ta </a:t>
            </a:r>
            <a:r>
              <a:rPr lang="en-US" altLang="en-US" sz="2800" b="1" i="1" dirty="0" err="1">
                <a:latin typeface="Times New Roman" panose="02020603050405020304" pitchFamily="18" charset="0"/>
              </a:rPr>
              <a:t>chấp</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chú</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em</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một</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nửa</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đường</a:t>
            </a:r>
            <a:r>
              <a:rPr lang="en-US" altLang="en-US" sz="2800" b="1" i="1" dirty="0">
                <a:latin typeface="Times New Roman" panose="02020603050405020304" pitchFamily="18" charset="0"/>
              </a:rPr>
              <a:t> </a:t>
            </a:r>
            <a:r>
              <a:rPr lang="en-US" altLang="en-US" sz="2800" b="1" i="1" dirty="0" err="1">
                <a:latin typeface="Times New Roman" panose="02020603050405020304" pitchFamily="18" charset="0"/>
              </a:rPr>
              <a:t>đó</a:t>
            </a:r>
            <a:r>
              <a:rPr lang="en-US" altLang="en-US" sz="2800" b="1" i="1" dirty="0">
                <a:latin typeface="Times New Roman" panose="02020603050405020304" pitchFamily="18" charset="0"/>
              </a:rPr>
              <a:t>.</a:t>
            </a:r>
          </a:p>
        </p:txBody>
      </p:sp>
      <p:sp>
        <p:nvSpPr>
          <p:cNvPr id="16397" name="Line 30">
            <a:extLst>
              <a:ext uri="{FF2B5EF4-FFF2-40B4-BE49-F238E27FC236}">
                <a16:creationId xmlns:a16="http://schemas.microsoft.com/office/drawing/2014/main" id="{951D039A-0EF6-4C75-BBE6-D87F57C94CF9}"/>
              </a:ext>
            </a:extLst>
          </p:cNvPr>
          <p:cNvSpPr>
            <a:spLocks noChangeShapeType="1"/>
          </p:cNvSpPr>
          <p:nvPr/>
        </p:nvSpPr>
        <p:spPr bwMode="auto">
          <a:xfrm>
            <a:off x="6769100" y="1266071"/>
            <a:ext cx="347663"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8" name="Line 30">
            <a:extLst>
              <a:ext uri="{FF2B5EF4-FFF2-40B4-BE49-F238E27FC236}">
                <a16:creationId xmlns:a16="http://schemas.microsoft.com/office/drawing/2014/main" id="{11746702-298A-4C0A-AFC9-1C1E2D26CD34}"/>
              </a:ext>
            </a:extLst>
          </p:cNvPr>
          <p:cNvSpPr>
            <a:spLocks noChangeShapeType="1"/>
          </p:cNvSpPr>
          <p:nvPr/>
        </p:nvSpPr>
        <p:spPr bwMode="auto">
          <a:xfrm>
            <a:off x="8021638" y="1240671"/>
            <a:ext cx="1109662"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wipe(down)">
                                      <p:cBhvr>
                                        <p:cTn id="7" dur="500"/>
                                        <p:tgtEl>
                                          <p:spTgt spid="16387"/>
                                        </p:tgtEl>
                                      </p:cBhvr>
                                    </p:animEffect>
                                  </p:childTnLst>
                                </p:cTn>
                              </p:par>
                              <p:par>
                                <p:cTn id="8" presetID="22" presetClass="entr" presetSubtype="4"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wipe(down)">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500" fill="hold"/>
                                        <p:tgtEl>
                                          <p:spTgt spid="16391"/>
                                        </p:tgtEl>
                                        <p:attrNameLst>
                                          <p:attrName>ppt_w</p:attrName>
                                        </p:attrNameLst>
                                      </p:cBhvr>
                                      <p:tavLst>
                                        <p:tav tm="0">
                                          <p:val>
                                            <p:fltVal val="0"/>
                                          </p:val>
                                        </p:tav>
                                        <p:tav tm="100000">
                                          <p:val>
                                            <p:strVal val="#ppt_w"/>
                                          </p:val>
                                        </p:tav>
                                      </p:tavLst>
                                    </p:anim>
                                    <p:anim calcmode="lin" valueType="num">
                                      <p:cBhvr>
                                        <p:cTn id="16" dur="500" fill="hold"/>
                                        <p:tgtEl>
                                          <p:spTgt spid="16391"/>
                                        </p:tgtEl>
                                        <p:attrNameLst>
                                          <p:attrName>ppt_h</p:attrName>
                                        </p:attrNameLst>
                                      </p:cBhvr>
                                      <p:tavLst>
                                        <p:tav tm="0">
                                          <p:val>
                                            <p:fltVal val="0"/>
                                          </p:val>
                                        </p:tav>
                                        <p:tav tm="100000">
                                          <p:val>
                                            <p:strVal val="#ppt_h"/>
                                          </p:val>
                                        </p:tav>
                                      </p:tavLst>
                                    </p:anim>
                                    <p:animEffect transition="in" filter="fade">
                                      <p:cBhvr>
                                        <p:cTn id="17" dur="5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396"/>
                                        </p:tgtEl>
                                        <p:attrNameLst>
                                          <p:attrName>style.visibility</p:attrName>
                                        </p:attrNameLst>
                                      </p:cBhvr>
                                      <p:to>
                                        <p:strVal val="visible"/>
                                      </p:to>
                                    </p:set>
                                    <p:animEffect transition="in" filter="circle(in)">
                                      <p:cBhvr>
                                        <p:cTn id="22" dur="900"/>
                                        <p:tgtEl>
                                          <p:spTgt spid="1639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6392"/>
                                        </p:tgtEl>
                                        <p:attrNameLst>
                                          <p:attrName>style.visibility</p:attrName>
                                        </p:attrNameLst>
                                      </p:cBhvr>
                                      <p:to>
                                        <p:strVal val="visible"/>
                                      </p:to>
                                    </p:set>
                                    <p:anim calcmode="lin" valueType="num">
                                      <p:cBhvr additive="base">
                                        <p:cTn id="27" dur="500" fill="hold"/>
                                        <p:tgtEl>
                                          <p:spTgt spid="16392"/>
                                        </p:tgtEl>
                                        <p:attrNameLst>
                                          <p:attrName>ppt_x</p:attrName>
                                        </p:attrNameLst>
                                      </p:cBhvr>
                                      <p:tavLst>
                                        <p:tav tm="0">
                                          <p:val>
                                            <p:strVal val="#ppt_x"/>
                                          </p:val>
                                        </p:tav>
                                        <p:tav tm="100000">
                                          <p:val>
                                            <p:strVal val="#ppt_x"/>
                                          </p:val>
                                        </p:tav>
                                      </p:tavLst>
                                    </p:anim>
                                    <p:anim calcmode="lin" valueType="num">
                                      <p:cBhvr additive="base">
                                        <p:cTn id="28" dur="500" fill="hold"/>
                                        <p:tgtEl>
                                          <p:spTgt spid="1639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393"/>
                                        </p:tgtEl>
                                        <p:attrNameLst>
                                          <p:attrName>style.visibility</p:attrName>
                                        </p:attrNameLst>
                                      </p:cBhvr>
                                      <p:to>
                                        <p:strVal val="visible"/>
                                      </p:to>
                                    </p:set>
                                    <p:anim calcmode="lin" valueType="num">
                                      <p:cBhvr additive="base">
                                        <p:cTn id="31" dur="500" fill="hold"/>
                                        <p:tgtEl>
                                          <p:spTgt spid="16393"/>
                                        </p:tgtEl>
                                        <p:attrNameLst>
                                          <p:attrName>ppt_x</p:attrName>
                                        </p:attrNameLst>
                                      </p:cBhvr>
                                      <p:tavLst>
                                        <p:tav tm="0">
                                          <p:val>
                                            <p:strVal val="#ppt_x"/>
                                          </p:val>
                                        </p:tav>
                                        <p:tav tm="100000">
                                          <p:val>
                                            <p:strVal val="#ppt_x"/>
                                          </p:val>
                                        </p:tav>
                                      </p:tavLst>
                                    </p:anim>
                                    <p:anim calcmode="lin" valueType="num">
                                      <p:cBhvr additive="base">
                                        <p:cTn id="32" dur="500" fill="hold"/>
                                        <p:tgtEl>
                                          <p:spTgt spid="1639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394"/>
                                        </p:tgtEl>
                                        <p:attrNameLst>
                                          <p:attrName>style.visibility</p:attrName>
                                        </p:attrNameLst>
                                      </p:cBhvr>
                                      <p:to>
                                        <p:strVal val="visible"/>
                                      </p:to>
                                    </p:set>
                                    <p:anim calcmode="lin" valueType="num">
                                      <p:cBhvr additive="base">
                                        <p:cTn id="35" dur="500" fill="hold"/>
                                        <p:tgtEl>
                                          <p:spTgt spid="16394"/>
                                        </p:tgtEl>
                                        <p:attrNameLst>
                                          <p:attrName>ppt_x</p:attrName>
                                        </p:attrNameLst>
                                      </p:cBhvr>
                                      <p:tavLst>
                                        <p:tav tm="0">
                                          <p:val>
                                            <p:strVal val="#ppt_x"/>
                                          </p:val>
                                        </p:tav>
                                        <p:tav tm="100000">
                                          <p:val>
                                            <p:strVal val="#ppt_x"/>
                                          </p:val>
                                        </p:tav>
                                      </p:tavLst>
                                    </p:anim>
                                    <p:anim calcmode="lin" valueType="num">
                                      <p:cBhvr additive="base">
                                        <p:cTn id="36" dur="500" fill="hold"/>
                                        <p:tgtEl>
                                          <p:spTgt spid="1639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395"/>
                                        </p:tgtEl>
                                        <p:attrNameLst>
                                          <p:attrName>style.visibility</p:attrName>
                                        </p:attrNameLst>
                                      </p:cBhvr>
                                      <p:to>
                                        <p:strVal val="visible"/>
                                      </p:to>
                                    </p:set>
                                    <p:anim calcmode="lin" valueType="num">
                                      <p:cBhvr additive="base">
                                        <p:cTn id="39" dur="500" fill="hold"/>
                                        <p:tgtEl>
                                          <p:spTgt spid="16395"/>
                                        </p:tgtEl>
                                        <p:attrNameLst>
                                          <p:attrName>ppt_x</p:attrName>
                                        </p:attrNameLst>
                                      </p:cBhvr>
                                      <p:tavLst>
                                        <p:tav tm="0">
                                          <p:val>
                                            <p:strVal val="#ppt_x"/>
                                          </p:val>
                                        </p:tav>
                                        <p:tav tm="100000">
                                          <p:val>
                                            <p:strVal val="#ppt_x"/>
                                          </p:val>
                                        </p:tav>
                                      </p:tavLst>
                                    </p:anim>
                                    <p:anim calcmode="lin" valueType="num">
                                      <p:cBhvr additive="base">
                                        <p:cTn id="40" dur="500" fill="hold"/>
                                        <p:tgtEl>
                                          <p:spTgt spid="16395"/>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6397"/>
                                        </p:tgtEl>
                                        <p:attrNameLst>
                                          <p:attrName>style.visibility</p:attrName>
                                        </p:attrNameLst>
                                      </p:cBhvr>
                                      <p:to>
                                        <p:strVal val="visible"/>
                                      </p:to>
                                    </p:set>
                                    <p:anim calcmode="lin" valueType="num">
                                      <p:cBhvr additive="base">
                                        <p:cTn id="45" dur="500" fill="hold"/>
                                        <p:tgtEl>
                                          <p:spTgt spid="16397"/>
                                        </p:tgtEl>
                                        <p:attrNameLst>
                                          <p:attrName>ppt_x</p:attrName>
                                        </p:attrNameLst>
                                      </p:cBhvr>
                                      <p:tavLst>
                                        <p:tav tm="0">
                                          <p:val>
                                            <p:strVal val="#ppt_x"/>
                                          </p:val>
                                        </p:tav>
                                        <p:tav tm="100000">
                                          <p:val>
                                            <p:strVal val="#ppt_x"/>
                                          </p:val>
                                        </p:tav>
                                      </p:tavLst>
                                    </p:anim>
                                    <p:anim calcmode="lin" valueType="num">
                                      <p:cBhvr additive="base">
                                        <p:cTn id="46" dur="500" fill="hold"/>
                                        <p:tgtEl>
                                          <p:spTgt spid="1639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398"/>
                                        </p:tgtEl>
                                        <p:attrNameLst>
                                          <p:attrName>style.visibility</p:attrName>
                                        </p:attrNameLst>
                                      </p:cBhvr>
                                      <p:to>
                                        <p:strVal val="visible"/>
                                      </p:to>
                                    </p:set>
                                    <p:anim calcmode="lin" valueType="num">
                                      <p:cBhvr additive="base">
                                        <p:cTn id="49" dur="500" fill="hold"/>
                                        <p:tgtEl>
                                          <p:spTgt spid="16398"/>
                                        </p:tgtEl>
                                        <p:attrNameLst>
                                          <p:attrName>ppt_x</p:attrName>
                                        </p:attrNameLst>
                                      </p:cBhvr>
                                      <p:tavLst>
                                        <p:tav tm="0">
                                          <p:val>
                                            <p:strVal val="#ppt_x"/>
                                          </p:val>
                                        </p:tav>
                                        <p:tav tm="100000">
                                          <p:val>
                                            <p:strVal val="#ppt_x"/>
                                          </p:val>
                                        </p:tav>
                                      </p:tavLst>
                                    </p:anim>
                                    <p:anim calcmode="lin" valueType="num">
                                      <p:cBhvr additive="base">
                                        <p:cTn id="50"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389"/>
                                        </p:tgtEl>
                                        <p:attrNameLst>
                                          <p:attrName>style.visibility</p:attrName>
                                        </p:attrNameLst>
                                      </p:cBhvr>
                                      <p:to>
                                        <p:strVal val="visible"/>
                                      </p:to>
                                    </p:set>
                                    <p:anim calcmode="lin" valueType="num">
                                      <p:cBhvr additive="base">
                                        <p:cTn id="55" dur="500" fill="hold"/>
                                        <p:tgtEl>
                                          <p:spTgt spid="16389"/>
                                        </p:tgtEl>
                                        <p:attrNameLst>
                                          <p:attrName>ppt_x</p:attrName>
                                        </p:attrNameLst>
                                      </p:cBhvr>
                                      <p:tavLst>
                                        <p:tav tm="0">
                                          <p:val>
                                            <p:strVal val="#ppt_x"/>
                                          </p:val>
                                        </p:tav>
                                        <p:tav tm="100000">
                                          <p:val>
                                            <p:strVal val="#ppt_x"/>
                                          </p:val>
                                        </p:tav>
                                      </p:tavLst>
                                    </p:anim>
                                    <p:anim calcmode="lin" valueType="num">
                                      <p:cBhvr additive="base">
                                        <p:cTn id="56"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390"/>
                                        </p:tgtEl>
                                        <p:attrNameLst>
                                          <p:attrName>style.visibility</p:attrName>
                                        </p:attrNameLst>
                                      </p:cBhvr>
                                      <p:to>
                                        <p:strVal val="visible"/>
                                      </p:to>
                                    </p:set>
                                    <p:anim calcmode="lin" valueType="num">
                                      <p:cBhvr additive="base">
                                        <p:cTn id="61" dur="500" fill="hold"/>
                                        <p:tgtEl>
                                          <p:spTgt spid="16390"/>
                                        </p:tgtEl>
                                        <p:attrNameLst>
                                          <p:attrName>ppt_x</p:attrName>
                                        </p:attrNameLst>
                                      </p:cBhvr>
                                      <p:tavLst>
                                        <p:tav tm="0">
                                          <p:val>
                                            <p:strVal val="#ppt_x"/>
                                          </p:val>
                                        </p:tav>
                                        <p:tav tm="100000">
                                          <p:val>
                                            <p:strVal val="#ppt_x"/>
                                          </p:val>
                                        </p:tav>
                                      </p:tavLst>
                                    </p:anim>
                                    <p:anim calcmode="lin" valueType="num">
                                      <p:cBhvr additive="base">
                                        <p:cTn id="62"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p:bldP spid="16391" grpId="0" animBg="1"/>
      <p:bldP spid="163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FB0B2996-4AA5-4D25-8C21-2D7EF65D5D90}"/>
              </a:ext>
            </a:extLst>
          </p:cNvPr>
          <p:cNvSpPr>
            <a:spLocks noGrp="1"/>
          </p:cNvSpPr>
          <p:nvPr>
            <p:ph type="title"/>
          </p:nvPr>
        </p:nvSpPr>
        <p:spPr>
          <a:xfrm>
            <a:off x="86519" y="299243"/>
            <a:ext cx="12018962" cy="1143001"/>
          </a:xfrm>
          <a:solidFill>
            <a:schemeClr val="bg1"/>
          </a:solidFill>
        </p:spPr>
        <p:txBody>
          <a:bodyPr/>
          <a:lstStyle/>
          <a:p>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2: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Chọn</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từ</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xưng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hô</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tôi</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nó</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chúng</a:t>
            </a:r>
            <a:r>
              <a:rPr lang="en-US" altLang="en-US" sz="30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ta</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thích</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hợp</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với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 ô </a:t>
            </a:r>
            <a:r>
              <a:rPr lang="en-US" altLang="en-US" sz="3000"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trống</a:t>
            </a:r>
            <a:r>
              <a:rPr lang="en-US" altLang="en-US" sz="3000"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8675" name="Content Placeholder 2">
            <a:extLst>
              <a:ext uri="{FF2B5EF4-FFF2-40B4-BE49-F238E27FC236}">
                <a16:creationId xmlns:a16="http://schemas.microsoft.com/office/drawing/2014/main" id="{E24821D0-2475-4455-ADE8-9C17B79BF5D1}"/>
              </a:ext>
            </a:extLst>
          </p:cNvPr>
          <p:cNvSpPr>
            <a:spLocks noGrp="1"/>
          </p:cNvSpPr>
          <p:nvPr>
            <p:ph idx="1"/>
          </p:nvPr>
        </p:nvSpPr>
        <p:spPr>
          <a:xfrm>
            <a:off x="228600" y="1741488"/>
            <a:ext cx="11658600" cy="4525962"/>
          </a:xfrm>
          <a:solidFill>
            <a:schemeClr val="bg1"/>
          </a:solidFill>
        </p:spPr>
        <p:txBody>
          <a:bodyPr>
            <a:normAutofit fontScale="92500" lnSpcReduction="10000"/>
          </a:bodyPr>
          <a:lstStyle/>
          <a:p>
            <a:pPr marL="0" indent="0" algn="just">
              <a:spcBef>
                <a:spcPts val="600"/>
              </a:spcBef>
              <a:spcAft>
                <a:spcPts val="600"/>
              </a:spcAft>
              <a:buFontTx/>
              <a:buNone/>
            </a:pPr>
            <a:r>
              <a:rPr lang="en-US" altLang="en-US" sz="2400"/>
              <a:t>      </a:t>
            </a:r>
            <a:r>
              <a:rPr lang="en-US" altLang="en-US" sz="2800">
                <a:latin typeface="Cambria" panose="02040503050406030204" pitchFamily="18" charset="0"/>
              </a:rPr>
              <a:t>Bồ Chao hốt hoảng kể với các bạn:</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và Tu Hú đang bay dọc một con sông lớn, chợt Tu Hú gọi: “Kìa, cái trụ chống trời.”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ngước nhìn lên. Trước mắt là những ống thép dọc ngang nối nhau chạy vút tận mây xanh.        </a:t>
            </a:r>
            <a:r>
              <a:rPr lang="en-US" altLang="en-US" sz="2800">
                <a:solidFill>
                  <a:srgbClr val="0000FF"/>
                </a:solidFill>
                <a:latin typeface="Cambria" panose="02040503050406030204" pitchFamily="18" charset="0"/>
              </a:rPr>
              <a:t> </a:t>
            </a:r>
            <a:r>
              <a:rPr lang="en-US" altLang="en-US" sz="2800" b="1">
                <a:solidFill>
                  <a:srgbClr val="0000FF"/>
                </a:solidFill>
                <a:latin typeface="Cambria" panose="02040503050406030204" pitchFamily="18" charset="0"/>
              </a:rPr>
              <a:t>Nó         </a:t>
            </a:r>
            <a:r>
              <a:rPr lang="en-US" altLang="en-US" sz="2800">
                <a:latin typeface="Cambria" panose="02040503050406030204" pitchFamily="18" charset="0"/>
              </a:rPr>
              <a:t>tựa như một cái cầu xe lửa đồ sộ không phải bắc ngang sông, mà dựng đứng trên trời cao.</a:t>
            </a:r>
          </a:p>
          <a:p>
            <a:pPr marL="0" indent="0" algn="just">
              <a:spcBef>
                <a:spcPts val="600"/>
              </a:spcBef>
              <a:spcAft>
                <a:spcPts val="600"/>
              </a:spcAft>
              <a:buFontTx/>
              <a:buNone/>
            </a:pPr>
            <a:r>
              <a:rPr lang="en-US" altLang="en-US" sz="2800">
                <a:latin typeface="Cambria" panose="02040503050406030204" pitchFamily="18" charset="0"/>
              </a:rPr>
              <a:t>     Thấy vậy, Bồ Các mới à lên một tiếng rồi thong thả nói:</a:t>
            </a:r>
          </a:p>
          <a:p>
            <a:pPr marL="0" indent="0" algn="just">
              <a:spcBef>
                <a:spcPts val="600"/>
              </a:spcBef>
              <a:spcAft>
                <a:spcPts val="600"/>
              </a:spcAft>
              <a:buFontTx/>
              <a:buNone/>
            </a:pPr>
            <a:r>
              <a:rPr lang="en-US" altLang="en-US" sz="2800">
                <a:latin typeface="Cambria" panose="02040503050406030204" pitchFamily="18" charset="0"/>
              </a:rPr>
              <a:t>    -         </a:t>
            </a:r>
            <a:r>
              <a:rPr lang="en-US" altLang="en-US" sz="2800" b="1">
                <a:solidFill>
                  <a:srgbClr val="0000FF"/>
                </a:solidFill>
                <a:latin typeface="Cambria" panose="02040503050406030204" pitchFamily="18" charset="0"/>
              </a:rPr>
              <a:t>Tôi</a:t>
            </a:r>
            <a:r>
              <a:rPr lang="en-US" altLang="en-US" sz="2800">
                <a:latin typeface="Cambria" panose="02040503050406030204" pitchFamily="18" charset="0"/>
              </a:rPr>
              <a:t>        cũng từng bay qua cái trụ đó.     </a:t>
            </a:r>
            <a:r>
              <a:rPr lang="en-US" altLang="en-US" sz="2800" b="1">
                <a:solidFill>
                  <a:srgbClr val="0000FF"/>
                </a:solidFill>
                <a:latin typeface="Cambria" panose="02040503050406030204" pitchFamily="18" charset="0"/>
              </a:rPr>
              <a:t>Nó</a:t>
            </a:r>
            <a:r>
              <a:rPr lang="en-US" altLang="en-US" sz="2800">
                <a:latin typeface="Cambria" panose="02040503050406030204" pitchFamily="18" charset="0"/>
              </a:rPr>
              <a:t>          cao hơn tất cả những ống khói, những trụ buồm, cột điện mà </a:t>
            </a:r>
          </a:p>
          <a:p>
            <a:pPr marL="0" indent="0" algn="just">
              <a:spcBef>
                <a:spcPts val="600"/>
              </a:spcBef>
              <a:spcAft>
                <a:spcPts val="600"/>
              </a:spcAft>
              <a:buFontTx/>
              <a:buNone/>
            </a:pPr>
            <a:r>
              <a:rPr lang="en-US" altLang="en-US" sz="2800" b="1">
                <a:solidFill>
                  <a:srgbClr val="0000FF"/>
                </a:solidFill>
                <a:latin typeface="Cambria" panose="02040503050406030204" pitchFamily="18" charset="0"/>
              </a:rPr>
              <a:t>chúng ta  </a:t>
            </a:r>
            <a:r>
              <a:rPr lang="en-US" altLang="en-US" sz="2800">
                <a:latin typeface="Cambria" panose="02040503050406030204" pitchFamily="18" charset="0"/>
              </a:rPr>
              <a:t>thường gặp. Đó là trụ điện cao thế mới được xây dựng.</a:t>
            </a:r>
          </a:p>
          <a:p>
            <a:pPr marL="0" indent="0" algn="just">
              <a:spcBef>
                <a:spcPts val="600"/>
              </a:spcBef>
              <a:spcAft>
                <a:spcPts val="600"/>
              </a:spcAft>
              <a:buFontTx/>
              <a:buNone/>
            </a:pPr>
            <a:r>
              <a:rPr lang="en-US" altLang="en-US" sz="2800">
                <a:latin typeface="Cambria" panose="02040503050406030204" pitchFamily="18" charset="0"/>
              </a:rPr>
              <a:t>     Mọi người hiểu rõ sự thực, sung sướng thở phào. Ai nấy cười to vì thấy Bồ Chao đã quá sợ sệt.</a:t>
            </a:r>
          </a:p>
        </p:txBody>
      </p:sp>
      <p:sp>
        <p:nvSpPr>
          <p:cNvPr id="4" name="Rectangle 3">
            <a:extLst>
              <a:ext uri="{FF2B5EF4-FFF2-40B4-BE49-F238E27FC236}">
                <a16:creationId xmlns:a16="http://schemas.microsoft.com/office/drawing/2014/main" id="{47CE9710-31E7-4434-81E3-6FF2872715BB}"/>
              </a:ext>
            </a:extLst>
          </p:cNvPr>
          <p:cNvSpPr/>
          <p:nvPr/>
        </p:nvSpPr>
        <p:spPr>
          <a:xfrm>
            <a:off x="819150" y="2206626"/>
            <a:ext cx="1752600" cy="312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(1)</a:t>
            </a:r>
          </a:p>
        </p:txBody>
      </p:sp>
      <p:sp>
        <p:nvSpPr>
          <p:cNvPr id="18" name="Rectangle 17">
            <a:extLst>
              <a:ext uri="{FF2B5EF4-FFF2-40B4-BE49-F238E27FC236}">
                <a16:creationId xmlns:a16="http://schemas.microsoft.com/office/drawing/2014/main" id="{6425B54C-6213-4F7A-8144-0ED1D0BBC011}"/>
              </a:ext>
            </a:extLst>
          </p:cNvPr>
          <p:cNvSpPr/>
          <p:nvPr/>
        </p:nvSpPr>
        <p:spPr>
          <a:xfrm>
            <a:off x="2900363" y="2539208"/>
            <a:ext cx="1447800" cy="38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(2)</a:t>
            </a:r>
          </a:p>
        </p:txBody>
      </p:sp>
      <p:sp>
        <p:nvSpPr>
          <p:cNvPr id="19" name="Rectangle 18">
            <a:extLst>
              <a:ext uri="{FF2B5EF4-FFF2-40B4-BE49-F238E27FC236}">
                <a16:creationId xmlns:a16="http://schemas.microsoft.com/office/drawing/2014/main" id="{6E48AE4B-E359-4068-8DB7-972997FECC2E}"/>
              </a:ext>
            </a:extLst>
          </p:cNvPr>
          <p:cNvSpPr/>
          <p:nvPr/>
        </p:nvSpPr>
        <p:spPr>
          <a:xfrm>
            <a:off x="5895975" y="2809875"/>
            <a:ext cx="1714500" cy="400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(3)</a:t>
            </a:r>
          </a:p>
        </p:txBody>
      </p:sp>
      <p:sp>
        <p:nvSpPr>
          <p:cNvPr id="20" name="Rectangle 19">
            <a:extLst>
              <a:ext uri="{FF2B5EF4-FFF2-40B4-BE49-F238E27FC236}">
                <a16:creationId xmlns:a16="http://schemas.microsoft.com/office/drawing/2014/main" id="{237F8050-651B-46C8-AA61-99BC99B549B0}"/>
              </a:ext>
            </a:extLst>
          </p:cNvPr>
          <p:cNvSpPr/>
          <p:nvPr/>
        </p:nvSpPr>
        <p:spPr>
          <a:xfrm>
            <a:off x="819150" y="4064001"/>
            <a:ext cx="163830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(4)</a:t>
            </a:r>
          </a:p>
        </p:txBody>
      </p:sp>
      <p:sp>
        <p:nvSpPr>
          <p:cNvPr id="21" name="Rectangle 20">
            <a:extLst>
              <a:ext uri="{FF2B5EF4-FFF2-40B4-BE49-F238E27FC236}">
                <a16:creationId xmlns:a16="http://schemas.microsoft.com/office/drawing/2014/main" id="{9236F7EC-4764-48BE-8CCB-8A897E81126F}"/>
              </a:ext>
            </a:extLst>
          </p:cNvPr>
          <p:cNvSpPr/>
          <p:nvPr/>
        </p:nvSpPr>
        <p:spPr>
          <a:xfrm>
            <a:off x="6705600" y="4064001"/>
            <a:ext cx="1428750" cy="434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(5)</a:t>
            </a:r>
          </a:p>
        </p:txBody>
      </p:sp>
      <p:sp>
        <p:nvSpPr>
          <p:cNvPr id="22" name="Rectangle 21">
            <a:extLst>
              <a:ext uri="{FF2B5EF4-FFF2-40B4-BE49-F238E27FC236}">
                <a16:creationId xmlns:a16="http://schemas.microsoft.com/office/drawing/2014/main" id="{FA87EAAC-DDB1-4CCF-8AE2-17843B72A62B}"/>
              </a:ext>
            </a:extLst>
          </p:cNvPr>
          <p:cNvSpPr/>
          <p:nvPr/>
        </p:nvSpPr>
        <p:spPr>
          <a:xfrm>
            <a:off x="325438" y="4905375"/>
            <a:ext cx="1341437"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(6)</a:t>
            </a: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xit" presetSubtype="32" fill="hold" grpId="0" nodeType="clickEffect">
                                  <p:stCondLst>
                                    <p:cond delay="0"/>
                                  </p:stCondLst>
                                  <p:childTnLst>
                                    <p:animEffect transition="out" filter="circle(out)">
                                      <p:cBhvr>
                                        <p:cTn id="11" dur="2000"/>
                                        <p:tgtEl>
                                          <p:spTgt spid="18"/>
                                        </p:tgtEl>
                                      </p:cBhvr>
                                    </p:animEffect>
                                    <p:set>
                                      <p:cBhvr>
                                        <p:cTn id="12" dur="1" fill="hold">
                                          <p:stCondLst>
                                            <p:cond delay="19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xit" presetSubtype="32" fill="hold" grpId="0" nodeType="clickEffect">
                                  <p:stCondLst>
                                    <p:cond delay="0"/>
                                  </p:stCondLst>
                                  <p:childTnLst>
                                    <p:animEffect transition="out" filter="circle(out)">
                                      <p:cBhvr>
                                        <p:cTn id="16" dur="2000"/>
                                        <p:tgtEl>
                                          <p:spTgt spid="19"/>
                                        </p:tgtEl>
                                      </p:cBhvr>
                                    </p:animEffect>
                                    <p:set>
                                      <p:cBhvr>
                                        <p:cTn id="17" dur="1" fill="hold">
                                          <p:stCondLst>
                                            <p:cond delay="1999"/>
                                          </p:stCondLst>
                                        </p:cTn>
                                        <p:tgtEl>
                                          <p:spTgt spid="1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xit" presetSubtype="32" fill="hold" grpId="0" nodeType="clickEffect">
                                  <p:stCondLst>
                                    <p:cond delay="0"/>
                                  </p:stCondLst>
                                  <p:childTnLst>
                                    <p:animEffect transition="out" filter="circle(out)">
                                      <p:cBhvr>
                                        <p:cTn id="21" dur="2000"/>
                                        <p:tgtEl>
                                          <p:spTgt spid="20"/>
                                        </p:tgtEl>
                                      </p:cBhvr>
                                    </p:animEffect>
                                    <p:set>
                                      <p:cBhvr>
                                        <p:cTn id="22" dur="1" fill="hold">
                                          <p:stCondLst>
                                            <p:cond delay="19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xit" presetSubtype="32" fill="hold" grpId="0" nodeType="clickEffect">
                                  <p:stCondLst>
                                    <p:cond delay="0"/>
                                  </p:stCondLst>
                                  <p:childTnLst>
                                    <p:animEffect transition="out" filter="circle(out)">
                                      <p:cBhvr>
                                        <p:cTn id="26" dur="2000"/>
                                        <p:tgtEl>
                                          <p:spTgt spid="21"/>
                                        </p:tgtEl>
                                      </p:cBhvr>
                                    </p:animEffect>
                                    <p:set>
                                      <p:cBhvr>
                                        <p:cTn id="27" dur="1" fill="hold">
                                          <p:stCondLst>
                                            <p:cond delay="1999"/>
                                          </p:stCondLst>
                                        </p:cTn>
                                        <p:tgtEl>
                                          <p:spTgt spid="21"/>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xit" presetSubtype="32" fill="hold" grpId="0" nodeType="clickEffect">
                                  <p:stCondLst>
                                    <p:cond delay="0"/>
                                  </p:stCondLst>
                                  <p:childTnLst>
                                    <p:animEffect transition="out" filter="circle(out)">
                                      <p:cBhvr>
                                        <p:cTn id="31" dur="2000"/>
                                        <p:tgtEl>
                                          <p:spTgt spid="22"/>
                                        </p:tgtEl>
                                      </p:cBhvr>
                                    </p:animEffect>
                                    <p:set>
                                      <p:cBhvr>
                                        <p:cTn id="32"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18">
            <a:extLst>
              <a:ext uri="{FF2B5EF4-FFF2-40B4-BE49-F238E27FC236}">
                <a16:creationId xmlns:a16="http://schemas.microsoft.com/office/drawing/2014/main" id="{09F7CE0F-7378-4EED-9B7A-47D184034458}"/>
              </a:ext>
            </a:extLst>
          </p:cNvPr>
          <p:cNvSpPr txBox="1">
            <a:spLocks noChangeArrowheads="1"/>
          </p:cNvSpPr>
          <p:nvPr/>
        </p:nvSpPr>
        <p:spPr bwMode="auto">
          <a:xfrm>
            <a:off x="1828800" y="2947988"/>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Cậu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Thanh</a:t>
            </a:r>
            <a:r>
              <a:rPr lang="en-US" altLang="en-US" dirty="0">
                <a:latin typeface="Times New Roman" panose="02020603050405020304" pitchFamily="18" charset="0"/>
                <a:cs typeface="Times New Roman" panose="02020603050405020304" pitchFamily="18" charset="0"/>
              </a:rPr>
              <a:t>                   B. </a:t>
            </a:r>
            <a:r>
              <a:rPr lang="en-US" altLang="en-US" dirty="0" err="1">
                <a:latin typeface="Times New Roman" panose="02020603050405020304" pitchFamily="18" charset="0"/>
                <a:cs typeface="Times New Roman" panose="02020603050405020304" pitchFamily="18" charset="0"/>
              </a:rPr>
              <a:t>Cậu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tớ</a:t>
            </a:r>
            <a:r>
              <a:rPr lang="en-US" altLang="en-US" dirty="0">
                <a:latin typeface="Times New Roman" panose="02020603050405020304" pitchFamily="18" charset="0"/>
                <a:cs typeface="Times New Roman" panose="02020603050405020304" pitchFamily="18" charset="0"/>
              </a:rPr>
              <a:t> </a:t>
            </a:r>
          </a:p>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C. Lan, </a:t>
            </a:r>
            <a:r>
              <a:rPr lang="en-US" altLang="en-US" dirty="0" err="1">
                <a:latin typeface="Times New Roman" panose="02020603050405020304" pitchFamily="18" charset="0"/>
                <a:cs typeface="Times New Roman" panose="02020603050405020304" pitchFamily="18" charset="0"/>
              </a:rPr>
              <a:t>tớ</a:t>
            </a:r>
            <a:r>
              <a:rPr lang="en-US" altLang="en-US" dirty="0">
                <a:latin typeface="Times New Roman" panose="02020603050405020304" pitchFamily="18" charset="0"/>
                <a:cs typeface="Times New Roman" panose="02020603050405020304" pitchFamily="18" charset="0"/>
              </a:rPr>
              <a:t>                         D. </a:t>
            </a:r>
            <a:r>
              <a:rPr lang="en-US" altLang="en-US" dirty="0" err="1">
                <a:latin typeface="Times New Roman" panose="02020603050405020304" pitchFamily="18" charset="0"/>
                <a:cs typeface="Times New Roman" panose="02020603050405020304" pitchFamily="18" charset="0"/>
              </a:rPr>
              <a:t>Cậu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gia</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đình</a:t>
            </a:r>
            <a:r>
              <a:rPr lang="en-US" altLang="en-US" dirty="0">
                <a:latin typeface="Times New Roman" panose="02020603050405020304" pitchFamily="18" charset="0"/>
                <a:cs typeface="Times New Roman" panose="02020603050405020304" pitchFamily="18" charset="0"/>
              </a:rPr>
              <a:t> </a:t>
            </a:r>
          </a:p>
        </p:txBody>
      </p:sp>
      <p:sp>
        <p:nvSpPr>
          <p:cNvPr id="55" name="Text Box 16">
            <a:extLst>
              <a:ext uri="{FF2B5EF4-FFF2-40B4-BE49-F238E27FC236}">
                <a16:creationId xmlns:a16="http://schemas.microsoft.com/office/drawing/2014/main" id="{8B1D3B37-4384-4F9C-A6FC-259EC7DEBC7C}"/>
              </a:ext>
            </a:extLst>
          </p:cNvPr>
          <p:cNvSpPr txBox="1">
            <a:spLocks noChangeArrowheads="1"/>
          </p:cNvSpPr>
          <p:nvPr/>
        </p:nvSpPr>
        <p:spPr bwMode="auto">
          <a:xfrm>
            <a:off x="2325688" y="193675"/>
            <a:ext cx="8686800" cy="2357438"/>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r>
              <a:rPr lang="en-US" sz="3200" b="1" dirty="0" err="1">
                <a:latin typeface="Cambria" panose="02040503050406030204" pitchFamily="18" charset="0"/>
                <a:ea typeface="Cambria" panose="02040503050406030204" pitchFamily="18" charset="0"/>
                <a:cs typeface="Times New Roman" pitchFamily="18" charset="0"/>
              </a:rPr>
              <a:t>Câu</a:t>
            </a:r>
            <a:r>
              <a:rPr lang="en-US" sz="3200" b="1" dirty="0">
                <a:latin typeface="Cambria" panose="02040503050406030204" pitchFamily="18" charset="0"/>
                <a:ea typeface="Cambria" panose="02040503050406030204" pitchFamily="18" charset="0"/>
                <a:cs typeface="Times New Roman" pitchFamily="18" charset="0"/>
              </a:rPr>
              <a:t> 1:</a:t>
            </a:r>
          </a:p>
          <a:p>
            <a:pPr algn="ctr" eaLnBrk="1" hangingPunct="1">
              <a:spcBef>
                <a:spcPct val="20000"/>
              </a:spcBef>
              <a:defRPr/>
            </a:pP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Xác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định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đại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từ</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trong</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câu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sau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endParaRPr lang="en-US" sz="3200" b="1" dirty="0">
              <a:latin typeface="Cambria" panose="02040503050406030204" pitchFamily="18" charset="0"/>
              <a:ea typeface="Cambria" panose="02040503050406030204" pitchFamily="18" charset="0"/>
              <a:cs typeface="Times New Roman" pitchFamily="18" charset="0"/>
            </a:endParaRPr>
          </a:p>
          <a:p>
            <a:pPr marL="0" indent="0" eaLnBrk="1" hangingPunct="1">
              <a:spcBef>
                <a:spcPct val="20000"/>
              </a:spcBef>
              <a:buClr>
                <a:schemeClr val="tx1"/>
              </a:buClr>
              <a:defRPr/>
            </a:pP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a:solidFill>
                  <a:srgbClr val="C00000"/>
                </a:solidFill>
                <a:latin typeface="Cambria" panose="02040503050406030204" pitchFamily="18" charset="0"/>
                <a:ea typeface="Cambria" panose="02040503050406030204" pitchFamily="18" charset="0"/>
                <a:cs typeface="Times New Roman" pitchFamily="18" charset="0"/>
              </a:rPr>
              <a:t>Lan:   </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Cuối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tuần</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vừa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rồi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cậu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làm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gì</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spcBef>
                <a:spcPct val="20000"/>
              </a:spcBef>
              <a:buClr>
                <a:schemeClr val="tx1"/>
              </a:buClr>
              <a:defRPr/>
            </a:pPr>
            <a:r>
              <a:rPr lang="en-US" sz="3200" b="1" dirty="0">
                <a:solidFill>
                  <a:srgbClr val="C00000"/>
                </a:solidFill>
                <a:latin typeface="Cambria" panose="02040503050406030204" pitchFamily="18" charset="0"/>
                <a:ea typeface="Cambria" panose="02040503050406030204" pitchFamily="18" charset="0"/>
                <a:cs typeface="Times New Roman" pitchFamily="18" charset="0"/>
              </a:rPr>
              <a:t>Thanh: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Tớ</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về</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quê</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thăm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gia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đình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p:txBody>
      </p:sp>
      <p:pic>
        <p:nvPicPr>
          <p:cNvPr id="3" name="btnInknoeActivity"/>
          <p:cNvPicPr>
            <a:picLocks noChangeAspect="1"/>
          </p:cNvPicPr>
          <p:nvPr>
            <p:custDataLst>
              <p:tags r:id="rId1"/>
            </p:custDataLst>
          </p:nvPr>
        </p:nvPicPr>
        <p:blipFill>
          <a:blip r:embed="rId4" r:link="rId5" cstate="hqprint">
            <a:extLst>
              <a:ext uri="{28A0092B-C50C-407E-A947-70E740481C1C}">
                <a14:useLocalDpi xmlns:a14="http://schemas.microsoft.com/office/drawing/2010/main" val="0"/>
              </a:ext>
            </a:extLst>
          </a:blip>
          <a:stretch>
            <a:fillRect/>
          </a:stretch>
        </p:blipFill>
        <p:spPr>
          <a:xfrm>
            <a:off x="4277567" y="4668838"/>
            <a:ext cx="2219546" cy="571500"/>
          </a:xfrm>
          <a:prstGeom prst="rect">
            <a:avLst/>
          </a:prstGeom>
        </p:spPr>
      </p:pic>
    </p:spTree>
  </p:cSld>
  <p:clrMapOvr>
    <a:masterClrMapping/>
  </p:clrMapOvr>
  <p:transition spd="slow" advClick="0">
    <p:zoom/>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9A80196A-2BE6-4735-BEB3-C7C420101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5032375"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2EA1C43D-FADD-49F7-BA7C-5BC22058EAD2}"/>
              </a:ext>
            </a:extLst>
          </p:cNvPr>
          <p:cNvSpPr>
            <a:spLocks noChangeArrowheads="1"/>
          </p:cNvSpPr>
          <p:nvPr/>
        </p:nvSpPr>
        <p:spPr bwMode="auto">
          <a:xfrm>
            <a:off x="1090300" y="351072"/>
            <a:ext cx="32766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1</a:t>
            </a:r>
            <a:r>
              <a:rPr lang="en-US" altLang="en-US" sz="3600" i="1" dirty="0">
                <a:solidFill>
                  <a:srgbClr val="002060"/>
                </a:solidFill>
                <a:latin typeface="Cambria" panose="02040503050406030204" pitchFamily="18" charset="0"/>
              </a:rPr>
              <a:t>: Con </a:t>
            </a:r>
            <a:r>
              <a:rPr lang="en-US" altLang="en-US" sz="3600" i="1" dirty="0" err="1">
                <a:solidFill>
                  <a:srgbClr val="002060"/>
                </a:solidFill>
                <a:latin typeface="Cambria" panose="02040503050406030204" pitchFamily="18" charset="0"/>
              </a:rPr>
              <a:t>hãy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xây</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dựng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một</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đoạn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hội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thoại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ngắn</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có</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sử</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dụng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các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đại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từ</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xưng</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hô</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chỉ</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nói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nghe</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người</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được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nhắc</a:t>
            </a:r>
            <a:r>
              <a:rPr lang="en-US" altLang="en-US" sz="3600" i="1" dirty="0">
                <a:solidFill>
                  <a:srgbClr val="002060"/>
                </a:solidFill>
                <a:latin typeface="Cambria" panose="02040503050406030204" pitchFamily="18" charset="0"/>
              </a:rPr>
              <a:t> </a:t>
            </a:r>
            <a:r>
              <a:rPr lang="en-US" altLang="en-US" sz="3600" i="1" dirty="0" err="1">
                <a:solidFill>
                  <a:srgbClr val="002060"/>
                </a:solidFill>
                <a:latin typeface="Cambria" panose="02040503050406030204" pitchFamily="18" charset="0"/>
              </a:rPr>
              <a:t>tới</a:t>
            </a:r>
            <a:r>
              <a:rPr lang="en-US" altLang="en-US" sz="3600" i="1" dirty="0">
                <a:solidFill>
                  <a:srgbClr val="002060"/>
                </a:solidFill>
                <a:latin typeface="Cambria" panose="02040503050406030204" pitchFamily="18" charset="0"/>
              </a:rPr>
              <a:t>.</a:t>
            </a:r>
          </a:p>
        </p:txBody>
      </p:sp>
      <p:pic>
        <p:nvPicPr>
          <p:cNvPr id="26628" name="Picture 4">
            <a:extLst>
              <a:ext uri="{FF2B5EF4-FFF2-40B4-BE49-F238E27FC236}">
                <a16:creationId xmlns:a16="http://schemas.microsoft.com/office/drawing/2014/main" id="{61E5869D-11FA-49E1-B490-E59800B337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33400"/>
            <a:ext cx="6238875"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a16="http://schemas.microsoft.com/office/drawing/2014/main" id="{69F4655C-B0D7-43B7-9D81-46209C683B69}"/>
              </a:ext>
            </a:extLst>
          </p:cNvPr>
          <p:cNvSpPr>
            <a:spLocks noChangeArrowheads="1"/>
          </p:cNvSpPr>
          <p:nvPr/>
        </p:nvSpPr>
        <p:spPr bwMode="auto">
          <a:xfrm>
            <a:off x="7729537" y="508416"/>
            <a:ext cx="3581400" cy="5078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3600" b="1" dirty="0" err="1">
                <a:solidFill>
                  <a:srgbClr val="C00000"/>
                </a:solidFill>
                <a:latin typeface="Cambria" panose="02040503050406030204" pitchFamily="18" charset="0"/>
              </a:rPr>
              <a:t>Nhiệm</a:t>
            </a:r>
            <a:r>
              <a:rPr lang="en-US" altLang="en-US" sz="3600" b="1" dirty="0">
                <a:solidFill>
                  <a:srgbClr val="C00000"/>
                </a:solidFill>
                <a:latin typeface="Cambria" panose="02040503050406030204" pitchFamily="18" charset="0"/>
              </a:rPr>
              <a:t> </a:t>
            </a:r>
            <a:r>
              <a:rPr lang="en-US" altLang="en-US" sz="3600" b="1" dirty="0" err="1">
                <a:solidFill>
                  <a:srgbClr val="C00000"/>
                </a:solidFill>
                <a:latin typeface="Cambria" panose="02040503050406030204" pitchFamily="18" charset="0"/>
              </a:rPr>
              <a:t>vụ</a:t>
            </a:r>
            <a:r>
              <a:rPr lang="en-US" altLang="en-US" sz="3600" b="1" dirty="0">
                <a:solidFill>
                  <a:srgbClr val="C00000"/>
                </a:solidFill>
                <a:latin typeface="Cambria" panose="02040503050406030204" pitchFamily="18" charset="0"/>
              </a:rPr>
              <a:t> 2: </a:t>
            </a:r>
            <a:r>
              <a:rPr lang="en-US" altLang="en-US" sz="3600" i="1" dirty="0" err="1" smtClean="0">
                <a:solidFill>
                  <a:srgbClr val="002060"/>
                </a:solidFill>
                <a:latin typeface="Cambria" panose="02040503050406030204" pitchFamily="18" charset="0"/>
              </a:rPr>
              <a:t>Gạch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dưới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các</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văn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và</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nhận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xét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độ</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tình</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cảm</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của</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nhân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vật</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khi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dùng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mỗi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từ</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trong</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đoạn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hội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thoại</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ngắn</a:t>
            </a:r>
            <a:r>
              <a:rPr lang="en-US" altLang="en-US" sz="3600" i="1" dirty="0" smtClean="0">
                <a:solidFill>
                  <a:srgbClr val="002060"/>
                </a:solidFill>
                <a:latin typeface="Cambria" panose="02040503050406030204" pitchFamily="18" charset="0"/>
              </a:rPr>
              <a:t> </a:t>
            </a:r>
            <a:r>
              <a:rPr lang="en-US" altLang="en-US" sz="3600" i="1" dirty="0" err="1" smtClean="0">
                <a:solidFill>
                  <a:srgbClr val="002060"/>
                </a:solidFill>
                <a:latin typeface="Cambria" panose="02040503050406030204" pitchFamily="18" charset="0"/>
              </a:rPr>
              <a:t>đó</a:t>
            </a:r>
            <a:r>
              <a:rPr lang="en-US" altLang="en-US" sz="3600" i="1" dirty="0" smtClean="0">
                <a:solidFill>
                  <a:srgbClr val="002060"/>
                </a:solidFill>
                <a:latin typeface="Cambria" panose="02040503050406030204" pitchFamily="18" charset="0"/>
              </a:rPr>
              <a:t>. </a:t>
            </a:r>
            <a:endParaRPr lang="en-US" altLang="en-US" sz="3600" i="1" dirty="0">
              <a:solidFill>
                <a:srgbClr val="002060"/>
              </a:solidFill>
              <a:latin typeface="Cambria" panose="02040503050406030204" pitchFamily="18" charset="0"/>
            </a:endParaRPr>
          </a:p>
        </p:txBody>
      </p:sp>
    </p:spTree>
    <p:extLst>
      <p:ext uri="{BB962C8B-B14F-4D97-AF65-F5344CB8AC3E}">
        <p14:creationId xmlns:p14="http://schemas.microsoft.com/office/powerpoint/2010/main" val="134967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FC6F8C20-6F4A-43F5-91CD-E64A3A02AA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575" y="-19050"/>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21E59A9E-C4E3-4E0B-A43B-4A2D96EDA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
            <a:extLst>
              <a:ext uri="{FF2B5EF4-FFF2-40B4-BE49-F238E27FC236}">
                <a16:creationId xmlns:a16="http://schemas.microsoft.com/office/drawing/2014/main" id="{CCEA6CEF-64B9-4547-9E8D-DC84C3B9A2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3575" y="1236663"/>
            <a:ext cx="61912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Minute Timer with Music for Kids! Countdown Videos HD!">
            <a:hlinkClick r:id="" action="ppaction://media"/>
            <a:extLst>
              <a:ext uri="{FF2B5EF4-FFF2-40B4-BE49-F238E27FC236}">
                <a16:creationId xmlns:a16="http://schemas.microsoft.com/office/drawing/2014/main" id="{0C929992-4B39-4400-A315-B1C7D4E294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55775" y="4495800"/>
            <a:ext cx="2730500" cy="1535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id="{24FAD522-F46D-4F86-8588-7D8B90162FF2}"/>
              </a:ext>
            </a:extLst>
          </p:cNvPr>
          <p:cNvSpPr>
            <a:spLocks noChangeArrowheads="1"/>
          </p:cNvSpPr>
          <p:nvPr/>
        </p:nvSpPr>
        <p:spPr bwMode="auto">
          <a:xfrm>
            <a:off x="5791200" y="3124200"/>
            <a:ext cx="41148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4099" name="Text Box 18">
            <a:extLst>
              <a:ext uri="{FF2B5EF4-FFF2-40B4-BE49-F238E27FC236}">
                <a16:creationId xmlns:a16="http://schemas.microsoft.com/office/drawing/2014/main" id="{09F7CE0F-7378-4EED-9B7A-47D184034458}"/>
              </a:ext>
            </a:extLst>
          </p:cNvPr>
          <p:cNvSpPr txBox="1">
            <a:spLocks noChangeArrowheads="1"/>
          </p:cNvSpPr>
          <p:nvPr/>
        </p:nvSpPr>
        <p:spPr bwMode="auto">
          <a:xfrm>
            <a:off x="1828800" y="3049588"/>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Cậu, Thanh                   B. Cậu, tớ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Lan, tớ                         D. Cậu, gia đình </a:t>
            </a:r>
          </a:p>
        </p:txBody>
      </p:sp>
      <p:sp>
        <p:nvSpPr>
          <p:cNvPr id="87059" name="Text Box 19">
            <a:extLst>
              <a:ext uri="{FF2B5EF4-FFF2-40B4-BE49-F238E27FC236}">
                <a16:creationId xmlns:a16="http://schemas.microsoft.com/office/drawing/2014/main" id="{3D441D27-F5A4-4712-B65C-8253EFE4AA51}"/>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55" name="Text Box 16">
            <a:extLst>
              <a:ext uri="{FF2B5EF4-FFF2-40B4-BE49-F238E27FC236}">
                <a16:creationId xmlns:a16="http://schemas.microsoft.com/office/drawing/2014/main" id="{8B1D3B37-4384-4F9C-A6FC-259EC7DEBC7C}"/>
              </a:ext>
            </a:extLst>
          </p:cNvPr>
          <p:cNvSpPr txBox="1">
            <a:spLocks noChangeArrowheads="1"/>
          </p:cNvSpPr>
          <p:nvPr/>
        </p:nvSpPr>
        <p:spPr bwMode="auto">
          <a:xfrm>
            <a:off x="2325688" y="193675"/>
            <a:ext cx="8686800" cy="2357438"/>
          </a:xfrm>
          <a:prstGeom prst="rect">
            <a:avLst/>
          </a:prstGeom>
          <a:solidFill>
            <a:schemeClr val="bg1"/>
          </a:solidFill>
          <a:ln>
            <a:noFill/>
          </a:ln>
          <a:effec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r>
              <a:rPr lang="en-US" sz="3200" b="1" dirty="0" err="1">
                <a:latin typeface="Cambria" panose="02040503050406030204" pitchFamily="18" charset="0"/>
                <a:ea typeface="Cambria" panose="02040503050406030204" pitchFamily="18" charset="0"/>
                <a:cs typeface="Times New Roman" pitchFamily="18" charset="0"/>
              </a:rPr>
              <a:t>Câu</a:t>
            </a:r>
            <a:r>
              <a:rPr lang="en-US" sz="3200" b="1" dirty="0">
                <a:latin typeface="Cambria" panose="02040503050406030204" pitchFamily="18" charset="0"/>
                <a:ea typeface="Cambria" panose="02040503050406030204" pitchFamily="18" charset="0"/>
                <a:cs typeface="Times New Roman" pitchFamily="18" charset="0"/>
              </a:rPr>
              <a:t> 1:</a:t>
            </a:r>
          </a:p>
          <a:p>
            <a:pPr algn="ctr" eaLnBrk="1" hangingPunct="1">
              <a:spcBef>
                <a:spcPct val="20000"/>
              </a:spcBef>
              <a:defRPr/>
            </a:pP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Xác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định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đại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từ</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trong</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các</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câu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sau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endParaRPr lang="en-US" sz="3200" b="1" dirty="0">
              <a:latin typeface="Cambria" panose="02040503050406030204" pitchFamily="18" charset="0"/>
              <a:ea typeface="Cambria" panose="02040503050406030204" pitchFamily="18" charset="0"/>
              <a:cs typeface="Times New Roman" pitchFamily="18" charset="0"/>
            </a:endParaRPr>
          </a:p>
          <a:p>
            <a:pPr marL="0" indent="0" eaLnBrk="1" hangingPunct="1">
              <a:spcBef>
                <a:spcPct val="20000"/>
              </a:spcBef>
              <a:buClr>
                <a:schemeClr val="tx1"/>
              </a:buClr>
              <a:defRPr/>
            </a:pP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b="1" dirty="0">
                <a:solidFill>
                  <a:srgbClr val="C00000"/>
                </a:solidFill>
                <a:latin typeface="Cambria" panose="02040503050406030204" pitchFamily="18" charset="0"/>
                <a:ea typeface="Cambria" panose="02040503050406030204" pitchFamily="18" charset="0"/>
                <a:cs typeface="Times New Roman" pitchFamily="18" charset="0"/>
              </a:rPr>
              <a:t>Lan:   </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Cuối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tuần</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vừa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rồi</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cậu</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làm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gì</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a:p>
            <a:pPr marL="0" indent="0" eaLnBrk="1" hangingPunct="1">
              <a:spcBef>
                <a:spcPct val="20000"/>
              </a:spcBef>
              <a:buClr>
                <a:schemeClr val="tx1"/>
              </a:buClr>
              <a:defRPr/>
            </a:pPr>
            <a:r>
              <a:rPr lang="en-US" sz="3200" b="1" dirty="0">
                <a:solidFill>
                  <a:srgbClr val="C00000"/>
                </a:solidFill>
                <a:latin typeface="Cambria" panose="02040503050406030204" pitchFamily="18" charset="0"/>
                <a:ea typeface="Cambria" panose="02040503050406030204" pitchFamily="18" charset="0"/>
                <a:cs typeface="Times New Roman" pitchFamily="18" charset="0"/>
              </a:rPr>
              <a:t>Thanh: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Tớ</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về</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quê</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thăm</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gia</a:t>
            </a:r>
            <a:r>
              <a:rPr lang="en-US" sz="3200" dirty="0">
                <a:solidFill>
                  <a:srgbClr val="0000FF"/>
                </a:solidFill>
                <a:latin typeface="Cambria" panose="02040503050406030204" pitchFamily="18" charset="0"/>
                <a:ea typeface="Cambria" panose="02040503050406030204" pitchFamily="18" charset="0"/>
                <a:cs typeface="Times New Roman" pitchFamily="18" charset="0"/>
              </a:rPr>
              <a:t> </a:t>
            </a:r>
            <a:r>
              <a:rPr lang="en-US" sz="3200" dirty="0" err="1">
                <a:solidFill>
                  <a:srgbClr val="0000FF"/>
                </a:solidFill>
                <a:latin typeface="Cambria" panose="02040503050406030204" pitchFamily="18" charset="0"/>
                <a:ea typeface="Cambria" panose="02040503050406030204" pitchFamily="18" charset="0"/>
                <a:cs typeface="Times New Roman" pitchFamily="18" charset="0"/>
              </a:rPr>
              <a:t>đình</a:t>
            </a:r>
            <a:r>
              <a:rPr lang="en-US" sz="3200" dirty="0">
                <a:solidFill>
                  <a:srgbClr val="0000FF"/>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194523225"/>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8705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057"/>
                                        </p:tgtEl>
                                        <p:attrNameLst>
                                          <p:attrName>style.visibility</p:attrName>
                                        </p:attrNameLst>
                                      </p:cBhvr>
                                      <p:to>
                                        <p:strVal val="visible"/>
                                      </p:to>
                                    </p:set>
                                    <p:animEffect transition="in" filter="fade">
                                      <p:cBhvr>
                                        <p:cTn id="7" dur="500"/>
                                        <p:tgtEl>
                                          <p:spTgt spid="87057"/>
                                        </p:tgtEl>
                                      </p:cBhvr>
                                    </p:animEffect>
                                  </p:childTnLst>
                                  <p:subTnLst>
                                    <p:audio>
                                      <p:cMediaNode>
                                        <p:cTn display="0" masterRel="sameClick">
                                          <p:stCondLst>
                                            <p:cond evt="begin" delay="0">
                                              <p:tn val="5"/>
                                            </p:cond>
                                          </p:stCondLst>
                                          <p:endCondLst>
                                            <p:cond evt="onStopAudio" delay="0">
                                              <p:tgtEl>
                                                <p:sldTgt/>
                                              </p:tgtEl>
                                            </p:cond>
                                          </p:endCondLst>
                                        </p:cTn>
                                        <p:tgtEl>
                                          <p:sndTgt r:embed="rId3" name="FELIZ2.WAV"/>
                                        </p:tgtEl>
                                      </p:cMediaNode>
                                    </p:audio>
                                  </p:subTnLst>
                                </p:cTn>
                              </p:par>
                              <p:par>
                                <p:cTn id="8" presetID="22" presetClass="emph" presetSubtype="0" repeatCount="10000" fill="remove" grpId="1" nodeType="withEffect">
                                  <p:stCondLst>
                                    <p:cond delay="0"/>
                                  </p:stCondLst>
                                  <p:childTnLst>
                                    <p:animClr clrSpc="hsl" dir="cw">
                                      <p:cBhvr override="childStyle">
                                        <p:cTn id="9" dur="500" fill="hold"/>
                                        <p:tgtEl>
                                          <p:spTgt spid="87057"/>
                                        </p:tgtEl>
                                        <p:attrNameLst>
                                          <p:attrName>style.color</p:attrName>
                                        </p:attrNameLst>
                                      </p:cBhvr>
                                      <p:by>
                                        <p:hsl h="-7200000" s="0" l="0"/>
                                      </p:by>
                                    </p:animClr>
                                    <p:animClr clrSpc="hsl" dir="cw">
                                      <p:cBhvr>
                                        <p:cTn id="10" dur="500" fill="hold"/>
                                        <p:tgtEl>
                                          <p:spTgt spid="87057"/>
                                        </p:tgtEl>
                                        <p:attrNameLst>
                                          <p:attrName>fillcolor</p:attrName>
                                        </p:attrNameLst>
                                      </p:cBhvr>
                                      <p:by>
                                        <p:hsl h="-7200000" s="0" l="0"/>
                                      </p:by>
                                    </p:animClr>
                                    <p:animClr clrSpc="hsl" dir="cw">
                                      <p:cBhvr>
                                        <p:cTn id="11" dur="500" fill="hold"/>
                                        <p:tgtEl>
                                          <p:spTgt spid="87057"/>
                                        </p:tgtEl>
                                        <p:attrNameLst>
                                          <p:attrName>stroke.color</p:attrName>
                                        </p:attrNameLst>
                                      </p:cBhvr>
                                      <p:by>
                                        <p:hsl h="-7200000" s="0" l="0"/>
                                      </p:by>
                                    </p:animClr>
                                    <p:set>
                                      <p:cBhvr>
                                        <p:cTn id="12"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id="{5D2D4B9A-F788-455F-A018-5152E5956913}"/>
              </a:ext>
            </a:extLst>
          </p:cNvPr>
          <p:cNvSpPr>
            <a:spLocks noChangeArrowheads="1"/>
          </p:cNvSpPr>
          <p:nvPr/>
        </p:nvSpPr>
        <p:spPr bwMode="auto">
          <a:xfrm>
            <a:off x="1866900" y="4191000"/>
            <a:ext cx="3695700" cy="6096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8" name="Text Box 18">
            <a:extLst>
              <a:ext uri="{FF2B5EF4-FFF2-40B4-BE49-F238E27FC236}">
                <a16:creationId xmlns:a16="http://schemas.microsoft.com/office/drawing/2014/main" id="{A86A79EB-C892-4C96-8620-C804DF1B7561}"/>
              </a:ext>
            </a:extLst>
          </p:cNvPr>
          <p:cNvSpPr txBox="1">
            <a:spLocks noChangeArrowheads="1"/>
          </p:cNvSpPr>
          <p:nvPr/>
        </p:nvSpPr>
        <p:spPr bwMode="auto">
          <a:xfrm>
            <a:off x="2057400" y="3322638"/>
            <a:ext cx="8229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3600">
                <a:latin typeface="Times New Roman" panose="02020603050405020304" pitchFamily="18" charset="0"/>
                <a:cs typeface="Times New Roman" panose="02020603050405020304" pitchFamily="18" charset="0"/>
              </a:rPr>
              <a:t> mẹ, em                  B. mẹ, hoa hồng</a:t>
            </a:r>
          </a:p>
          <a:p>
            <a:pPr eaLnBrk="1" hangingPunct="1">
              <a:spcBef>
                <a:spcPct val="50000"/>
              </a:spcBef>
              <a:buFontTx/>
              <a:buNone/>
            </a:pPr>
            <a:r>
              <a:rPr lang="en-US" altLang="en-US" sz="3600">
                <a:latin typeface="Times New Roman" panose="02020603050405020304" pitchFamily="18" charset="0"/>
                <a:cs typeface="Times New Roman" panose="02020603050405020304" pitchFamily="18" charset="0"/>
              </a:rPr>
              <a:t>C. thích hoa hồng      D. em, thích hoa hồng</a:t>
            </a:r>
          </a:p>
        </p:txBody>
      </p:sp>
      <p:sp>
        <p:nvSpPr>
          <p:cNvPr id="87059" name="Text Box 19">
            <a:extLst>
              <a:ext uri="{FF2B5EF4-FFF2-40B4-BE49-F238E27FC236}">
                <a16:creationId xmlns:a16="http://schemas.microsoft.com/office/drawing/2014/main" id="{D6B26FC2-9478-4801-B09C-460F80DC50BC}"/>
              </a:ext>
            </a:extLst>
          </p:cNvPr>
          <p:cNvSpPr txBox="1">
            <a:spLocks noChangeArrowheads="1"/>
          </p:cNvSpPr>
          <p:nvPr/>
        </p:nvSpPr>
        <p:spPr bwMode="auto">
          <a:xfrm>
            <a:off x="59436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6" name="Text Box 16">
            <a:extLst>
              <a:ext uri="{FF2B5EF4-FFF2-40B4-BE49-F238E27FC236}">
                <a16:creationId xmlns:a16="http://schemas.microsoft.com/office/drawing/2014/main" id="{A86FC9CB-51DE-44A1-82FF-C58AAEA05CF7}"/>
              </a:ext>
            </a:extLst>
          </p:cNvPr>
          <p:cNvSpPr txBox="1">
            <a:spLocks noChangeArrowheads="1"/>
          </p:cNvSpPr>
          <p:nvPr/>
        </p:nvSpPr>
        <p:spPr bwMode="auto">
          <a:xfrm>
            <a:off x="1866900" y="760413"/>
            <a:ext cx="103251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Câu 2: </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Mẹ thích hoa hồng. Em cũng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0"/>
              </a:spcBef>
              <a:buFontTx/>
              <a:buNone/>
            </a:pP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Từ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 thay thế cho từ ngữ nào trong những câu trên?</a:t>
            </a:r>
          </a:p>
          <a:p>
            <a:pPr eaLnBrk="1" hangingPunct="1">
              <a:spcBef>
                <a:spcPct val="0"/>
              </a:spcBef>
              <a:buFontTx/>
              <a:buNone/>
            </a:pPr>
            <a:endParaRPr lang="en-US" altLang="en-US" sz="360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9861618"/>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87058"/>
                                        </p:tgtEl>
                                        <p:attrNameLst>
                                          <p:attrName>style.visibility</p:attrName>
                                        </p:attrNameLst>
                                      </p:cBhvr>
                                      <p:to>
                                        <p:strVal val="visible"/>
                                      </p:to>
                                    </p:set>
                                    <p:anim calcmode="discrete" valueType="clr">
                                      <p:cBhvr override="childStyle">
                                        <p:cTn id="7" dur="150"/>
                                        <p:tgtEl>
                                          <p:spTgt spid="87058"/>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87058"/>
                                        </p:tgtEl>
                                        <p:attrNameLst>
                                          <p:attrName>fillcolor</p:attrName>
                                        </p:attrNameLst>
                                      </p:cBhvr>
                                      <p:tavLst>
                                        <p:tav tm="0">
                                          <p:val>
                                            <p:clrVal>
                                              <a:schemeClr val="accent2"/>
                                            </p:clrVal>
                                          </p:val>
                                        </p:tav>
                                        <p:tav tm="50000">
                                          <p:val>
                                            <p:clrVal>
                                              <a:schemeClr val="hlink"/>
                                            </p:clrVal>
                                          </p:val>
                                        </p:tav>
                                      </p:tavLst>
                                    </p:anim>
                                    <p:set>
                                      <p:cBhvr>
                                        <p:cTn id="9" dur="150"/>
                                        <p:tgtEl>
                                          <p:spTgt spid="87058"/>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26"/>
                                        </p:tgtEl>
                                        <p:attrNameLst>
                                          <p:attrName>style.visibility</p:attrName>
                                        </p:attrNameLst>
                                      </p:cBhvr>
                                      <p:to>
                                        <p:strVal val="visible"/>
                                      </p:to>
                                    </p:set>
                                    <p:anim calcmode="discrete" valueType="clr">
                                      <p:cBhvr override="childStyle">
                                        <p:cTn id="1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
                                        </p:tgtEl>
                                        <p:attrNameLst>
                                          <p:attrName>fillcolor</p:attrName>
                                        </p:attrNameLst>
                                      </p:cBhvr>
                                      <p:tavLst>
                                        <p:tav tm="0">
                                          <p:val>
                                            <p:clrVal>
                                              <a:schemeClr val="accent2"/>
                                            </p:clrVal>
                                          </p:val>
                                        </p:tav>
                                        <p:tav tm="50000">
                                          <p:val>
                                            <p:clrVal>
                                              <a:schemeClr val="hlink"/>
                                            </p:clrVal>
                                          </p:val>
                                        </p:tav>
                                      </p:tavLst>
                                    </p:anim>
                                    <p:set>
                                      <p:cBhvr>
                                        <p:cTn id="14"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705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7057"/>
                                        </p:tgtEl>
                                        <p:attrNameLst>
                                          <p:attrName>style.visibility</p:attrName>
                                        </p:attrNameLst>
                                      </p:cBhvr>
                                      <p:to>
                                        <p:strVal val="visible"/>
                                      </p:to>
                                    </p:set>
                                    <p:animEffect transition="in" filter="fade">
                                      <p:cBhvr>
                                        <p:cTn id="20" dur="500"/>
                                        <p:tgtEl>
                                          <p:spTgt spid="87057"/>
                                        </p:tgtEl>
                                      </p:cBhvr>
                                    </p:animEffec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1" presetID="22" presetClass="emph" presetSubtype="0" repeatCount="10000" fill="remove" grpId="1" nodeType="withEffect">
                                  <p:stCondLst>
                                    <p:cond delay="0"/>
                                  </p:stCondLst>
                                  <p:childTnLst>
                                    <p:animClr clrSpc="hsl" dir="cw">
                                      <p:cBhvr override="childStyle">
                                        <p:cTn id="22" dur="500" fill="hold"/>
                                        <p:tgtEl>
                                          <p:spTgt spid="87057"/>
                                        </p:tgtEl>
                                        <p:attrNameLst>
                                          <p:attrName>style.color</p:attrName>
                                        </p:attrNameLst>
                                      </p:cBhvr>
                                      <p:by>
                                        <p:hsl h="-7200000" s="0" l="0"/>
                                      </p:by>
                                    </p:animClr>
                                    <p:animClr clrSpc="hsl" dir="cw">
                                      <p:cBhvr>
                                        <p:cTn id="23" dur="500" fill="hold"/>
                                        <p:tgtEl>
                                          <p:spTgt spid="87057"/>
                                        </p:tgtEl>
                                        <p:attrNameLst>
                                          <p:attrName>fillcolor</p:attrName>
                                        </p:attrNameLst>
                                      </p:cBhvr>
                                      <p:by>
                                        <p:hsl h="-7200000" s="0" l="0"/>
                                      </p:by>
                                    </p:animClr>
                                    <p:animClr clrSpc="hsl" dir="cw">
                                      <p:cBhvr>
                                        <p:cTn id="24" dur="500" fill="hold"/>
                                        <p:tgtEl>
                                          <p:spTgt spid="87057"/>
                                        </p:tgtEl>
                                        <p:attrNameLst>
                                          <p:attrName>stroke.color</p:attrName>
                                        </p:attrNameLst>
                                      </p:cBhvr>
                                      <p:by>
                                        <p:hsl h="-7200000" s="0" l="0"/>
                                      </p:by>
                                    </p:animClr>
                                    <p:set>
                                      <p:cBhvr>
                                        <p:cTn id="2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7" name="AutoShape 17">
            <a:extLst>
              <a:ext uri="{FF2B5EF4-FFF2-40B4-BE49-F238E27FC236}">
                <a16:creationId xmlns:a16="http://schemas.microsoft.com/office/drawing/2014/main" id="{053F65CB-D41E-4BD0-9114-328B9A734213}"/>
              </a:ext>
            </a:extLst>
          </p:cNvPr>
          <p:cNvSpPr>
            <a:spLocks noChangeArrowheads="1"/>
          </p:cNvSpPr>
          <p:nvPr/>
        </p:nvSpPr>
        <p:spPr bwMode="auto">
          <a:xfrm>
            <a:off x="1574800" y="3581400"/>
            <a:ext cx="9067800" cy="1981200"/>
          </a:xfrm>
          <a:prstGeom prst="roundRect">
            <a:avLst>
              <a:gd name="adj" fmla="val 16667"/>
            </a:avLst>
          </a:prstGeom>
          <a:solidFill>
            <a:srgbClr val="FFCC0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7059" name="Text Box 19">
            <a:extLst>
              <a:ext uri="{FF2B5EF4-FFF2-40B4-BE49-F238E27FC236}">
                <a16:creationId xmlns:a16="http://schemas.microsoft.com/office/drawing/2014/main" id="{0BF45019-86DF-4F7B-AAB4-98E74547DA6A}"/>
              </a:ext>
            </a:extLst>
          </p:cNvPr>
          <p:cNvSpPr txBox="1">
            <a:spLocks noChangeArrowheads="1"/>
          </p:cNvSpPr>
          <p:nvPr/>
        </p:nvSpPr>
        <p:spPr bwMode="auto">
          <a:xfrm>
            <a:off x="5791200" y="6051550"/>
            <a:ext cx="1449388" cy="585788"/>
          </a:xfrm>
          <a:prstGeom prst="rect">
            <a:avLst/>
          </a:prstGeom>
          <a:solidFill>
            <a:srgbClr val="FFCC66"/>
          </a:solidFill>
          <a:ln w="38100">
            <a:noFill/>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a:spAutoFit/>
            <a:flatTx/>
          </a:bodyPr>
          <a:lstStyle/>
          <a:p>
            <a:pPr eaLnBrk="1" hangingPunct="1">
              <a:defRPr/>
            </a:pPr>
            <a:r>
              <a:rPr lang="en-US" sz="3200" b="1" dirty="0" err="1">
                <a:effectLst>
                  <a:outerShdw blurRad="38100" dist="38100" dir="2700000" algn="tl">
                    <a:srgbClr val="FFFFFF"/>
                  </a:outerShdw>
                </a:effectLst>
                <a:latin typeface="Times New Roman" pitchFamily="18" charset="0"/>
                <a:cs typeface="Times New Roman" pitchFamily="18" charset="0"/>
              </a:rPr>
              <a:t>Đáp</a:t>
            </a:r>
            <a:r>
              <a:rPr lang="en-US" sz="3200" b="1" dirty="0">
                <a:effectLst>
                  <a:outerShdw blurRad="38100" dist="38100" dir="2700000" algn="tl">
                    <a:srgbClr val="FFFFFF"/>
                  </a:outerShdw>
                </a:effectLst>
                <a:latin typeface="Times New Roman" pitchFamily="18" charset="0"/>
                <a:cs typeface="Times New Roman" pitchFamily="18" charset="0"/>
              </a:rPr>
              <a:t> </a:t>
            </a:r>
            <a:r>
              <a:rPr lang="en-US" sz="3200" b="1" dirty="0" err="1">
                <a:effectLst>
                  <a:outerShdw blurRad="38100" dist="38100" dir="2700000" algn="tl">
                    <a:srgbClr val="FFFFFF"/>
                  </a:outerShdw>
                </a:effectLst>
                <a:latin typeface="Times New Roman" pitchFamily="18" charset="0"/>
                <a:cs typeface="Times New Roman" pitchFamily="18" charset="0"/>
              </a:rPr>
              <a:t>án</a:t>
            </a:r>
            <a:endParaRPr lang="en-US" sz="3200" b="1" dirty="0">
              <a:effectLst>
                <a:outerShdw blurRad="38100" dist="38100" dir="2700000" algn="tl">
                  <a:srgbClr val="FFFFFF"/>
                </a:outerShdw>
              </a:effectLst>
              <a:latin typeface="Times New Roman" pitchFamily="18" charset="0"/>
              <a:cs typeface="Times New Roman" pitchFamily="18" charset="0"/>
            </a:endParaRPr>
          </a:p>
        </p:txBody>
      </p:sp>
      <p:sp>
        <p:nvSpPr>
          <p:cNvPr id="27" name="Text Box 18">
            <a:extLst>
              <a:ext uri="{FF2B5EF4-FFF2-40B4-BE49-F238E27FC236}">
                <a16:creationId xmlns:a16="http://schemas.microsoft.com/office/drawing/2014/main" id="{C6A8FBF4-7144-4A02-9AEA-F0702CAE2BBE}"/>
              </a:ext>
            </a:extLst>
          </p:cNvPr>
          <p:cNvSpPr txBox="1">
            <a:spLocks noChangeArrowheads="1"/>
          </p:cNvSpPr>
          <p:nvPr/>
        </p:nvSpPr>
        <p:spPr bwMode="auto">
          <a:xfrm>
            <a:off x="1524000" y="990600"/>
            <a:ext cx="87725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Đại từ là từ để xưng hô.</a:t>
            </a:r>
          </a:p>
        </p:txBody>
      </p:sp>
      <p:sp>
        <p:nvSpPr>
          <p:cNvPr id="6149" name="Rectangle 7">
            <a:extLst>
              <a:ext uri="{FF2B5EF4-FFF2-40B4-BE49-F238E27FC236}">
                <a16:creationId xmlns:a16="http://schemas.microsoft.com/office/drawing/2014/main" id="{343EF0F8-AA7F-4517-9B4B-CB33A060D700}"/>
              </a:ext>
            </a:extLst>
          </p:cNvPr>
          <p:cNvSpPr txBox="1">
            <a:spLocks noChangeArrowheads="1"/>
          </p:cNvSpPr>
          <p:nvPr/>
        </p:nvSpPr>
        <p:spPr bwMode="auto">
          <a:xfrm>
            <a:off x="2105025" y="2286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600" b="1">
                <a:latin typeface="Cambria" panose="02040503050406030204" pitchFamily="18" charset="0"/>
                <a:ea typeface="Cambria" panose="02040503050406030204" pitchFamily="18" charset="0"/>
                <a:cs typeface="Times New Roman" panose="02020603050405020304" pitchFamily="18" charset="0"/>
              </a:rPr>
              <a:t>Câu 3: Thế nào là đại từ?</a:t>
            </a:r>
          </a:p>
          <a:p>
            <a:pPr algn="ctr" eaLnBrk="1" hangingPunct="1">
              <a:buFontTx/>
              <a:buNone/>
            </a:pPr>
            <a:endParaRPr lang="en-US" altLang="en-US"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 Box 18">
            <a:extLst>
              <a:ext uri="{FF2B5EF4-FFF2-40B4-BE49-F238E27FC236}">
                <a16:creationId xmlns:a16="http://schemas.microsoft.com/office/drawing/2014/main" id="{C2F45266-9681-4668-A585-8F6B03546536}"/>
              </a:ext>
            </a:extLst>
          </p:cNvPr>
          <p:cNvSpPr txBox="1">
            <a:spLocks noChangeArrowheads="1"/>
          </p:cNvSpPr>
          <p:nvPr/>
        </p:nvSpPr>
        <p:spPr bwMode="auto">
          <a:xfrm>
            <a:off x="1574800" y="1574800"/>
            <a:ext cx="1153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B. Đại từ là từ để thay thế cho danh từ, động từ,tính từ.</a:t>
            </a:r>
          </a:p>
        </p:txBody>
      </p:sp>
      <p:sp>
        <p:nvSpPr>
          <p:cNvPr id="30" name="Text Box 18">
            <a:extLst>
              <a:ext uri="{FF2B5EF4-FFF2-40B4-BE49-F238E27FC236}">
                <a16:creationId xmlns:a16="http://schemas.microsoft.com/office/drawing/2014/main" id="{37F912AE-393F-401D-A64C-6E38312FF8FD}"/>
              </a:ext>
            </a:extLst>
          </p:cNvPr>
          <p:cNvSpPr txBox="1">
            <a:spLocks noChangeArrowheads="1"/>
          </p:cNvSpPr>
          <p:nvPr/>
        </p:nvSpPr>
        <p:spPr bwMode="auto">
          <a:xfrm>
            <a:off x="1524000" y="2286000"/>
            <a:ext cx="906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a:t>
            </a:r>
          </a:p>
        </p:txBody>
      </p:sp>
      <p:sp>
        <p:nvSpPr>
          <p:cNvPr id="31" name="Text Box 18">
            <a:extLst>
              <a:ext uri="{FF2B5EF4-FFF2-40B4-BE49-F238E27FC236}">
                <a16:creationId xmlns:a16="http://schemas.microsoft.com/office/drawing/2014/main" id="{E450C133-E576-4A28-BC72-898BB4E4FCDB}"/>
              </a:ext>
            </a:extLst>
          </p:cNvPr>
          <p:cNvSpPr txBox="1">
            <a:spLocks noChangeArrowheads="1"/>
          </p:cNvSpPr>
          <p:nvPr/>
        </p:nvSpPr>
        <p:spPr bwMode="auto">
          <a:xfrm>
            <a:off x="1524000" y="3505200"/>
            <a:ext cx="10439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D.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 (hoặc cụm danh từ, cụm động từ,     </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cụm tính từ) trong câu cho khỏi lặp lại các từ ngữ ấy.</a:t>
            </a:r>
          </a:p>
        </p:txBody>
      </p:sp>
    </p:spTree>
    <p:extLst>
      <p:ext uri="{BB962C8B-B14F-4D97-AF65-F5344CB8AC3E}">
        <p14:creationId xmlns:p14="http://schemas.microsoft.com/office/powerpoint/2010/main" val="1245368570"/>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15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
                                        </p:tgtEl>
                                        <p:attrNameLst>
                                          <p:attrName>fillcolor</p:attrName>
                                        </p:attrNameLst>
                                      </p:cBhvr>
                                      <p:tavLst>
                                        <p:tav tm="0">
                                          <p:val>
                                            <p:clrVal>
                                              <a:schemeClr val="accent2"/>
                                            </p:clrVal>
                                          </p:val>
                                        </p:tav>
                                        <p:tav tm="50000">
                                          <p:val>
                                            <p:clrVal>
                                              <a:schemeClr val="hlink"/>
                                            </p:clrVal>
                                          </p:val>
                                        </p:tav>
                                      </p:tavLst>
                                    </p:anim>
                                    <p:set>
                                      <p:cBhvr>
                                        <p:cTn id="9" dur="150"/>
                                        <p:tgtEl>
                                          <p:spTgt spid="27"/>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29"/>
                                        </p:tgtEl>
                                        <p:attrNameLst>
                                          <p:attrName>style.visibility</p:attrName>
                                        </p:attrNameLst>
                                      </p:cBhvr>
                                      <p:to>
                                        <p:strVal val="visible"/>
                                      </p:to>
                                    </p:set>
                                    <p:anim calcmode="discrete" valueType="clr">
                                      <p:cBhvr override="childStyle">
                                        <p:cTn id="12" dur="15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29"/>
                                        </p:tgtEl>
                                        <p:attrNameLst>
                                          <p:attrName>fillcolor</p:attrName>
                                        </p:attrNameLst>
                                      </p:cBhvr>
                                      <p:tavLst>
                                        <p:tav tm="0">
                                          <p:val>
                                            <p:clrVal>
                                              <a:schemeClr val="accent2"/>
                                            </p:clrVal>
                                          </p:val>
                                        </p:tav>
                                        <p:tav tm="50000">
                                          <p:val>
                                            <p:clrVal>
                                              <a:schemeClr val="hlink"/>
                                            </p:clrVal>
                                          </p:val>
                                        </p:tav>
                                      </p:tavLst>
                                    </p:anim>
                                    <p:set>
                                      <p:cBhvr>
                                        <p:cTn id="14" dur="150"/>
                                        <p:tgtEl>
                                          <p:spTgt spid="29"/>
                                        </p:tgtEl>
                                        <p:attrNameLst>
                                          <p:attrName>fill.type</p:attrName>
                                        </p:attrNameLst>
                                      </p:cBhvr>
                                      <p:to>
                                        <p:strVal val="solid"/>
                                      </p:to>
                                    </p:set>
                                  </p:childTnLst>
                                </p:cTn>
                              </p:par>
                              <p:par>
                                <p:cTn id="15" presetID="27" presetClass="entr" presetSubtype="0" fill="hold" nodeType="withEffect">
                                  <p:stCondLst>
                                    <p:cond delay="5000"/>
                                  </p:stCondLst>
                                  <p:iterate type="lt">
                                    <p:tmPct val="50000"/>
                                  </p:iterate>
                                  <p:childTnLst>
                                    <p:set>
                                      <p:cBhvr>
                                        <p:cTn id="16" dur="1" fill="hold">
                                          <p:stCondLst>
                                            <p:cond delay="0"/>
                                          </p:stCondLst>
                                        </p:cTn>
                                        <p:tgtEl>
                                          <p:spTgt spid="30"/>
                                        </p:tgtEl>
                                        <p:attrNameLst>
                                          <p:attrName>style.visibility</p:attrName>
                                        </p:attrNameLst>
                                      </p:cBhvr>
                                      <p:to>
                                        <p:strVal val="visible"/>
                                      </p:to>
                                    </p:set>
                                    <p:anim calcmode="discrete" valueType="clr">
                                      <p:cBhvr override="childStyle">
                                        <p:cTn id="17" dur="15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8" dur="150"/>
                                        <p:tgtEl>
                                          <p:spTgt spid="30"/>
                                        </p:tgtEl>
                                        <p:attrNameLst>
                                          <p:attrName>fillcolor</p:attrName>
                                        </p:attrNameLst>
                                      </p:cBhvr>
                                      <p:tavLst>
                                        <p:tav tm="0">
                                          <p:val>
                                            <p:clrVal>
                                              <a:schemeClr val="accent2"/>
                                            </p:clrVal>
                                          </p:val>
                                        </p:tav>
                                        <p:tav tm="50000">
                                          <p:val>
                                            <p:clrVal>
                                              <a:schemeClr val="hlink"/>
                                            </p:clrVal>
                                          </p:val>
                                        </p:tav>
                                      </p:tavLst>
                                    </p:anim>
                                    <p:set>
                                      <p:cBhvr>
                                        <p:cTn id="19" dur="150"/>
                                        <p:tgtEl>
                                          <p:spTgt spid="30"/>
                                        </p:tgtEl>
                                        <p:attrNameLst>
                                          <p:attrName>fill.type</p:attrName>
                                        </p:attrNameLst>
                                      </p:cBhvr>
                                      <p:to>
                                        <p:strVal val="solid"/>
                                      </p:to>
                                    </p:set>
                                  </p:childTnLst>
                                </p:cTn>
                              </p:par>
                              <p:par>
                                <p:cTn id="20" presetID="27" presetClass="entr" presetSubtype="0" fill="hold" nodeType="withEffect">
                                  <p:stCondLst>
                                    <p:cond delay="5000"/>
                                  </p:stCondLst>
                                  <p:iterate type="lt">
                                    <p:tmPct val="50000"/>
                                  </p:iterate>
                                  <p:childTnLst>
                                    <p:set>
                                      <p:cBhvr>
                                        <p:cTn id="21" dur="1" fill="hold">
                                          <p:stCondLst>
                                            <p:cond delay="0"/>
                                          </p:stCondLst>
                                        </p:cTn>
                                        <p:tgtEl>
                                          <p:spTgt spid="31"/>
                                        </p:tgtEl>
                                        <p:attrNameLst>
                                          <p:attrName>style.visibility</p:attrName>
                                        </p:attrNameLst>
                                      </p:cBhvr>
                                      <p:to>
                                        <p:strVal val="visible"/>
                                      </p:to>
                                    </p:set>
                                    <p:anim calcmode="discrete" valueType="clr">
                                      <p:cBhvr override="childStyle">
                                        <p:cTn id="22" dur="15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31"/>
                                        </p:tgtEl>
                                        <p:attrNameLst>
                                          <p:attrName>fillcolor</p:attrName>
                                        </p:attrNameLst>
                                      </p:cBhvr>
                                      <p:tavLst>
                                        <p:tav tm="0">
                                          <p:val>
                                            <p:clrVal>
                                              <a:schemeClr val="accent2"/>
                                            </p:clrVal>
                                          </p:val>
                                        </p:tav>
                                        <p:tav tm="50000">
                                          <p:val>
                                            <p:clrVal>
                                              <a:schemeClr val="hlink"/>
                                            </p:clrVal>
                                          </p:val>
                                        </p:tav>
                                      </p:tavLst>
                                    </p:anim>
                                    <p:set>
                                      <p:cBhvr>
                                        <p:cTn id="24" dur="15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705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7057"/>
                                        </p:tgtEl>
                                        <p:attrNameLst>
                                          <p:attrName>style.visibility</p:attrName>
                                        </p:attrNameLst>
                                      </p:cBhvr>
                                      <p:to>
                                        <p:strVal val="visible"/>
                                      </p:to>
                                    </p:set>
                                    <p:animEffect transition="in" filter="fade">
                                      <p:cBhvr>
                                        <p:cTn id="30" dur="500"/>
                                        <p:tgtEl>
                                          <p:spTgt spid="87057"/>
                                        </p:tgtEl>
                                      </p:cBhvr>
                                    </p:animEffect>
                                  </p:childTnLst>
                                  <p:subTnLst>
                                    <p:audio>
                                      <p:cMediaNode>
                                        <p:cTn display="0" masterRel="sameClick">
                                          <p:stCondLst>
                                            <p:cond evt="begin" delay="0">
                                              <p:tn val="28"/>
                                            </p:cond>
                                          </p:stCondLst>
                                          <p:endCondLst>
                                            <p:cond evt="onStopAudio" delay="0">
                                              <p:tgtEl>
                                                <p:sldTgt/>
                                              </p:tgtEl>
                                            </p:cond>
                                          </p:endCondLst>
                                        </p:cTn>
                                        <p:tgtEl>
                                          <p:sndTgt r:embed="rId3" name="FELIZ2.WAV"/>
                                        </p:tgtEl>
                                      </p:cMediaNode>
                                    </p:audio>
                                  </p:subTnLst>
                                </p:cTn>
                              </p:par>
                              <p:par>
                                <p:cTn id="31" presetID="22" presetClass="emph" presetSubtype="0" repeatCount="10000" fill="remove" grpId="1" nodeType="withEffect">
                                  <p:stCondLst>
                                    <p:cond delay="0"/>
                                  </p:stCondLst>
                                  <p:childTnLst>
                                    <p:animClr clrSpc="hsl" dir="cw">
                                      <p:cBhvr override="childStyle">
                                        <p:cTn id="32" dur="500" fill="hold"/>
                                        <p:tgtEl>
                                          <p:spTgt spid="87057"/>
                                        </p:tgtEl>
                                        <p:attrNameLst>
                                          <p:attrName>style.color</p:attrName>
                                        </p:attrNameLst>
                                      </p:cBhvr>
                                      <p:by>
                                        <p:hsl h="-7200000" s="0" l="0"/>
                                      </p:by>
                                    </p:animClr>
                                    <p:animClr clrSpc="hsl" dir="cw">
                                      <p:cBhvr>
                                        <p:cTn id="33" dur="500" fill="hold"/>
                                        <p:tgtEl>
                                          <p:spTgt spid="87057"/>
                                        </p:tgtEl>
                                        <p:attrNameLst>
                                          <p:attrName>fillcolor</p:attrName>
                                        </p:attrNameLst>
                                      </p:cBhvr>
                                      <p:by>
                                        <p:hsl h="-7200000" s="0" l="0"/>
                                      </p:by>
                                    </p:animClr>
                                    <p:animClr clrSpc="hsl" dir="cw">
                                      <p:cBhvr>
                                        <p:cTn id="34" dur="500" fill="hold"/>
                                        <p:tgtEl>
                                          <p:spTgt spid="87057"/>
                                        </p:tgtEl>
                                        <p:attrNameLst>
                                          <p:attrName>stroke.color</p:attrName>
                                        </p:attrNameLst>
                                      </p:cBhvr>
                                      <p:by>
                                        <p:hsl h="-7200000" s="0" l="0"/>
                                      </p:by>
                                    </p:animClr>
                                    <p:set>
                                      <p:cBhvr>
                                        <p:cTn id="35" dur="500" fill="hold"/>
                                        <p:tgtEl>
                                          <p:spTgt spid="87057"/>
                                        </p:tgtEl>
                                        <p:attrNameLst>
                                          <p:attrName>fill.type</p:attrName>
                                        </p:attrNameLst>
                                      </p:cBhvr>
                                      <p:to>
                                        <p:strVal val="solid"/>
                                      </p:to>
                                    </p:set>
                                  </p:childTnLst>
                                </p:cTn>
                              </p:par>
                            </p:childTnLst>
                          </p:cTn>
                        </p:par>
                      </p:childTnLst>
                    </p:cTn>
                  </p:par>
                </p:childTnLst>
              </p:cTn>
              <p:nextCondLst>
                <p:cond evt="onClick" delay="0">
                  <p:tgtEl>
                    <p:spTgt spid="87059"/>
                  </p:tgtEl>
                </p:cond>
              </p:nextCondLst>
            </p:seq>
          </p:childTnLst>
        </p:cTn>
      </p:par>
    </p:tnLst>
    <p:bldLst>
      <p:bldP spid="87057" grpId="0" animBg="1"/>
      <p:bldP spid="8705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8" name="Text Box 18">
            <a:extLst>
              <a:ext uri="{FF2B5EF4-FFF2-40B4-BE49-F238E27FC236}">
                <a16:creationId xmlns:a16="http://schemas.microsoft.com/office/drawing/2014/main" id="{A86A79EB-C892-4C96-8620-C804DF1B7561}"/>
              </a:ext>
            </a:extLst>
          </p:cNvPr>
          <p:cNvSpPr txBox="1">
            <a:spLocks noChangeArrowheads="1"/>
          </p:cNvSpPr>
          <p:nvPr/>
        </p:nvSpPr>
        <p:spPr bwMode="auto">
          <a:xfrm>
            <a:off x="2057400" y="3356928"/>
            <a:ext cx="82296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mẹ</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                  B. </a:t>
            </a:r>
            <a:r>
              <a:rPr lang="en-US" altLang="en-US" sz="3600" dirty="0" err="1">
                <a:latin typeface="Times New Roman" panose="02020603050405020304" pitchFamily="18" charset="0"/>
                <a:cs typeface="Times New Roman" panose="02020603050405020304" pitchFamily="18" charset="0"/>
              </a:rPr>
              <a:t>mẹ</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hồng</a:t>
            </a:r>
            <a:endParaRPr lang="en-US" altLang="en-US" sz="3600" dirty="0">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3600" dirty="0">
                <a:latin typeface="Times New Roman" panose="02020603050405020304" pitchFamily="18" charset="0"/>
                <a:cs typeface="Times New Roman" panose="02020603050405020304" pitchFamily="18" charset="0"/>
              </a:rPr>
              <a:t>C. </a:t>
            </a:r>
            <a:r>
              <a:rPr lang="en-US" altLang="en-US" sz="3600" dirty="0" err="1">
                <a:latin typeface="Times New Roman" panose="02020603050405020304" pitchFamily="18" charset="0"/>
                <a:cs typeface="Times New Roman" panose="02020603050405020304" pitchFamily="18" charset="0"/>
              </a:rPr>
              <a:t>thích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hồng</a:t>
            </a:r>
            <a:r>
              <a:rPr lang="en-US" altLang="en-US" sz="3600" dirty="0">
                <a:latin typeface="Times New Roman" panose="02020603050405020304" pitchFamily="18" charset="0"/>
                <a:cs typeface="Times New Roman" panose="02020603050405020304" pitchFamily="18" charset="0"/>
              </a:rPr>
              <a:t>      D.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thích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hồng</a:t>
            </a:r>
            <a:endParaRPr lang="en-US" altLang="en-US" sz="3600" dirty="0">
              <a:latin typeface="Times New Roman" panose="02020603050405020304" pitchFamily="18" charset="0"/>
              <a:cs typeface="Times New Roman" panose="02020603050405020304" pitchFamily="18" charset="0"/>
            </a:endParaRPr>
          </a:p>
        </p:txBody>
      </p:sp>
      <p:sp>
        <p:nvSpPr>
          <p:cNvPr id="26" name="Text Box 16">
            <a:extLst>
              <a:ext uri="{FF2B5EF4-FFF2-40B4-BE49-F238E27FC236}">
                <a16:creationId xmlns:a16="http://schemas.microsoft.com/office/drawing/2014/main" id="{A86FC9CB-51DE-44A1-82FF-C58AAEA05CF7}"/>
              </a:ext>
            </a:extLst>
          </p:cNvPr>
          <p:cNvSpPr txBox="1">
            <a:spLocks noChangeArrowheads="1"/>
          </p:cNvSpPr>
          <p:nvPr/>
        </p:nvSpPr>
        <p:spPr bwMode="auto">
          <a:xfrm>
            <a:off x="1866900" y="760413"/>
            <a:ext cx="103251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Câu 2: </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Mẹ thích hoa hồng. Em cũng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0"/>
              </a:spcBef>
              <a:buFontTx/>
              <a:buNone/>
            </a:pP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Từ </a:t>
            </a:r>
            <a:r>
              <a:rPr lang="en-US" altLang="en-US" sz="3600" b="1" i="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altLang="en-US" sz="3600">
                <a:solidFill>
                  <a:srgbClr val="0000FF"/>
                </a:solidFill>
                <a:latin typeface="Cambria" panose="02040503050406030204" pitchFamily="18" charset="0"/>
                <a:ea typeface="Cambria" panose="02040503050406030204" pitchFamily="18" charset="0"/>
                <a:cs typeface="Times New Roman" panose="02020603050405020304" pitchFamily="18" charset="0"/>
              </a:rPr>
              <a:t> thay thế cho từ ngữ nào trong những câu trên?</a:t>
            </a:r>
          </a:p>
          <a:p>
            <a:pPr eaLnBrk="1" hangingPunct="1">
              <a:spcBef>
                <a:spcPct val="0"/>
              </a:spcBef>
              <a:buFontTx/>
              <a:buNone/>
            </a:pPr>
            <a:endParaRPr lang="en-US" altLang="en-US" sz="360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4" r:link="rId5" cstate="hqprint">
            <a:extLst>
              <a:ext uri="{28A0092B-C50C-407E-A947-70E740481C1C}">
                <a14:useLocalDpi xmlns:a14="http://schemas.microsoft.com/office/drawing/2010/main" val="0"/>
              </a:ext>
            </a:extLst>
          </a:blip>
          <a:stretch>
            <a:fillRect/>
          </a:stretch>
        </p:blipFill>
        <p:spPr>
          <a:xfrm>
            <a:off x="9283907" y="2217420"/>
            <a:ext cx="2219546" cy="571500"/>
          </a:xfrm>
          <a:prstGeom prst="rect">
            <a:avLst/>
          </a:prstGeom>
        </p:spPr>
      </p:pic>
    </p:spTree>
  </p:cSld>
  <p:clrMapOvr>
    <a:masterClrMapping/>
  </p:clrMapOvr>
  <p:transition spd="slow" advClick="0">
    <p:zoom/>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87058"/>
                                        </p:tgtEl>
                                        <p:attrNameLst>
                                          <p:attrName>style.visibility</p:attrName>
                                        </p:attrNameLst>
                                      </p:cBhvr>
                                      <p:to>
                                        <p:strVal val="visible"/>
                                      </p:to>
                                    </p:set>
                                    <p:anim calcmode="discrete" valueType="clr">
                                      <p:cBhvr override="childStyle">
                                        <p:cTn id="7" dur="150"/>
                                        <p:tgtEl>
                                          <p:spTgt spid="87058"/>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87058"/>
                                        </p:tgtEl>
                                        <p:attrNameLst>
                                          <p:attrName>fillcolor</p:attrName>
                                        </p:attrNameLst>
                                      </p:cBhvr>
                                      <p:tavLst>
                                        <p:tav tm="0">
                                          <p:val>
                                            <p:clrVal>
                                              <a:schemeClr val="accent2"/>
                                            </p:clrVal>
                                          </p:val>
                                        </p:tav>
                                        <p:tav tm="50000">
                                          <p:val>
                                            <p:clrVal>
                                              <a:schemeClr val="hlink"/>
                                            </p:clrVal>
                                          </p:val>
                                        </p:tav>
                                      </p:tavLst>
                                    </p:anim>
                                    <p:set>
                                      <p:cBhvr>
                                        <p:cTn id="9" dur="150"/>
                                        <p:tgtEl>
                                          <p:spTgt spid="87058"/>
                                        </p:tgtEl>
                                        <p:attrNameLst>
                                          <p:attrName>fill.type</p:attrName>
                                        </p:attrNameLst>
                                      </p:cBhvr>
                                      <p:to>
                                        <p:strVal val="solid"/>
                                      </p:to>
                                    </p:set>
                                  </p:childTnLst>
                                </p:cTn>
                              </p:par>
                              <p:par>
                                <p:cTn id="10" presetID="27" presetClass="entr" presetSubtype="0" fill="hold" nodeType="withEffect">
                                  <p:stCondLst>
                                    <p:cond delay="2000"/>
                                  </p:stCondLst>
                                  <p:iterate type="lt">
                                    <p:tmPct val="50000"/>
                                  </p:iterate>
                                  <p:childTnLst>
                                    <p:set>
                                      <p:cBhvr>
                                        <p:cTn id="11" dur="1" fill="hold">
                                          <p:stCondLst>
                                            <p:cond delay="0"/>
                                          </p:stCondLst>
                                        </p:cTn>
                                        <p:tgtEl>
                                          <p:spTgt spid="26"/>
                                        </p:tgtEl>
                                        <p:attrNameLst>
                                          <p:attrName>style.visibility</p:attrName>
                                        </p:attrNameLst>
                                      </p:cBhvr>
                                      <p:to>
                                        <p:strVal val="visible"/>
                                      </p:to>
                                    </p:set>
                                    <p:anim calcmode="discrete" valueType="clr">
                                      <p:cBhvr override="childStyle">
                                        <p:cTn id="1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
                                        </p:tgtEl>
                                        <p:attrNameLst>
                                          <p:attrName>fillcolor</p:attrName>
                                        </p:attrNameLst>
                                      </p:cBhvr>
                                      <p:tavLst>
                                        <p:tav tm="0">
                                          <p:val>
                                            <p:clrVal>
                                              <a:schemeClr val="accent2"/>
                                            </p:clrVal>
                                          </p:val>
                                        </p:tav>
                                        <p:tav tm="50000">
                                          <p:val>
                                            <p:clrVal>
                                              <a:schemeClr val="hlink"/>
                                            </p:clrVal>
                                          </p:val>
                                        </p:tav>
                                      </p:tavLst>
                                    </p:anim>
                                    <p:set>
                                      <p:cBhvr>
                                        <p:cTn id="14" dur="80"/>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18">
            <a:extLst>
              <a:ext uri="{FF2B5EF4-FFF2-40B4-BE49-F238E27FC236}">
                <a16:creationId xmlns:a16="http://schemas.microsoft.com/office/drawing/2014/main" id="{C6A8FBF4-7144-4A02-9AEA-F0702CAE2BBE}"/>
              </a:ext>
            </a:extLst>
          </p:cNvPr>
          <p:cNvSpPr txBox="1">
            <a:spLocks noChangeArrowheads="1"/>
          </p:cNvSpPr>
          <p:nvPr/>
        </p:nvSpPr>
        <p:spPr bwMode="auto">
          <a:xfrm>
            <a:off x="1524000" y="990600"/>
            <a:ext cx="87725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lphaUcPeriod"/>
            </a:pPr>
            <a:r>
              <a:rPr lang="en-US" altLang="en-US">
                <a:latin typeface="Times New Roman" panose="02020603050405020304" pitchFamily="18" charset="0"/>
                <a:cs typeface="Times New Roman" panose="02020603050405020304" pitchFamily="18" charset="0"/>
              </a:rPr>
              <a:t> Đại từ là từ để xưng hô.</a:t>
            </a:r>
          </a:p>
        </p:txBody>
      </p:sp>
      <p:sp>
        <p:nvSpPr>
          <p:cNvPr id="6149" name="Rectangle 7">
            <a:extLst>
              <a:ext uri="{FF2B5EF4-FFF2-40B4-BE49-F238E27FC236}">
                <a16:creationId xmlns:a16="http://schemas.microsoft.com/office/drawing/2014/main" id="{343EF0F8-AA7F-4517-9B4B-CB33A060D700}"/>
              </a:ext>
            </a:extLst>
          </p:cNvPr>
          <p:cNvSpPr txBox="1">
            <a:spLocks noChangeArrowheads="1"/>
          </p:cNvSpPr>
          <p:nvPr/>
        </p:nvSpPr>
        <p:spPr bwMode="auto">
          <a:xfrm>
            <a:off x="2105025" y="228600"/>
            <a:ext cx="815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en-US" altLang="en-US" sz="3600" b="1">
                <a:latin typeface="Cambria" panose="02040503050406030204" pitchFamily="18" charset="0"/>
                <a:ea typeface="Cambria" panose="02040503050406030204" pitchFamily="18" charset="0"/>
                <a:cs typeface="Times New Roman" panose="02020603050405020304" pitchFamily="18" charset="0"/>
              </a:rPr>
              <a:t>Câu 3: Thế nào là đại từ?</a:t>
            </a:r>
          </a:p>
          <a:p>
            <a:pPr algn="ctr" eaLnBrk="1" hangingPunct="1">
              <a:buFontTx/>
              <a:buNone/>
            </a:pPr>
            <a:endParaRPr lang="en-US" altLang="en-US"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9" name="Text Box 18">
            <a:extLst>
              <a:ext uri="{FF2B5EF4-FFF2-40B4-BE49-F238E27FC236}">
                <a16:creationId xmlns:a16="http://schemas.microsoft.com/office/drawing/2014/main" id="{C2F45266-9681-4668-A585-8F6B03546536}"/>
              </a:ext>
            </a:extLst>
          </p:cNvPr>
          <p:cNvSpPr txBox="1">
            <a:spLocks noChangeArrowheads="1"/>
          </p:cNvSpPr>
          <p:nvPr/>
        </p:nvSpPr>
        <p:spPr bwMode="auto">
          <a:xfrm>
            <a:off x="1574800" y="1574800"/>
            <a:ext cx="1153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B. </a:t>
            </a:r>
            <a:r>
              <a:rPr lang="en-US" altLang="en-US" dirty="0" err="1">
                <a:latin typeface="Times New Roman" panose="02020603050405020304" pitchFamily="18" charset="0"/>
                <a:cs typeface="Times New Roman" panose="02020603050405020304" pitchFamily="18" charset="0"/>
              </a:rPr>
              <a:t>Đại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từ,tính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a:t>
            </a:r>
          </a:p>
        </p:txBody>
      </p:sp>
      <p:sp>
        <p:nvSpPr>
          <p:cNvPr id="30" name="Text Box 18">
            <a:extLst>
              <a:ext uri="{FF2B5EF4-FFF2-40B4-BE49-F238E27FC236}">
                <a16:creationId xmlns:a16="http://schemas.microsoft.com/office/drawing/2014/main" id="{37F912AE-393F-401D-A64C-6E38312FF8FD}"/>
              </a:ext>
            </a:extLst>
          </p:cNvPr>
          <p:cNvSpPr txBox="1">
            <a:spLocks noChangeArrowheads="1"/>
          </p:cNvSpPr>
          <p:nvPr/>
        </p:nvSpPr>
        <p:spPr bwMode="auto">
          <a:xfrm>
            <a:off x="1524000" y="2286000"/>
            <a:ext cx="906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C. Đại từ là từ để xưng hô hoặc thay thế cho danh từ</a:t>
            </a:r>
          </a:p>
          <a:p>
            <a:pPr eaLnBrk="1" hangingPunct="1">
              <a:spcBef>
                <a:spcPct val="50000"/>
              </a:spcBef>
              <a:buFontTx/>
              <a:buNone/>
            </a:pPr>
            <a:r>
              <a:rPr lang="en-US" altLang="en-US">
                <a:latin typeface="Times New Roman" panose="02020603050405020304" pitchFamily="18" charset="0"/>
                <a:cs typeface="Times New Roman" panose="02020603050405020304" pitchFamily="18" charset="0"/>
              </a:rPr>
              <a:t>     động từ, tính từ.</a:t>
            </a:r>
          </a:p>
        </p:txBody>
      </p:sp>
      <p:sp>
        <p:nvSpPr>
          <p:cNvPr id="31" name="Text Box 18">
            <a:extLst>
              <a:ext uri="{FF2B5EF4-FFF2-40B4-BE49-F238E27FC236}">
                <a16:creationId xmlns:a16="http://schemas.microsoft.com/office/drawing/2014/main" id="{E450C133-E576-4A28-BC72-898BB4E4FCDB}"/>
              </a:ext>
            </a:extLst>
          </p:cNvPr>
          <p:cNvSpPr txBox="1">
            <a:spLocks noChangeArrowheads="1"/>
          </p:cNvSpPr>
          <p:nvPr/>
        </p:nvSpPr>
        <p:spPr bwMode="auto">
          <a:xfrm>
            <a:off x="1466850" y="3813810"/>
            <a:ext cx="10439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D. </a:t>
            </a:r>
            <a:r>
              <a:rPr lang="en-US" altLang="en-US" dirty="0" err="1">
                <a:latin typeface="Times New Roman" panose="02020603050405020304" pitchFamily="18" charset="0"/>
                <a:cs typeface="Times New Roman" panose="02020603050405020304" pitchFamily="18" charset="0"/>
              </a:rPr>
              <a:t>Đại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là</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để</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xưng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hô</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thay</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thế</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a:t>
            </a:r>
          </a:p>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hoặc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cụm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danh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cụm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động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p>
          <a:p>
            <a:pPr eaLnBrk="1" hangingPunct="1">
              <a:spcBef>
                <a:spcPct val="50000"/>
              </a:spcBef>
              <a:buFontTx/>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cụm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tính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câu</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cho</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khỏi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lặp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từ</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ngữ</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ấy</a:t>
            </a:r>
            <a:r>
              <a:rPr lang="en-US" altLang="en-US" dirty="0">
                <a:latin typeface="Times New Roman" panose="02020603050405020304" pitchFamily="18" charset="0"/>
                <a:cs typeface="Times New Roman" panose="02020603050405020304" pitchFamily="18" charset="0"/>
              </a:rPr>
              <a:t>.</a:t>
            </a:r>
          </a:p>
        </p:txBody>
      </p:sp>
      <p:pic>
        <p:nvPicPr>
          <p:cNvPr id="3" name="btnInknoeActivity"/>
          <p:cNvPicPr>
            <a:picLocks noChangeAspect="1"/>
          </p:cNvPicPr>
          <p:nvPr>
            <p:custDataLst>
              <p:tags r:id="rId1"/>
            </p:custDataLst>
          </p:nvPr>
        </p:nvPicPr>
        <p:blipFill>
          <a:blip r:embed="rId4" r:link="rId5" cstate="hqprint">
            <a:extLst>
              <a:ext uri="{28A0092B-C50C-407E-A947-70E740481C1C}">
                <a14:useLocalDpi xmlns:a14="http://schemas.microsoft.com/office/drawing/2010/main" val="0"/>
              </a:ext>
            </a:extLst>
          </a:blip>
          <a:stretch>
            <a:fillRect/>
          </a:stretch>
        </p:blipFill>
        <p:spPr>
          <a:xfrm>
            <a:off x="8860997" y="833438"/>
            <a:ext cx="2219546" cy="571500"/>
          </a:xfrm>
          <a:prstGeom prst="rect">
            <a:avLst/>
          </a:prstGeom>
        </p:spPr>
      </p:pic>
    </p:spTree>
  </p:cSld>
  <p:clrMapOvr>
    <a:masterClrMapping/>
  </p:clrMapOvr>
  <p:transition spd="slow" advClick="0">
    <p:zoom/>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500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15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27"/>
                                        </p:tgtEl>
                                        <p:attrNameLst>
                                          <p:attrName>fillcolor</p:attrName>
                                        </p:attrNameLst>
                                      </p:cBhvr>
                                      <p:tavLst>
                                        <p:tav tm="0">
                                          <p:val>
                                            <p:clrVal>
                                              <a:schemeClr val="accent2"/>
                                            </p:clrVal>
                                          </p:val>
                                        </p:tav>
                                        <p:tav tm="50000">
                                          <p:val>
                                            <p:clrVal>
                                              <a:schemeClr val="hlink"/>
                                            </p:clrVal>
                                          </p:val>
                                        </p:tav>
                                      </p:tavLst>
                                    </p:anim>
                                    <p:set>
                                      <p:cBhvr>
                                        <p:cTn id="9" dur="150"/>
                                        <p:tgtEl>
                                          <p:spTgt spid="27"/>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29"/>
                                        </p:tgtEl>
                                        <p:attrNameLst>
                                          <p:attrName>style.visibility</p:attrName>
                                        </p:attrNameLst>
                                      </p:cBhvr>
                                      <p:to>
                                        <p:strVal val="visible"/>
                                      </p:to>
                                    </p:set>
                                    <p:anim calcmode="discrete" valueType="clr">
                                      <p:cBhvr override="childStyle">
                                        <p:cTn id="12" dur="150"/>
                                        <p:tgtEl>
                                          <p:spTgt spid="29"/>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29"/>
                                        </p:tgtEl>
                                        <p:attrNameLst>
                                          <p:attrName>fillcolor</p:attrName>
                                        </p:attrNameLst>
                                      </p:cBhvr>
                                      <p:tavLst>
                                        <p:tav tm="0">
                                          <p:val>
                                            <p:clrVal>
                                              <a:schemeClr val="accent2"/>
                                            </p:clrVal>
                                          </p:val>
                                        </p:tav>
                                        <p:tav tm="50000">
                                          <p:val>
                                            <p:clrVal>
                                              <a:schemeClr val="hlink"/>
                                            </p:clrVal>
                                          </p:val>
                                        </p:tav>
                                      </p:tavLst>
                                    </p:anim>
                                    <p:set>
                                      <p:cBhvr>
                                        <p:cTn id="14" dur="150"/>
                                        <p:tgtEl>
                                          <p:spTgt spid="29"/>
                                        </p:tgtEl>
                                        <p:attrNameLst>
                                          <p:attrName>fill.type</p:attrName>
                                        </p:attrNameLst>
                                      </p:cBhvr>
                                      <p:to>
                                        <p:strVal val="solid"/>
                                      </p:to>
                                    </p:set>
                                  </p:childTnLst>
                                </p:cTn>
                              </p:par>
                              <p:par>
                                <p:cTn id="15" presetID="27" presetClass="entr" presetSubtype="0" fill="hold" nodeType="withEffect">
                                  <p:stCondLst>
                                    <p:cond delay="5000"/>
                                  </p:stCondLst>
                                  <p:iterate type="lt">
                                    <p:tmPct val="50000"/>
                                  </p:iterate>
                                  <p:childTnLst>
                                    <p:set>
                                      <p:cBhvr>
                                        <p:cTn id="16" dur="1" fill="hold">
                                          <p:stCondLst>
                                            <p:cond delay="0"/>
                                          </p:stCondLst>
                                        </p:cTn>
                                        <p:tgtEl>
                                          <p:spTgt spid="30"/>
                                        </p:tgtEl>
                                        <p:attrNameLst>
                                          <p:attrName>style.visibility</p:attrName>
                                        </p:attrNameLst>
                                      </p:cBhvr>
                                      <p:to>
                                        <p:strVal val="visible"/>
                                      </p:to>
                                    </p:set>
                                    <p:anim calcmode="discrete" valueType="clr">
                                      <p:cBhvr override="childStyle">
                                        <p:cTn id="17" dur="15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18" dur="150"/>
                                        <p:tgtEl>
                                          <p:spTgt spid="30"/>
                                        </p:tgtEl>
                                        <p:attrNameLst>
                                          <p:attrName>fillcolor</p:attrName>
                                        </p:attrNameLst>
                                      </p:cBhvr>
                                      <p:tavLst>
                                        <p:tav tm="0">
                                          <p:val>
                                            <p:clrVal>
                                              <a:schemeClr val="accent2"/>
                                            </p:clrVal>
                                          </p:val>
                                        </p:tav>
                                        <p:tav tm="50000">
                                          <p:val>
                                            <p:clrVal>
                                              <a:schemeClr val="hlink"/>
                                            </p:clrVal>
                                          </p:val>
                                        </p:tav>
                                      </p:tavLst>
                                    </p:anim>
                                    <p:set>
                                      <p:cBhvr>
                                        <p:cTn id="19" dur="150"/>
                                        <p:tgtEl>
                                          <p:spTgt spid="30"/>
                                        </p:tgtEl>
                                        <p:attrNameLst>
                                          <p:attrName>fill.type</p:attrName>
                                        </p:attrNameLst>
                                      </p:cBhvr>
                                      <p:to>
                                        <p:strVal val="solid"/>
                                      </p:to>
                                    </p:set>
                                  </p:childTnLst>
                                </p:cTn>
                              </p:par>
                              <p:par>
                                <p:cTn id="20" presetID="27" presetClass="entr" presetSubtype="0" fill="hold" nodeType="withEffect">
                                  <p:stCondLst>
                                    <p:cond delay="5000"/>
                                  </p:stCondLst>
                                  <p:iterate type="lt">
                                    <p:tmPct val="50000"/>
                                  </p:iterate>
                                  <p:childTnLst>
                                    <p:set>
                                      <p:cBhvr>
                                        <p:cTn id="21" dur="1" fill="hold">
                                          <p:stCondLst>
                                            <p:cond delay="0"/>
                                          </p:stCondLst>
                                        </p:cTn>
                                        <p:tgtEl>
                                          <p:spTgt spid="31"/>
                                        </p:tgtEl>
                                        <p:attrNameLst>
                                          <p:attrName>style.visibility</p:attrName>
                                        </p:attrNameLst>
                                      </p:cBhvr>
                                      <p:to>
                                        <p:strVal val="visible"/>
                                      </p:to>
                                    </p:set>
                                    <p:anim calcmode="discrete" valueType="clr">
                                      <p:cBhvr override="childStyle">
                                        <p:cTn id="22" dur="15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31"/>
                                        </p:tgtEl>
                                        <p:attrNameLst>
                                          <p:attrName>fillcolor</p:attrName>
                                        </p:attrNameLst>
                                      </p:cBhvr>
                                      <p:tavLst>
                                        <p:tav tm="0">
                                          <p:val>
                                            <p:clrVal>
                                              <a:schemeClr val="accent2"/>
                                            </p:clrVal>
                                          </p:val>
                                        </p:tav>
                                        <p:tav tm="50000">
                                          <p:val>
                                            <p:clrVal>
                                              <a:schemeClr val="hlink"/>
                                            </p:clrVal>
                                          </p:val>
                                        </p:tav>
                                      </p:tavLst>
                                    </p:anim>
                                    <p:set>
                                      <p:cBhvr>
                                        <p:cTn id="24" dur="15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a:extLst>
              <a:ext uri="{FF2B5EF4-FFF2-40B4-BE49-F238E27FC236}">
                <a16:creationId xmlns:a16="http://schemas.microsoft.com/office/drawing/2014/main" id="{53DD8DF8-73DB-4FF1-A12B-9F8403DC477D}"/>
              </a:ext>
            </a:extLst>
          </p:cNvPr>
          <p:cNvSpPr>
            <a:spLocks noGrp="1"/>
          </p:cNvSpPr>
          <p:nvPr>
            <p:ph idx="1"/>
          </p:nvPr>
        </p:nvSpPr>
        <p:spPr/>
        <p:txBody>
          <a:bodyPr/>
          <a:lstStyle/>
          <a:p>
            <a:pPr marL="0" indent="0">
              <a:buFontTx/>
              <a:buNone/>
            </a:pPr>
            <a:endParaRPr lang="en-US" altLang="en-US" sz="4400" b="1" dirty="0"/>
          </a:p>
          <a:p>
            <a:pPr marL="0" indent="0">
              <a:buFontTx/>
              <a:buNone/>
            </a:pPr>
            <a:endParaRPr lang="en-US" altLang="en-US" sz="4400" b="1" dirty="0"/>
          </a:p>
        </p:txBody>
      </p:sp>
      <p:sp>
        <p:nvSpPr>
          <p:cNvPr id="4" name="Right Arrow 3">
            <a:extLst>
              <a:ext uri="{FF2B5EF4-FFF2-40B4-BE49-F238E27FC236}">
                <a16:creationId xmlns:a16="http://schemas.microsoft.com/office/drawing/2014/main" id="{6DE754D0-0337-419E-8BD8-59DBD18C1DAB}"/>
              </a:ext>
            </a:extLst>
          </p:cNvPr>
          <p:cNvSpPr/>
          <p:nvPr/>
        </p:nvSpPr>
        <p:spPr>
          <a:xfrm rot="19871011">
            <a:off x="4038600" y="2438400"/>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TextBox 4">
            <a:extLst>
              <a:ext uri="{FF2B5EF4-FFF2-40B4-BE49-F238E27FC236}">
                <a16:creationId xmlns:a16="http://schemas.microsoft.com/office/drawing/2014/main" id="{20EB08AC-0926-49F8-94FB-9D5627486106}"/>
              </a:ext>
            </a:extLst>
          </p:cNvPr>
          <p:cNvSpPr txBox="1">
            <a:spLocks noChangeArrowheads="1"/>
          </p:cNvSpPr>
          <p:nvPr/>
        </p:nvSpPr>
        <p:spPr bwMode="auto">
          <a:xfrm>
            <a:off x="6248400" y="22098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xưng hô</a:t>
            </a:r>
          </a:p>
        </p:txBody>
      </p:sp>
      <p:sp>
        <p:nvSpPr>
          <p:cNvPr id="7" name="TextBox 6">
            <a:extLst>
              <a:ext uri="{FF2B5EF4-FFF2-40B4-BE49-F238E27FC236}">
                <a16:creationId xmlns:a16="http://schemas.microsoft.com/office/drawing/2014/main" id="{2FEF6A2E-F224-42A3-9289-EB8050FEAE9B}"/>
              </a:ext>
            </a:extLst>
          </p:cNvPr>
          <p:cNvSpPr txBox="1">
            <a:spLocks noChangeArrowheads="1"/>
          </p:cNvSpPr>
          <p:nvPr/>
        </p:nvSpPr>
        <p:spPr bwMode="auto">
          <a:xfrm>
            <a:off x="6248400" y="4419600"/>
            <a:ext cx="38100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a:t>Dùng để thay thế</a:t>
            </a:r>
          </a:p>
        </p:txBody>
      </p:sp>
      <p:sp>
        <p:nvSpPr>
          <p:cNvPr id="9" name="Right Arrow 8">
            <a:extLst>
              <a:ext uri="{FF2B5EF4-FFF2-40B4-BE49-F238E27FC236}">
                <a16:creationId xmlns:a16="http://schemas.microsoft.com/office/drawing/2014/main" id="{364687C7-F7F0-48C5-A638-B6AE3A691EE5}"/>
              </a:ext>
            </a:extLst>
          </p:cNvPr>
          <p:cNvSpPr/>
          <p:nvPr/>
        </p:nvSpPr>
        <p:spPr>
          <a:xfrm rot="1357751">
            <a:off x="4083050" y="3786188"/>
            <a:ext cx="1905000" cy="99060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Oval 1">
            <a:extLst>
              <a:ext uri="{FF2B5EF4-FFF2-40B4-BE49-F238E27FC236}">
                <a16:creationId xmlns:a16="http://schemas.microsoft.com/office/drawing/2014/main" id="{B7577319-DB0F-4387-8D96-C4BC9CD26493}"/>
              </a:ext>
            </a:extLst>
          </p:cNvPr>
          <p:cNvSpPr/>
          <p:nvPr/>
        </p:nvSpPr>
        <p:spPr>
          <a:xfrm>
            <a:off x="1676400" y="2286000"/>
            <a:ext cx="2670175" cy="25320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800" b="1" dirty="0" err="1">
                <a:solidFill>
                  <a:srgbClr val="FFFF00"/>
                </a:solidFill>
                <a:latin typeface="Cambria" panose="02040503050406030204" pitchFamily="18" charset="0"/>
              </a:rPr>
              <a:t>Đại</a:t>
            </a:r>
            <a:r>
              <a:rPr lang="en-US" altLang="en-US" sz="4800" b="1" dirty="0">
                <a:solidFill>
                  <a:srgbClr val="FFFF00"/>
                </a:solidFill>
                <a:latin typeface="Cambria" panose="02040503050406030204" pitchFamily="18" charset="0"/>
              </a:rPr>
              <a:t> </a:t>
            </a:r>
            <a:r>
              <a:rPr lang="en-US" altLang="en-US" sz="4800" b="1" dirty="0" err="1">
                <a:solidFill>
                  <a:srgbClr val="FFFF00"/>
                </a:solidFill>
                <a:latin typeface="Cambria" panose="02040503050406030204" pitchFamily="18" charset="0"/>
              </a:rPr>
              <a:t>từ</a:t>
            </a:r>
            <a:endParaRPr lang="en-US" altLang="en-US" sz="4800" b="1" dirty="0">
              <a:solidFill>
                <a:srgbClr val="FFFF00"/>
              </a:solidFill>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8" presetClass="emph" presetSubtype="0" fill="hold" grpId="1" nodeType="clickEffect">
                                  <p:stCondLst>
                                    <p:cond delay="0"/>
                                  </p:stCondLst>
                                  <p:childTnLst>
                                    <p:animRot by="21600000">
                                      <p:cBhvr>
                                        <p:cTn id="30" dur="2000" fill="hold"/>
                                        <p:tgtEl>
                                          <p:spTgt spid="4"/>
                                        </p:tgtEl>
                                        <p:attrNameLst>
                                          <p:attrName>r</p:attrName>
                                        </p:attrNameLst>
                                      </p:cBhvr>
                                    </p:animRot>
                                  </p:childTnLst>
                                </p:cTn>
                              </p:par>
                              <p:par>
                                <p:cTn id="31" presetID="8" presetClass="emph" presetSubtype="0" fill="hold" grpId="1" nodeType="withEffect">
                                  <p:stCondLst>
                                    <p:cond delay="0"/>
                                  </p:stCondLst>
                                  <p:childTnLst>
                                    <p:animRot by="21600000">
                                      <p:cBhvr>
                                        <p:cTn id="32"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504DF-EE5B-4116-9DBE-2692DF116D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6280F4-099F-4B24-88C5-D78D03D62339}"/>
              </a:ext>
            </a:extLst>
          </p:cNvPr>
          <p:cNvSpPr>
            <a:spLocks noGrp="1"/>
          </p:cNvSpPr>
          <p:nvPr>
            <p:ph idx="1"/>
          </p:nvPr>
        </p:nvSpPr>
        <p:spPr/>
        <p:txBody>
          <a:bodyPr/>
          <a:lstStyle/>
          <a:p>
            <a:endParaRPr lang="en-US"/>
          </a:p>
        </p:txBody>
      </p:sp>
      <p:pic>
        <p:nvPicPr>
          <p:cNvPr id="1026" name="Picture 2" descr="Hình nền Powerpoint đẹp tạo nên một Slide chuyên nghiệp">
            <a:extLst>
              <a:ext uri="{FF2B5EF4-FFF2-40B4-BE49-F238E27FC236}">
                <a16:creationId xmlns:a16="http://schemas.microsoft.com/office/drawing/2014/main" id="{3FF6DC0D-ABC7-4302-BC25-719D53B57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098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261F5E-0152-4770-8E41-2CB0C88C3F02}"/>
              </a:ext>
            </a:extLst>
          </p:cNvPr>
          <p:cNvSpPr/>
          <p:nvPr/>
        </p:nvSpPr>
        <p:spPr>
          <a:xfrm>
            <a:off x="3381923" y="1690688"/>
            <a:ext cx="5428154"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TỪ VÀ CÂU</a:t>
            </a:r>
          </a:p>
        </p:txBody>
      </p:sp>
      <p:sp>
        <p:nvSpPr>
          <p:cNvPr id="5" name="Rectangle 4">
            <a:extLst>
              <a:ext uri="{FF2B5EF4-FFF2-40B4-BE49-F238E27FC236}">
                <a16:creationId xmlns:a16="http://schemas.microsoft.com/office/drawing/2014/main" id="{11438BCB-9778-4208-A21C-2D5856701240}"/>
              </a:ext>
            </a:extLst>
          </p:cNvPr>
          <p:cNvSpPr/>
          <p:nvPr/>
        </p:nvSpPr>
        <p:spPr>
          <a:xfrm>
            <a:off x="3175652" y="2806700"/>
            <a:ext cx="526919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ĐẠI TỪ XƯNG HÔ</a:t>
            </a:r>
            <a:endParaRPr lang="en-US" sz="5400" b="1" cap="none" spc="0" dirty="0">
              <a:ln/>
              <a:solidFill>
                <a:schemeClr val="accent4"/>
              </a:solidFill>
              <a:effectLst/>
            </a:endParaRPr>
          </a:p>
        </p:txBody>
      </p:sp>
    </p:spTree>
    <p:extLst>
      <p:ext uri="{BB962C8B-B14F-4D97-AF65-F5344CB8AC3E}">
        <p14:creationId xmlns:p14="http://schemas.microsoft.com/office/powerpoint/2010/main" val="1035214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71696" descr="21">
            <a:extLst>
              <a:ext uri="{FF2B5EF4-FFF2-40B4-BE49-F238E27FC236}">
                <a16:creationId xmlns:a16="http://schemas.microsoft.com/office/drawing/2014/main" id="{005A74F2-1949-46DD-978E-C3EF3853CC3C}"/>
              </a:ext>
            </a:extLst>
          </p:cNvPr>
          <p:cNvPicPr>
            <a:picLocks noChangeAspect="1"/>
          </p:cNvPicPr>
          <p:nvPr/>
        </p:nvPicPr>
        <p:blipFill>
          <a:blip r:embed="rId3">
            <a:extLst>
              <a:ext uri="{28A0092B-C50C-407E-A947-70E740481C1C}">
                <a14:useLocalDpi xmlns:a14="http://schemas.microsoft.com/office/drawing/2010/main" val="0"/>
              </a:ext>
            </a:extLst>
          </a:blip>
          <a:srcRect l="23499" b="4726"/>
          <a:stretch>
            <a:fillRect/>
          </a:stretch>
        </p:blipFill>
        <p:spPr bwMode="auto">
          <a:xfrm>
            <a:off x="106363" y="442913"/>
            <a:ext cx="12023725" cy="787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图片 71683" descr="PPT素材-06">
            <a:extLst>
              <a:ext uri="{FF2B5EF4-FFF2-40B4-BE49-F238E27FC236}">
                <a16:creationId xmlns:a16="http://schemas.microsoft.com/office/drawing/2014/main" id="{8E192360-7F9F-438F-A72B-B388467DDD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638" y="1774825"/>
            <a:ext cx="667226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图片 71686" descr="11">
            <a:extLst>
              <a:ext uri="{FF2B5EF4-FFF2-40B4-BE49-F238E27FC236}">
                <a16:creationId xmlns:a16="http://schemas.microsoft.com/office/drawing/2014/main" id="{68293833-2489-46EC-9471-5193AF5D8D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33938" y="2679700"/>
            <a:ext cx="73374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图片 71687" descr="8">
            <a:extLst>
              <a:ext uri="{FF2B5EF4-FFF2-40B4-BE49-F238E27FC236}">
                <a16:creationId xmlns:a16="http://schemas.microsoft.com/office/drawing/2014/main" id="{DE2F3097-5D8A-476E-A415-8754FF733B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65638" y="84138"/>
            <a:ext cx="7745412"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1" name="文本框 71690">
            <a:extLst>
              <a:ext uri="{FF2B5EF4-FFF2-40B4-BE49-F238E27FC236}">
                <a16:creationId xmlns:a16="http://schemas.microsoft.com/office/drawing/2014/main" id="{1F70FD38-6F0E-4F72-A175-D0B4A4D17C55}"/>
              </a:ext>
            </a:extLst>
          </p:cNvPr>
          <p:cNvSpPr txBox="1"/>
          <p:nvPr/>
        </p:nvSpPr>
        <p:spPr>
          <a:xfrm>
            <a:off x="7878763" y="1481138"/>
            <a:ext cx="2790825" cy="449262"/>
          </a:xfrm>
          <a:prstGeom prst="rect">
            <a:avLst/>
          </a:prstGeom>
          <a:noFill/>
          <a:ln w="9525">
            <a:noFill/>
          </a:ln>
        </p:spPr>
        <p:txBody>
          <a:bodyPr>
            <a:spAutoFit/>
          </a:bodyPr>
          <a:lstStyle/>
          <a:p>
            <a:pPr defTabSz="1085938">
              <a:spcBef>
                <a:spcPct val="50000"/>
              </a:spcBef>
              <a:defRPr/>
            </a:pPr>
            <a:endParaRPr lang="zh-CN" altLang="en-US" sz="2316" dirty="0">
              <a:solidFill>
                <a:schemeClr val="bg1"/>
              </a:solidFill>
              <a:latin typeface="黑体" panose="02010609060101010101" pitchFamily="2" charset="-122"/>
              <a:ea typeface="黑体" panose="02010609060101010101" pitchFamily="2" charset="-122"/>
            </a:endParaRPr>
          </a:p>
        </p:txBody>
      </p:sp>
      <p:pic>
        <p:nvPicPr>
          <p:cNvPr id="71696" name="图片 71695" descr="2">
            <a:extLst>
              <a:ext uri="{FF2B5EF4-FFF2-40B4-BE49-F238E27FC236}">
                <a16:creationId xmlns:a16="http://schemas.microsoft.com/office/drawing/2014/main" id="{EAB1ECFC-3CA4-4172-A3D1-B9CE5DEB93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27051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
            <a:extLst>
              <a:ext uri="{FF2B5EF4-FFF2-40B4-BE49-F238E27FC236}">
                <a16:creationId xmlns:a16="http://schemas.microsoft.com/office/drawing/2014/main" id="{CA3B930A-FB6D-4436-B100-F01F1A47B654}"/>
              </a:ext>
            </a:extLst>
          </p:cNvPr>
          <p:cNvSpPr txBox="1">
            <a:spLocks noChangeArrowheads="1"/>
          </p:cNvSpPr>
          <p:nvPr/>
        </p:nvSpPr>
        <p:spPr bwMode="auto">
          <a:xfrm>
            <a:off x="1538288" y="2411413"/>
            <a:ext cx="2792412" cy="666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700" b="1">
                <a:solidFill>
                  <a:srgbClr val="FF0000"/>
                </a:solidFill>
                <a:latin typeface="Cambria Math" panose="02040503050406030204" pitchFamily="18" charset="0"/>
              </a:rPr>
              <a:t>MỤC TIÊU</a:t>
            </a:r>
          </a:p>
        </p:txBody>
      </p:sp>
      <p:sp>
        <p:nvSpPr>
          <p:cNvPr id="9225" name="Rectangle 2">
            <a:extLst>
              <a:ext uri="{FF2B5EF4-FFF2-40B4-BE49-F238E27FC236}">
                <a16:creationId xmlns:a16="http://schemas.microsoft.com/office/drawing/2014/main" id="{061A00E4-8446-4076-8DEA-91A67EB2C1C5}"/>
              </a:ext>
            </a:extLst>
          </p:cNvPr>
          <p:cNvSpPr>
            <a:spLocks noChangeArrowheads="1"/>
          </p:cNvSpPr>
          <p:nvPr/>
        </p:nvSpPr>
        <p:spPr bwMode="auto">
          <a:xfrm>
            <a:off x="4821238" y="223838"/>
            <a:ext cx="703421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1" algn="just">
              <a:lnSpc>
                <a:spcPct val="114000"/>
              </a:lnSpc>
              <a:spcBef>
                <a:spcPct val="0"/>
              </a:spcBef>
              <a:buClr>
                <a:srgbClr val="000000"/>
              </a:buClr>
              <a:buSzPts val="2900"/>
              <a:buFontTx/>
              <a:buNone/>
            </a:pPr>
            <a:r>
              <a:rPr lang="en-US" altLang="en-US" sz="3200" b="1">
                <a:solidFill>
                  <a:srgbClr val="000000"/>
                </a:solidFill>
                <a:latin typeface="Cambria" panose="02040503050406030204" pitchFamily="18" charset="0"/>
              </a:rPr>
              <a:t>Nêu </a:t>
            </a:r>
            <a:r>
              <a:rPr lang="vi-VN" altLang="en-US" sz="3200" b="1">
                <a:solidFill>
                  <a:srgbClr val="000000"/>
                </a:solidFill>
                <a:latin typeface="Cambria" panose="02040503050406030204" pitchFamily="18" charset="0"/>
              </a:rPr>
              <a:t>được khái niệm về đại từ xưng hô</a:t>
            </a:r>
            <a:r>
              <a:rPr lang="en-US" altLang="en-US" sz="3200" b="1">
                <a:solidFill>
                  <a:srgbClr val="000000"/>
                </a:solidFill>
                <a:latin typeface="Cambria" panose="02040503050406030204" pitchFamily="18" charset="0"/>
              </a:rPr>
              <a:t>, cách sử dụng ĐT xưng hô trong giao tiếp.</a:t>
            </a:r>
          </a:p>
        </p:txBody>
      </p:sp>
      <p:sp>
        <p:nvSpPr>
          <p:cNvPr id="9226" name="Rectangle 3">
            <a:extLst>
              <a:ext uri="{FF2B5EF4-FFF2-40B4-BE49-F238E27FC236}">
                <a16:creationId xmlns:a16="http://schemas.microsoft.com/office/drawing/2014/main" id="{ED1B6DDD-50AC-4AC3-B1D8-F01848EAD976}"/>
              </a:ext>
            </a:extLst>
          </p:cNvPr>
          <p:cNvSpPr>
            <a:spLocks noChangeArrowheads="1"/>
          </p:cNvSpPr>
          <p:nvPr/>
        </p:nvSpPr>
        <p:spPr bwMode="auto">
          <a:xfrm>
            <a:off x="5245100" y="3048000"/>
            <a:ext cx="673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700" b="1">
                <a:solidFill>
                  <a:srgbClr val="000000"/>
                </a:solidFill>
                <a:latin typeface="Cambria" panose="02040503050406030204" pitchFamily="18" charset="0"/>
                <a:sym typeface="Cambria" panose="02040503050406030204" pitchFamily="18" charset="0"/>
              </a:rPr>
              <a:t>Vận dụng hiểu biết về ĐT xưng hô để làm bài tập</a:t>
            </a:r>
            <a:endParaRPr lang="en-US" altLang="en-US" sz="37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nodeType="afterGroup">
                            <p:stCondLst>
                              <p:cond delay="2000"/>
                            </p:stCondLst>
                            <p:childTnLst>
                              <p:par>
                                <p:cTn id="17" presetID="29" presetClass="entr" presetSubtype="0" fill="hold" nodeType="afterEffect">
                                  <p:stCondLst>
                                    <p:cond delay="0"/>
                                  </p:stCondLst>
                                  <p:childTnLst>
                                    <p:set>
                                      <p:cBhvr>
                                        <p:cTn id="18" dur="1" fill="hold">
                                          <p:stCondLst>
                                            <p:cond delay="0"/>
                                          </p:stCondLst>
                                        </p:cTn>
                                        <p:tgtEl>
                                          <p:spTgt spid="71688"/>
                                        </p:tgtEl>
                                        <p:attrNameLst>
                                          <p:attrName>style.visibility</p:attrName>
                                        </p:attrNameLst>
                                      </p:cBhvr>
                                      <p:to>
                                        <p:strVal val="visible"/>
                                      </p:to>
                                    </p:set>
                                    <p:anim calcmode="lin" valueType="num">
                                      <p:cBhvr>
                                        <p:cTn id="19" dur="1000" fill="hold"/>
                                        <p:tgtEl>
                                          <p:spTgt spid="71688"/>
                                        </p:tgtEl>
                                        <p:attrNameLst>
                                          <p:attrName>ppt_x</p:attrName>
                                        </p:attrNameLst>
                                      </p:cBhvr>
                                      <p:tavLst>
                                        <p:tav tm="0">
                                          <p:val>
                                            <p:strVal val="#ppt_x-.2"/>
                                          </p:val>
                                        </p:tav>
                                        <p:tav tm="100000">
                                          <p:val>
                                            <p:strVal val="#ppt_x"/>
                                          </p:val>
                                        </p:tav>
                                      </p:tavLst>
                                    </p:anim>
                                    <p:anim calcmode="lin" valueType="num">
                                      <p:cBhvr>
                                        <p:cTn id="20" dur="1000" fill="hold"/>
                                        <p:tgtEl>
                                          <p:spTgt spid="7168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88"/>
                                        </p:tgtEl>
                                      </p:cBhvr>
                                    </p:animEffect>
                                  </p:childTnLst>
                                </p:cTn>
                              </p:par>
                            </p:childTnLst>
                          </p:cTn>
                        </p:par>
                        <p:par>
                          <p:cTn id="22" fill="hold" nodeType="afterGroup">
                            <p:stCondLst>
                              <p:cond delay="3000"/>
                            </p:stCondLst>
                            <p:childTnLst>
                              <p:par>
                                <p:cTn id="23" presetID="29" presetClass="entr" presetSubtype="0" fill="hold" grpId="0" nodeType="afterEffect" nodePh="1">
                                  <p:stCondLst>
                                    <p:cond delay="0"/>
                                  </p:stCondLst>
                                  <p:endCondLst>
                                    <p:cond evt="begin" delay="0">
                                      <p:tn val="23"/>
                                    </p:cond>
                                  </p:endCondLst>
                                  <p:childTnLst>
                                    <p:set>
                                      <p:cBhvr>
                                        <p:cTn id="24" dur="1" fill="hold">
                                          <p:stCondLst>
                                            <p:cond delay="0"/>
                                          </p:stCondLst>
                                        </p:cTn>
                                        <p:tgtEl>
                                          <p:spTgt spid="71691"/>
                                        </p:tgtEl>
                                        <p:attrNameLst>
                                          <p:attrName>style.visibility</p:attrName>
                                        </p:attrNameLst>
                                      </p:cBhvr>
                                      <p:to>
                                        <p:strVal val="visible"/>
                                      </p:to>
                                    </p:set>
                                    <p:anim calcmode="lin" valueType="num">
                                      <p:cBhvr>
                                        <p:cTn id="25" dur="1000" fill="hold"/>
                                        <p:tgtEl>
                                          <p:spTgt spid="71691"/>
                                        </p:tgtEl>
                                        <p:attrNameLst>
                                          <p:attrName>ppt_x</p:attrName>
                                        </p:attrNameLst>
                                      </p:cBhvr>
                                      <p:tavLst>
                                        <p:tav tm="0">
                                          <p:val>
                                            <p:strVal val="#ppt_x-.2"/>
                                          </p:val>
                                        </p:tav>
                                        <p:tav tm="100000">
                                          <p:val>
                                            <p:strVal val="#ppt_x"/>
                                          </p:val>
                                        </p:tav>
                                      </p:tavLst>
                                    </p:anim>
                                    <p:anim calcmode="lin" valueType="num">
                                      <p:cBhvr>
                                        <p:cTn id="26"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1"/>
                                        </p:tgtEl>
                                      </p:cBhvr>
                                    </p:animEffect>
                                  </p:childTnLst>
                                </p:cTn>
                              </p:par>
                            </p:childTnLst>
                          </p:cTn>
                        </p:par>
                        <p:par>
                          <p:cTn id="28" fill="hold" nodeType="afterGroup">
                            <p:stCondLst>
                              <p:cond delay="4000"/>
                            </p:stCondLst>
                            <p:childTnLst>
                              <p:par>
                                <p:cTn id="29" presetID="29" presetClass="entr" presetSubtype="0" fill="hold" nodeType="afterEffect">
                                  <p:stCondLst>
                                    <p:cond delay="0"/>
                                  </p:stCondLst>
                                  <p:childTnLst>
                                    <p:set>
                                      <p:cBhvr>
                                        <p:cTn id="30" dur="1" fill="hold">
                                          <p:stCondLst>
                                            <p:cond delay="0"/>
                                          </p:stCondLst>
                                        </p:cTn>
                                        <p:tgtEl>
                                          <p:spTgt spid="71687"/>
                                        </p:tgtEl>
                                        <p:attrNameLst>
                                          <p:attrName>style.visibility</p:attrName>
                                        </p:attrNameLst>
                                      </p:cBhvr>
                                      <p:to>
                                        <p:strVal val="visible"/>
                                      </p:to>
                                    </p:set>
                                    <p:anim calcmode="lin" valueType="num">
                                      <p:cBhvr>
                                        <p:cTn id="31" dur="1000" fill="hold"/>
                                        <p:tgtEl>
                                          <p:spTgt spid="71687"/>
                                        </p:tgtEl>
                                        <p:attrNameLst>
                                          <p:attrName>ppt_x</p:attrName>
                                        </p:attrNameLst>
                                      </p:cBhvr>
                                      <p:tavLst>
                                        <p:tav tm="0">
                                          <p:val>
                                            <p:strVal val="#ppt_x-.2"/>
                                          </p:val>
                                        </p:tav>
                                        <p:tav tm="100000">
                                          <p:val>
                                            <p:strVal val="#ppt_x"/>
                                          </p:val>
                                        </p:tav>
                                      </p:tavLst>
                                    </p:anim>
                                    <p:anim calcmode="lin" valueType="num">
                                      <p:cBhvr>
                                        <p:cTn id="32" dur="1000" fill="hold"/>
                                        <p:tgtEl>
                                          <p:spTgt spid="71687"/>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891DD8A6-CCB4-42EB-81AD-2F5A61F23D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85800"/>
            <a:ext cx="53721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a:extLst>
              <a:ext uri="{FF2B5EF4-FFF2-40B4-BE49-F238E27FC236}">
                <a16:creationId xmlns:a16="http://schemas.microsoft.com/office/drawing/2014/main" id="{ED9F6FF4-A21F-4C8D-9378-819EED220B5D}"/>
              </a:ext>
            </a:extLst>
          </p:cNvPr>
          <p:cNvPicPr>
            <a:picLocks noChangeAspect="1"/>
          </p:cNvPicPr>
          <p:nvPr/>
        </p:nvPicPr>
        <p:blipFill>
          <a:blip r:embed="rId5">
            <a:extLst>
              <a:ext uri="{28A0092B-C50C-407E-A947-70E740481C1C}">
                <a14:useLocalDpi xmlns:a14="http://schemas.microsoft.com/office/drawing/2010/main" val="0"/>
              </a:ext>
            </a:extLst>
          </a:blip>
          <a:srcRect b="8998"/>
          <a:stretch>
            <a:fillRect/>
          </a:stretch>
        </p:blipFill>
        <p:spPr bwMode="auto">
          <a:xfrm>
            <a:off x="8610600" y="3968750"/>
            <a:ext cx="26670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1">
            <a:extLst>
              <a:ext uri="{FF2B5EF4-FFF2-40B4-BE49-F238E27FC236}">
                <a16:creationId xmlns:a16="http://schemas.microsoft.com/office/drawing/2014/main" id="{46B60CD3-8729-4069-843F-702236E94013}"/>
              </a:ext>
            </a:extLst>
          </p:cNvPr>
          <p:cNvSpPr>
            <a:spLocks noChangeArrowheads="1"/>
          </p:cNvSpPr>
          <p:nvPr/>
        </p:nvSpPr>
        <p:spPr bwMode="auto">
          <a:xfrm>
            <a:off x="11113" y="2624138"/>
            <a:ext cx="812323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nói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Những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nghe</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a:p>
            <a:pPr eaLnBrk="1" hangingPunct="1">
              <a:spcBef>
                <a:spcPct val="50000"/>
              </a:spcBef>
              <a:buFontTx/>
              <a:buNone/>
            </a:pP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  + Từ nào chỉ </a:t>
            </a:r>
            <a:r>
              <a:rPr lang="en-US" altLang="en-US" b="1">
                <a:solidFill>
                  <a:srgbClr val="660066"/>
                </a:solidFill>
                <a:latin typeface="Cambria" panose="02040503050406030204" pitchFamily="18" charset="0"/>
                <a:ea typeface="Cambria" panose="02040503050406030204" pitchFamily="18" charset="0"/>
                <a:cs typeface="Times New Roman" panose="02020603050405020304" pitchFamily="18" charset="0"/>
              </a:rPr>
              <a:t>người hay vật được nhắc tới</a:t>
            </a:r>
            <a:r>
              <a:rPr lang="en-US" altLang="en-US">
                <a:solidFill>
                  <a:srgbClr val="660066"/>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Text Box 10">
            <a:extLst>
              <a:ext uri="{FF2B5EF4-FFF2-40B4-BE49-F238E27FC236}">
                <a16:creationId xmlns:a16="http://schemas.microsoft.com/office/drawing/2014/main" id="{1B62D7EC-4443-4F1E-82D0-F584B5E572A0}"/>
              </a:ext>
            </a:extLst>
          </p:cNvPr>
          <p:cNvSpPr txBox="1">
            <a:spLocks noChangeArrowheads="1"/>
          </p:cNvSpPr>
          <p:nvPr/>
        </p:nvSpPr>
        <p:spPr bwMode="auto">
          <a:xfrm>
            <a:off x="1828800" y="4476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C00000"/>
                </a:solidFill>
                <a:latin typeface="Cambria" panose="02040503050406030204" pitchFamily="18" charset="0"/>
                <a:ea typeface="Cambria" panose="02040503050406030204" pitchFamily="18" charset="0"/>
                <a:cs typeface="Times New Roman" panose="02020603050405020304" pitchFamily="18" charset="0"/>
              </a:rPr>
              <a:t>Đọc mẩu chuyện tr.105 SGK.</a:t>
            </a:r>
          </a:p>
        </p:txBody>
      </p:sp>
      <p:pic>
        <p:nvPicPr>
          <p:cNvPr id="2" name="3 Minute Timer with Music for Kids! Countdown Videos HD!">
            <a:hlinkClick r:id="" action="ppaction://media"/>
            <a:extLst>
              <a:ext uri="{FF2B5EF4-FFF2-40B4-BE49-F238E27FC236}">
                <a16:creationId xmlns:a16="http://schemas.microsoft.com/office/drawing/2014/main" id="{2BDCA918-A2D7-4EB0-A482-38DCD8A248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3706" y="5232797"/>
            <a:ext cx="2178050" cy="12251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603CC0D-24D4-44C7-8D0E-8D66CCAB0186}"/>
              </a:ext>
            </a:extLst>
          </p:cNvPr>
          <p:cNvSpPr>
            <a:spLocks noGrp="1" noChangeArrowheads="1"/>
          </p:cNvSpPr>
          <p:nvPr>
            <p:ph type="body" idx="1"/>
          </p:nvPr>
        </p:nvSpPr>
        <p:spPr>
          <a:xfrm>
            <a:off x="0" y="1600200"/>
            <a:ext cx="12192000" cy="6248400"/>
          </a:xfrm>
        </p:spPr>
        <p:txBody>
          <a:bodyPr/>
          <a:lstStyle/>
          <a:p>
            <a:pPr algn="just" eaLnBrk="1" hangingPunct="1">
              <a:buFont typeface="Wingdings" pitchFamily="2" charset="2"/>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Ngày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xưa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có</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chị</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nhưng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rất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lười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lại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biết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yêu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quý</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Một</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hôm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ăn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để</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đổ</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vãi</a:t>
            </a:r>
            <a:r>
              <a:rPr lang="en-US" dirty="0">
                <a:solidFill>
                  <a:srgbClr val="002060"/>
                </a:solidFill>
                <a:latin typeface="Cambria" panose="02040503050406030204" pitchFamily="18" charset="0"/>
                <a:ea typeface="Cambria" panose="02040503050406030204" pitchFamily="18" charset="0"/>
                <a:cs typeface="Times New Roman" pitchFamily="18" charset="0"/>
              </a:rPr>
              <a:t> lung </a:t>
            </a:r>
            <a:r>
              <a:rPr lang="en-US" dirty="0" err="1">
                <a:solidFill>
                  <a:srgbClr val="002060"/>
                </a:solidFill>
                <a:latin typeface="Cambria" panose="02040503050406030204" pitchFamily="18" charset="0"/>
                <a:ea typeface="Cambria" panose="02040503050406030204" pitchFamily="18" charset="0"/>
                <a:cs typeface="Times New Roman" pitchFamily="18" charset="0"/>
              </a:rPr>
              <a:t>tung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Thấy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hỏi</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marL="0" indent="0"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cơm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sao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chị</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khinh</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rẻ</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tôi</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thế</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Hơ</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Bia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giận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dữ</a:t>
            </a:r>
            <a:r>
              <a:rPr lang="en-US" dirty="0">
                <a:solidFill>
                  <a:srgbClr val="002060"/>
                </a:solidFill>
                <a:latin typeface="Cambria" panose="02040503050406030204" pitchFamily="18" charset="0"/>
                <a:ea typeface="Cambria" panose="02040503050406030204" pitchFamily="18" charset="0"/>
                <a:cs typeface="Times New Roman" pitchFamily="18" charset="0"/>
              </a:rPr>
              <a:t> : </a:t>
            </a:r>
          </a:p>
          <a:p>
            <a:pPr algn="just" eaLnBrk="1" hangingPunct="1">
              <a:buFontTx/>
              <a:buNone/>
              <a:defRPr/>
            </a:pPr>
            <a:r>
              <a:rPr lang="en-US" dirty="0">
                <a:solidFill>
                  <a:srgbClr val="FF0000"/>
                </a:solidFill>
                <a:latin typeface="Cambria" panose="02040503050406030204" pitchFamily="18" charset="0"/>
                <a:ea typeface="Cambria" panose="02040503050406030204" pitchFamily="18" charset="0"/>
                <a:cs typeface="Times New Roman" pitchFamily="18" charset="0"/>
              </a:rPr>
              <a:t>  - Ta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đẹp</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là</a:t>
            </a:r>
            <a:r>
              <a:rPr lang="en-US" dirty="0">
                <a:solidFill>
                  <a:srgbClr val="002060"/>
                </a:solidFill>
                <a:latin typeface="Cambria" panose="02040503050406030204" pitchFamily="18" charset="0"/>
                <a:ea typeface="Cambria" panose="02040503050406030204" pitchFamily="18" charset="0"/>
                <a:cs typeface="Times New Roman" pitchFamily="18" charset="0"/>
              </a:rPr>
              <a:t> do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cha </a:t>
            </a:r>
            <a:r>
              <a:rPr lang="en-US" dirty="0" err="1">
                <a:solidFill>
                  <a:srgbClr val="002060"/>
                </a:solidFill>
                <a:latin typeface="Cambria" panose="02040503050406030204" pitchFamily="18" charset="0"/>
                <a:ea typeface="Cambria" panose="02040503050406030204" pitchFamily="18" charset="0"/>
                <a:cs typeface="Times New Roman" pitchFamily="18" charset="0"/>
              </a:rPr>
              <a:t>công</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mẹ</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chứ</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đâu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nhờ</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các</a:t>
            </a:r>
            <a:r>
              <a:rPr lang="en-US" dirty="0">
                <a:solidFill>
                  <a:srgbClr val="FF000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ngươi</a:t>
            </a:r>
            <a:r>
              <a:rPr lang="en-US" dirty="0">
                <a:solidFill>
                  <a:srgbClr val="FF0000"/>
                </a:solidFill>
                <a:latin typeface="Cambria" panose="02040503050406030204" pitchFamily="18" charset="0"/>
                <a:ea typeface="Cambria" panose="02040503050406030204" pitchFamily="18" charset="0"/>
                <a:cs typeface="Times New Roman" pitchFamily="18" charset="0"/>
              </a:rPr>
              <a:t>.</a:t>
            </a:r>
          </a:p>
          <a:p>
            <a:pPr algn="just" eaLnBrk="1" hangingPunct="1">
              <a:buFontTx/>
              <a:buNone/>
              <a:defRPr/>
            </a:pP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Nghe</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nói</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vậy</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thóc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gạo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tức</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lắm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Đêm</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khuya</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FF0000"/>
                </a:solidFill>
                <a:latin typeface="Cambria" panose="02040503050406030204" pitchFamily="18" charset="0"/>
                <a:ea typeface="Cambria" panose="02040503050406030204" pitchFamily="18" charset="0"/>
                <a:cs typeface="Times New Roman" pitchFamily="18" charset="0"/>
              </a:rPr>
              <a:t>chúng</a:t>
            </a:r>
            <a:r>
              <a:rPr lang="en-US" dirty="0">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rủ</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nhau</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bỏ</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cả</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vào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rừng</a:t>
            </a:r>
            <a:r>
              <a:rPr lang="en-US" dirty="0">
                <a:solidFill>
                  <a:srgbClr val="002060"/>
                </a:solidFill>
                <a:latin typeface="Cambria" panose="02040503050406030204" pitchFamily="18" charset="0"/>
                <a:ea typeface="Cambria" panose="02040503050406030204" pitchFamily="18" charset="0"/>
                <a:cs typeface="Times New Roman" pitchFamily="18" charset="0"/>
              </a:rPr>
              <a:t>.</a:t>
            </a:r>
          </a:p>
          <a:p>
            <a:pPr algn="r" eaLnBrk="1" hangingPunct="1">
              <a:buFontTx/>
              <a:buNone/>
              <a:defRPr/>
            </a:pPr>
            <a:r>
              <a:rPr lang="en-US" i="1" dirty="0">
                <a:solidFill>
                  <a:srgbClr val="002060"/>
                </a:solidFill>
                <a:latin typeface="Cambria" panose="02040503050406030204" pitchFamily="18" charset="0"/>
                <a:ea typeface="Cambria" panose="02040503050406030204" pitchFamily="18" charset="0"/>
                <a:cs typeface="Times New Roman" pitchFamily="18" charset="0"/>
              </a:rPr>
              <a:t>                                                                  Theo</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Truyện</a:t>
            </a:r>
            <a:r>
              <a:rPr lang="en-US" dirty="0">
                <a:solidFill>
                  <a:srgbClr val="002060"/>
                </a:solidFill>
                <a:latin typeface="Cambria" panose="02040503050406030204" pitchFamily="18" charset="0"/>
                <a:ea typeface="Cambria" panose="02040503050406030204" pitchFamily="18" charset="0"/>
                <a:cs typeface="Times New Roman" pitchFamily="18" charset="0"/>
              </a:rPr>
              <a:t> </a:t>
            </a:r>
            <a:r>
              <a:rPr lang="en-US" dirty="0" err="1">
                <a:solidFill>
                  <a:srgbClr val="002060"/>
                </a:solidFill>
                <a:latin typeface="Cambria" panose="02040503050406030204" pitchFamily="18" charset="0"/>
                <a:ea typeface="Cambria" panose="02040503050406030204" pitchFamily="18" charset="0"/>
                <a:cs typeface="Times New Roman" pitchFamily="18" charset="0"/>
              </a:rPr>
              <a:t>cổ</a:t>
            </a:r>
            <a:r>
              <a:rPr lang="en-US" dirty="0">
                <a:solidFill>
                  <a:srgbClr val="002060"/>
                </a:solidFill>
                <a:latin typeface="Cambria" panose="02040503050406030204" pitchFamily="18" charset="0"/>
                <a:ea typeface="Cambria" panose="02040503050406030204" pitchFamily="18" charset="0"/>
                <a:cs typeface="Times New Roman" pitchFamily="18" charset="0"/>
              </a:rPr>
              <a:t> Ê - </a:t>
            </a:r>
            <a:r>
              <a:rPr lang="en-US" dirty="0" err="1">
                <a:solidFill>
                  <a:srgbClr val="002060"/>
                </a:solidFill>
                <a:latin typeface="Cambria" panose="02040503050406030204" pitchFamily="18" charset="0"/>
                <a:ea typeface="Cambria" panose="02040503050406030204" pitchFamily="18" charset="0"/>
                <a:cs typeface="Times New Roman" pitchFamily="18" charset="0"/>
              </a:rPr>
              <a:t>đê</a:t>
            </a:r>
            <a:endParaRPr lang="en-US" dirty="0">
              <a:solidFill>
                <a:srgbClr val="002060"/>
              </a:solidFill>
              <a:latin typeface="Cambria" panose="02040503050406030204" pitchFamily="18" charset="0"/>
              <a:ea typeface="Cambria" panose="02040503050406030204" pitchFamily="18" charset="0"/>
              <a:cs typeface="Times New Roman" pitchFamily="18" charset="0"/>
            </a:endParaRPr>
          </a:p>
        </p:txBody>
      </p:sp>
    </p:spTree>
  </p:cSld>
  <p:clrMapOvr>
    <a:masterClrMapping/>
  </p:clrMapOvr>
  <p:transition spd="med">
    <p:circle/>
    <p:sndAc>
      <p:stSnd>
        <p:snd r:embed="rId2" name="arrow.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87453943"/>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true,&quot;HasAutoStop&quot;:true,&quot;HasMinimizeMode&quot;:false,&quot;TimerValue&quot;:&quot;00:30&quot;,&quot;HasAutoStart&quot;:false,&quot;HasCorrectAnswers&quot;:true,&quot;McqAnswers&quot;:[&quot;B&quot;],&quot;ActivityId&quot;:&quot;&quot;,&quot;IaMcqCompetition&quot;:true,&quot;IsAnonymous&quot;:false,&quot;AutoAdvance&quot;:false,&quot;IsCompetitionMode&quot;:tru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true,&quot;HasAutoStop&quot;:true,&quot;HasMinimizeMode&quot;:false,&quot;TimerValue&quot;:&quot;00:30&quot;,&quot;HasAutoStart&quot;:false,&quot;HasCorrectAnswers&quot;:true,&quot;McqAnswers&quot;:[&quot;C&quot;],&quot;ActivityId&quot;:&quot;&quot;,&quot;IaMcqCompetition&quot;:true,&quot;IsAnonymous&quot;:false,&quot;AutoAdvance&quot;:false,&quot;IsCompetitionMode&quot;:tru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true,&quot;HasAutoStop&quot;:true,&quot;HasMinimizeMode&quot;:false,&quot;TimerValue&quot;:&quot;00:30&quot;,&quot;HasAutoStart&quot;:false,&quot;HasCorrectAnswers&quot;:true,&quot;McqAnswers&quot;:[&quot;D&quot;],&quot;ActivityId&quot;:&quot;&quot;,&quot;IaMcqCompetition&quot;:true,&quot;IsAnonymous&quot;:false,&quot;AutoAdvance&quot;:false,&quot;IsCompetitionMode&quot;: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1239</Words>
  <Application>Microsoft Office PowerPoint</Application>
  <PresentationFormat>Widescreen</PresentationFormat>
  <Paragraphs>177</Paragraphs>
  <Slides>24</Slides>
  <Notes>5</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Microsoft YaHei UI</vt:lpstr>
      <vt:lpstr>Arial</vt:lpstr>
      <vt:lpstr>Calibri</vt:lpstr>
      <vt:lpstr>Calibri Light</vt:lpstr>
      <vt:lpstr>Cambria</vt:lpstr>
      <vt:lpstr>Cambria Math</vt:lpstr>
      <vt:lpstr>等线</vt:lpstr>
      <vt:lpstr>黑体</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Chọn các đại từ xưng hô tôi, nó, chúng ta thích hợp với mỗi ô trống: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thuy</dc:creator>
  <cp:lastModifiedBy>Admin</cp:lastModifiedBy>
  <cp:revision>5</cp:revision>
  <dcterms:created xsi:type="dcterms:W3CDTF">2021-11-06T08:39:33Z</dcterms:created>
  <dcterms:modified xsi:type="dcterms:W3CDTF">2021-11-15T10:42:04Z</dcterms:modified>
</cp:coreProperties>
</file>