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5"/>
  </p:notesMasterIdLst>
  <p:sldIdLst>
    <p:sldId id="494" r:id="rId2"/>
    <p:sldId id="434" r:id="rId3"/>
    <p:sldId id="449" r:id="rId4"/>
    <p:sldId id="450" r:id="rId5"/>
    <p:sldId id="451" r:id="rId6"/>
    <p:sldId id="453" r:id="rId7"/>
    <p:sldId id="256" r:id="rId8"/>
    <p:sldId id="258" r:id="rId9"/>
    <p:sldId id="495" r:id="rId10"/>
    <p:sldId id="496" r:id="rId11"/>
    <p:sldId id="420" r:id="rId12"/>
    <p:sldId id="429" r:id="rId13"/>
    <p:sldId id="349" r:id="rId14"/>
    <p:sldId id="319" r:id="rId15"/>
    <p:sldId id="325" r:id="rId16"/>
    <p:sldId id="422" r:id="rId17"/>
    <p:sldId id="498" r:id="rId18"/>
    <p:sldId id="329" r:id="rId19"/>
    <p:sldId id="331" r:id="rId20"/>
    <p:sldId id="404" r:id="rId21"/>
    <p:sldId id="419" r:id="rId22"/>
    <p:sldId id="405" r:id="rId23"/>
    <p:sldId id="406" r:id="rId24"/>
    <p:sldId id="407" r:id="rId25"/>
    <p:sldId id="408" r:id="rId26"/>
    <p:sldId id="409" r:id="rId27"/>
    <p:sldId id="425" r:id="rId28"/>
    <p:sldId id="426" r:id="rId29"/>
    <p:sldId id="339" r:id="rId30"/>
    <p:sldId id="364" r:id="rId31"/>
    <p:sldId id="435" r:id="rId32"/>
    <p:sldId id="436" r:id="rId33"/>
    <p:sldId id="431" r:id="rId34"/>
  </p:sldIdLst>
  <p:sldSz cx="12192000" cy="6858000"/>
  <p:notesSz cx="6858000" cy="9144000"/>
  <p:custDataLst>
    <p:tags r:id="rId3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64D5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BC9AAFD-EB93-40FF-B096-62447B52B0BC}" type="datetimeFigureOut">
              <a:rPr lang="zh-CN" altLang="en-US" smtClean="0"/>
              <a:pPr/>
              <a:t>2022/3/8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CB135766-6C68-4F6D-ABDC-4D43E29219A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949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>
            <a:extLst>
              <a:ext uri="{FF2B5EF4-FFF2-40B4-BE49-F238E27FC236}">
                <a16:creationId xmlns:a16="http://schemas.microsoft.com/office/drawing/2014/main" id="{3C3F618F-C61E-4F19-AE17-BCFF2552BC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备注占位符 2">
            <a:extLst>
              <a:ext uri="{FF2B5EF4-FFF2-40B4-BE49-F238E27FC236}">
                <a16:creationId xmlns:a16="http://schemas.microsoft.com/office/drawing/2014/main" id="{4E495675-8CDB-4189-9192-7BF23CEC64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7172" name="灯片编号占位符 3">
            <a:extLst>
              <a:ext uri="{FF2B5EF4-FFF2-40B4-BE49-F238E27FC236}">
                <a16:creationId xmlns:a16="http://schemas.microsoft.com/office/drawing/2014/main" id="{BED95891-9EF4-40E7-A045-D4F2BE7862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185DC108-1534-4887-B289-AA06EFC61724}" type="slidenum">
              <a:rPr lang="zh-CN" altLang="en-US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pPr/>
              <a:t>1</a:t>
            </a:fld>
            <a:endParaRPr lang="zh-CN" altLang="en-US">
              <a:solidFill>
                <a:srgbClr val="000000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>
            <a:extLst>
              <a:ext uri="{FF2B5EF4-FFF2-40B4-BE49-F238E27FC236}">
                <a16:creationId xmlns:a16="http://schemas.microsoft.com/office/drawing/2014/main" id="{3C3F618F-C61E-4F19-AE17-BCFF2552BC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备注占位符 2">
            <a:extLst>
              <a:ext uri="{FF2B5EF4-FFF2-40B4-BE49-F238E27FC236}">
                <a16:creationId xmlns:a16="http://schemas.microsoft.com/office/drawing/2014/main" id="{4E495675-8CDB-4189-9192-7BF23CEC64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7172" name="灯片编号占位符 3">
            <a:extLst>
              <a:ext uri="{FF2B5EF4-FFF2-40B4-BE49-F238E27FC236}">
                <a16:creationId xmlns:a16="http://schemas.microsoft.com/office/drawing/2014/main" id="{BED95891-9EF4-40E7-A045-D4F2BE7862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185DC108-1534-4887-B289-AA06EFC61724}" type="slidenum">
              <a:rPr lang="zh-CN" altLang="en-US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pPr/>
              <a:t>9</a:t>
            </a:fld>
            <a:endParaRPr lang="zh-CN" altLang="en-US">
              <a:solidFill>
                <a:srgbClr val="000000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242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D7D7DB36-CDDD-4771-AA74-9809C1F0BE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A80F7B5D-04C0-43C4-8F20-AE0414A71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83094745-4066-4C63-88A0-33F7DDD8CB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50D6493E-826A-4F1D-A9E7-B977A0575912}" type="slidenum">
              <a:rPr lang="en-US" altLang="en-US">
                <a:latin typeface="Arial" panose="020B0604020202020204" pitchFamily="34" charset="0"/>
              </a:rPr>
              <a:pPr/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E613E49D-A30E-40EF-A31E-58CDAD4A1F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65B53107-E389-452F-BE56-B6285EEA5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93476595-EBA2-48A1-87C0-1F10BA4283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hangingPunct="0"/>
            <a:fld id="{FDCC0FE7-B980-43D1-93DE-4CBAEAC7DF94}" type="slidenum">
              <a:rPr lang="en-US" altLang="en-US">
                <a:solidFill>
                  <a:srgbClr val="000000"/>
                </a:solidFill>
                <a:latin typeface=".VnTime" pitchFamily="34" charset="0"/>
              </a:rPr>
              <a:pPr eaLnBrk="0" hangingPunct="0"/>
              <a:t>20</a:t>
            </a:fld>
            <a:endParaRPr lang="en-US" altLang="en-US">
              <a:solidFill>
                <a:srgbClr val="000000"/>
              </a:solidFill>
              <a:latin typeface=".VnTime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E75B3C0F-644E-434F-A5ED-E081736ABA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32EF0C08-B563-417B-9F05-9C06228CA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33F10F85-8D8A-4466-AAEA-A0DA392A6D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hangingPunct="0"/>
            <a:fld id="{501776B2-B5B2-4885-910A-337D087E1DDB}" type="slidenum">
              <a:rPr lang="en-US" altLang="en-US">
                <a:solidFill>
                  <a:srgbClr val="000000"/>
                </a:solidFill>
                <a:latin typeface=".VnTime" pitchFamily="34" charset="0"/>
              </a:rPr>
              <a:pPr eaLnBrk="0" hangingPunct="0"/>
              <a:t>22</a:t>
            </a:fld>
            <a:endParaRPr lang="en-US" altLang="en-US">
              <a:solidFill>
                <a:srgbClr val="000000"/>
              </a:solidFill>
              <a:latin typeface=".VnTime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3D9722AC-9DB2-4541-AFBC-1E208DD23B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CED4A199-70E1-44A9-A3A1-0A9A6DA96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F4447D67-B095-4E91-88B7-B21F8BF271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hangingPunct="0"/>
            <a:fld id="{689D5616-F0F4-44A0-BEC6-FF6CA51E8995}" type="slidenum">
              <a:rPr lang="en-US" altLang="en-US">
                <a:solidFill>
                  <a:srgbClr val="000000"/>
                </a:solidFill>
                <a:latin typeface=".VnTime" pitchFamily="34" charset="0"/>
              </a:rPr>
              <a:pPr eaLnBrk="0" hangingPunct="0"/>
              <a:t>23</a:t>
            </a:fld>
            <a:endParaRPr lang="en-US" altLang="en-US">
              <a:solidFill>
                <a:srgbClr val="000000"/>
              </a:solidFill>
              <a:latin typeface=".VnTime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E39DF-E666-46FA-9BD1-0AAEDC3BF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043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02C3D-1704-4BD9-B1D9-AB0CD49EF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0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38924-A18F-4649-AA7D-0EC0AC485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51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97A6C07-4FCA-4485-921A-AAF4208812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CCD6C40-73CC-45BD-9985-C846090D0B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8EB0B2B-8088-440B-AA79-9DD3D63DB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14301-4E4A-4507-9B64-663BB696AC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786244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66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4066233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846247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374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374232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3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7154229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4066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>
            <a:hlinkClick r:id="rId4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4066233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rId4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846233" y="3914231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374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374232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154229" y="3914300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8627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06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054BA-CCB7-4C02-A7DC-2D4D49B4E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04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A77F-5EB2-42D3-9FFE-C03F9615F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47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2DF8A-5284-4AFB-A7FC-BB0350AB8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73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99BDD-7AE0-43E1-9D1A-9FB94CE5F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13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D2D43-FB57-40F8-9680-3F8003DF0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0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FC75D-8A6B-462D-93E1-C811417D9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56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5CD6A-1AB8-4B1B-AD05-E80F8D433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5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4CC3C60-8F72-42DC-A12C-FC6FAC637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1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9" r:id="rId12"/>
    <p:sldLayoutId id="214748369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1">
            <a:extLst>
              <a:ext uri="{FF2B5EF4-FFF2-40B4-BE49-F238E27FC236}">
                <a16:creationId xmlns:a16="http://schemas.microsoft.com/office/drawing/2014/main" id="{A3FAF580-9A00-4F2C-B6E5-DAD2FCBEDF1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矩形 2">
              <a:extLst>
                <a:ext uri="{FF2B5EF4-FFF2-40B4-BE49-F238E27FC236}">
                  <a16:creationId xmlns:a16="http://schemas.microsoft.com/office/drawing/2014/main" id="{E7E58460-76B5-49D9-85A6-C29A4E4F163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EFDF8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/>
              <a:endParaRPr lang="en-US" altLang="zh-CN" sz="1300">
                <a:solidFill>
                  <a:srgbClr val="FFFFFF"/>
                </a:solidFill>
                <a:ea typeface="SimSun" panose="02010600030101010101" pitchFamily="2" charset="-122"/>
              </a:endParaRPr>
            </a:p>
            <a:p>
              <a:pPr algn="ctr" eaLnBrk="1" hangingPunct="1"/>
              <a:endParaRPr lang="zh-CN" altLang="en-US" sz="1300">
                <a:solidFill>
                  <a:srgbClr val="FFFFFF"/>
                </a:solidFill>
                <a:ea typeface="SimSun" panose="02010600030101010101" pitchFamily="2" charset="-122"/>
              </a:endParaRPr>
            </a:p>
          </p:txBody>
        </p:sp>
        <p:pic>
          <p:nvPicPr>
            <p:cNvPr id="6158" name="图片 3">
              <a:extLst>
                <a:ext uri="{FF2B5EF4-FFF2-40B4-BE49-F238E27FC236}">
                  <a16:creationId xmlns:a16="http://schemas.microsoft.com/office/drawing/2014/main" id="{451B9513-FA7B-4E9C-B615-4FD33DB32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1909"/>
              <a:ext cx="12192000" cy="4066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椭圆 3">
            <a:extLst>
              <a:ext uri="{FF2B5EF4-FFF2-40B4-BE49-F238E27FC236}">
                <a16:creationId xmlns:a16="http://schemas.microsoft.com/office/drawing/2014/main" id="{5051D556-0365-4609-816F-2C9A7FFED097}"/>
              </a:ext>
            </a:extLst>
          </p:cNvPr>
          <p:cNvSpPr/>
          <p:nvPr/>
        </p:nvSpPr>
        <p:spPr>
          <a:xfrm>
            <a:off x="1600201" y="49214"/>
            <a:ext cx="6621463" cy="61817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BC505F6-B1B1-44B5-A539-AE057928B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6" y="989013"/>
            <a:ext cx="36369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D76C68E-5F43-4C58-BB2F-D06768B523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0" r="76810" b="2"/>
          <a:stretch>
            <a:fillRect/>
          </a:stretch>
        </p:blipFill>
        <p:spPr bwMode="auto">
          <a:xfrm>
            <a:off x="1524000" y="2332038"/>
            <a:ext cx="1212850" cy="36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0941B0A-2332-432B-8D93-E3EA66F8CD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9" t="55095"/>
          <a:stretch>
            <a:fillRect/>
          </a:stretch>
        </p:blipFill>
        <p:spPr bwMode="auto">
          <a:xfrm>
            <a:off x="9299575" y="3140076"/>
            <a:ext cx="1417638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E434776-6D9E-4AEF-B319-4DC905A0EA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1" b="44905"/>
          <a:stretch>
            <a:fillRect/>
          </a:stretch>
        </p:blipFill>
        <p:spPr bwMode="auto">
          <a:xfrm>
            <a:off x="5149851" y="909638"/>
            <a:ext cx="1463675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6190085-FF1A-4097-BE7A-7D3BB56EC99A}"/>
              </a:ext>
            </a:extLst>
          </p:cNvPr>
          <p:cNvSpPr txBox="1"/>
          <p:nvPr/>
        </p:nvSpPr>
        <p:spPr>
          <a:xfrm>
            <a:off x="3416301" y="3140076"/>
            <a:ext cx="3197225" cy="784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zh-CN" sz="4500" b="1" dirty="0">
                <a:solidFill>
                  <a:srgbClr val="458C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ÔN BÀI CŨ</a:t>
            </a:r>
            <a:endParaRPr lang="zh-CN" altLang="en-US" sz="4500" b="1" dirty="0">
              <a:solidFill>
                <a:srgbClr val="458C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D367CE6-C68E-491E-99FA-A52E01FDEE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6" t="30298" r="28532" b="45140"/>
          <a:stretch>
            <a:fillRect/>
          </a:stretch>
        </p:blipFill>
        <p:spPr bwMode="auto">
          <a:xfrm>
            <a:off x="6856414" y="1787526"/>
            <a:ext cx="133508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F2F2BF3-A5E8-47C7-8AA8-1E914D8CE4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8" t="17610" r="21658" b="32076"/>
          <a:stretch>
            <a:fillRect/>
          </a:stretch>
        </p:blipFill>
        <p:spPr bwMode="auto">
          <a:xfrm>
            <a:off x="5119689" y="989014"/>
            <a:ext cx="941387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7F9BCC-D452-4723-9CBA-C3602044F3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6" t="30298" r="28532" b="45140"/>
          <a:stretch>
            <a:fillRect/>
          </a:stretch>
        </p:blipFill>
        <p:spPr bwMode="auto">
          <a:xfrm>
            <a:off x="4595814" y="4597400"/>
            <a:ext cx="1050925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6959F93-A18F-4E5F-9622-AD02291AC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763" y="2222500"/>
            <a:ext cx="8699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5400">
                <a:solidFill>
                  <a:srgbClr val="458C78"/>
                </a:solidFill>
                <a:latin typeface="Times New Roman" panose="02020603050405020304" pitchFamily="18" charset="0"/>
                <a:ea typeface="字魂27号-布丁体" charset="-122"/>
                <a:cs typeface="Times New Roman" panose="02020603050405020304" pitchFamily="18" charset="0"/>
              </a:rPr>
              <a:t>01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">
            <a:extLst>
              <a:ext uri="{FF2B5EF4-FFF2-40B4-BE49-F238E27FC236}">
                <a16:creationId xmlns:a16="http://schemas.microsoft.com/office/drawing/2014/main" id="{A05185C7-EBDD-4140-9B7B-8EA501999C9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9" name="矩形 2">
              <a:extLst>
                <a:ext uri="{FF2B5EF4-FFF2-40B4-BE49-F238E27FC236}">
                  <a16:creationId xmlns:a16="http://schemas.microsoft.com/office/drawing/2014/main" id="{0B4FCA36-2FB0-49AE-8EEA-799465E0984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EFDF8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/>
              <a:endParaRPr lang="en-US" altLang="zh-CN" sz="1300">
                <a:solidFill>
                  <a:srgbClr val="FFFFFF"/>
                </a:solidFill>
                <a:ea typeface="SimSun" panose="02010600030101010101" pitchFamily="2" charset="-122"/>
              </a:endParaRPr>
            </a:p>
            <a:p>
              <a:pPr algn="ctr" eaLnBrk="1" hangingPunct="1"/>
              <a:endParaRPr lang="zh-CN" altLang="en-US" sz="1300">
                <a:solidFill>
                  <a:srgbClr val="FFFFFF"/>
                </a:solidFill>
                <a:ea typeface="SimSun" panose="02010600030101010101" pitchFamily="2" charset="-122"/>
              </a:endParaRPr>
            </a:p>
          </p:txBody>
        </p:sp>
        <p:pic>
          <p:nvPicPr>
            <p:cNvPr id="20" name="图片 3">
              <a:extLst>
                <a:ext uri="{FF2B5EF4-FFF2-40B4-BE49-F238E27FC236}">
                  <a16:creationId xmlns:a16="http://schemas.microsoft.com/office/drawing/2014/main" id="{09F2DDB1-7391-46E4-859B-7E3CBEE64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1909"/>
              <a:ext cx="12192000" cy="4066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0">
            <a:extLst>
              <a:ext uri="{FF2B5EF4-FFF2-40B4-BE49-F238E27FC236}">
                <a16:creationId xmlns:a16="http://schemas.microsoft.com/office/drawing/2014/main" id="{CFBDCA87-02A4-4BE0-AC58-642B70758B96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459413"/>
            <a:ext cx="8991600" cy="1414462"/>
            <a:chOff x="0" y="1776"/>
            <a:chExt cx="5760" cy="492"/>
          </a:xfrm>
        </p:grpSpPr>
        <p:pic>
          <p:nvPicPr>
            <p:cNvPr id="22533" name="Picture 11" descr="blumen-pflanzen051">
              <a:extLst>
                <a:ext uri="{FF2B5EF4-FFF2-40B4-BE49-F238E27FC236}">
                  <a16:creationId xmlns:a16="http://schemas.microsoft.com/office/drawing/2014/main" id="{C869655C-5B8B-42C1-8A1A-6B453A6903E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76"/>
              <a:ext cx="40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4" name="Picture 12" descr="blumen-pflanzen051">
              <a:extLst>
                <a:ext uri="{FF2B5EF4-FFF2-40B4-BE49-F238E27FC236}">
                  <a16:creationId xmlns:a16="http://schemas.microsoft.com/office/drawing/2014/main" id="{42B2E078-E5B9-4183-A45A-84691644AC5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776"/>
              <a:ext cx="40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5" name="Picture 13" descr="blumen-pflanzen051">
              <a:extLst>
                <a:ext uri="{FF2B5EF4-FFF2-40B4-BE49-F238E27FC236}">
                  <a16:creationId xmlns:a16="http://schemas.microsoft.com/office/drawing/2014/main" id="{A1EA01A3-C98E-4BD8-A88F-A9040AB7C5B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776"/>
              <a:ext cx="40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6" name="Picture 14" descr="blumen-pflanzen051">
              <a:extLst>
                <a:ext uri="{FF2B5EF4-FFF2-40B4-BE49-F238E27FC236}">
                  <a16:creationId xmlns:a16="http://schemas.microsoft.com/office/drawing/2014/main" id="{E4F35614-2A13-4699-B2A3-B41473BE95E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776"/>
              <a:ext cx="40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7" name="Picture 15" descr="blumen-pflanzen051">
              <a:extLst>
                <a:ext uri="{FF2B5EF4-FFF2-40B4-BE49-F238E27FC236}">
                  <a16:creationId xmlns:a16="http://schemas.microsoft.com/office/drawing/2014/main" id="{4921DC43-AD66-440E-B45E-D2C0E20C1F2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824"/>
              <a:ext cx="40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8" name="Picture 16" descr="blumen-pflanzen051">
              <a:extLst>
                <a:ext uri="{FF2B5EF4-FFF2-40B4-BE49-F238E27FC236}">
                  <a16:creationId xmlns:a16="http://schemas.microsoft.com/office/drawing/2014/main" id="{020F36BB-FDA7-450C-83DA-42B0959669E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824"/>
              <a:ext cx="40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9" name="Picture 17" descr="blumen-pflanzen051">
              <a:extLst>
                <a:ext uri="{FF2B5EF4-FFF2-40B4-BE49-F238E27FC236}">
                  <a16:creationId xmlns:a16="http://schemas.microsoft.com/office/drawing/2014/main" id="{D68B0269-AA9A-44D2-98EC-70A9606EBAD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824"/>
              <a:ext cx="40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0" name="Picture 18" descr="blumen-pflanzen051">
              <a:extLst>
                <a:ext uri="{FF2B5EF4-FFF2-40B4-BE49-F238E27FC236}">
                  <a16:creationId xmlns:a16="http://schemas.microsoft.com/office/drawing/2014/main" id="{47065A96-77AD-42C7-A9A1-9B11FD40FCB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824"/>
              <a:ext cx="40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1" name="Picture 19" descr="blumen-pflanzen051">
              <a:extLst>
                <a:ext uri="{FF2B5EF4-FFF2-40B4-BE49-F238E27FC236}">
                  <a16:creationId xmlns:a16="http://schemas.microsoft.com/office/drawing/2014/main" id="{CA6617FA-D007-4839-8726-40366E5A6CA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9" y="1776"/>
              <a:ext cx="40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2" name="Picture 20" descr="blumen-pflanzen051">
              <a:extLst>
                <a:ext uri="{FF2B5EF4-FFF2-40B4-BE49-F238E27FC236}">
                  <a16:creationId xmlns:a16="http://schemas.microsoft.com/office/drawing/2014/main" id="{56B8CFF2-A003-4F15-BBCE-E5D0FAA0124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7" y="1776"/>
              <a:ext cx="40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3" name="Picture 21" descr="blumen-pflanzen051">
              <a:extLst>
                <a:ext uri="{FF2B5EF4-FFF2-40B4-BE49-F238E27FC236}">
                  <a16:creationId xmlns:a16="http://schemas.microsoft.com/office/drawing/2014/main" id="{4D86D606-B663-42D6-8976-E478976D62C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7" y="1776"/>
              <a:ext cx="40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4" name="Picture 22" descr="blumen-pflanzen051">
              <a:extLst>
                <a:ext uri="{FF2B5EF4-FFF2-40B4-BE49-F238E27FC236}">
                  <a16:creationId xmlns:a16="http://schemas.microsoft.com/office/drawing/2014/main" id="{EE1D0D82-400F-41A9-A566-3925C8A9A73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5" y="1776"/>
              <a:ext cx="40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Rectangle 4">
            <a:extLst>
              <a:ext uri="{FF2B5EF4-FFF2-40B4-BE49-F238E27FC236}">
                <a16:creationId xmlns:a16="http://schemas.microsoft.com/office/drawing/2014/main" id="{24801A61-13EA-41B2-942E-CE6A31302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1905000"/>
            <a:ext cx="8229600" cy="186055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1016000" indent="-1016000" algn="ctr" eaLnBrk="1" hangingPunct="1">
              <a:buNone/>
              <a:defRPr/>
            </a:pPr>
            <a:r>
              <a:rPr lang="en-US" sz="2800" b="1" u="sng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HOẠT ĐỘNG 1</a:t>
            </a:r>
            <a:r>
              <a:rPr 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1016000" indent="-1016000" algn="ctr" eaLnBrk="1" hangingPunct="1">
              <a:buNone/>
              <a:defRPr/>
            </a:pPr>
            <a:r>
              <a:rPr lang="en-US" sz="36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Sự</a:t>
            </a:r>
            <a:r>
              <a:rPr lang="en-US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thụ</a:t>
            </a:r>
            <a:r>
              <a:rPr lang="en-US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phấn</a:t>
            </a:r>
            <a:r>
              <a:rPr lang="en-US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36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sự</a:t>
            </a:r>
            <a:r>
              <a:rPr lang="en-US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thụ</a:t>
            </a:r>
            <a:r>
              <a:rPr lang="en-US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tinh</a:t>
            </a:r>
            <a:r>
              <a:rPr lang="en-US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36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sự</a:t>
            </a:r>
            <a:r>
              <a:rPr lang="en-US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hình</a:t>
            </a:r>
            <a:r>
              <a:rPr lang="en-US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thành</a:t>
            </a:r>
            <a:r>
              <a:rPr lang="en-US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hạt</a:t>
            </a:r>
            <a:r>
              <a:rPr lang="en-US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quả</a:t>
            </a:r>
            <a:endParaRPr lang="en-US" sz="3600" b="1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>
            <a:extLst>
              <a:ext uri="{FF2B5EF4-FFF2-40B4-BE49-F238E27FC236}">
                <a16:creationId xmlns:a16="http://schemas.microsoft.com/office/drawing/2014/main" id="{71D1CBE0-CC98-4C0B-9EE3-CEB7857ADF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82700" y="1051720"/>
            <a:ext cx="9927637" cy="1143000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8052" name="Rectangle 4">
            <a:extLst>
              <a:ext uri="{FF2B5EF4-FFF2-40B4-BE49-F238E27FC236}">
                <a16:creationId xmlns:a16="http://schemas.microsoft.com/office/drawing/2014/main" id="{AD7CE11F-C7A1-40F6-A928-E76049B17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82700" y="2813063"/>
            <a:ext cx="8955769" cy="1850215"/>
          </a:xfrm>
          <a:ln w="76200">
            <a:noFill/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3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Tx/>
              <a:buNone/>
              <a:defRPr/>
            </a:pPr>
            <a:endParaRPr lang="en-US" sz="28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8056" name="Rectangle 8">
            <a:extLst>
              <a:ext uri="{FF2B5EF4-FFF2-40B4-BE49-F238E27FC236}">
                <a16:creationId xmlns:a16="http://schemas.microsoft.com/office/drawing/2014/main" id="{D0EBBEBD-81D5-481E-B627-475C8B26A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0546" y="4059010"/>
            <a:ext cx="1828800" cy="4572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000000"/>
                </a:solidFill>
              </a:rPr>
              <a:t>Sự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</a:rPr>
              <a:t>thụ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</a:rPr>
              <a:t>phấn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  <p:sp>
        <p:nvSpPr>
          <p:cNvPr id="258057" name="Rectangle 9">
            <a:extLst>
              <a:ext uri="{FF2B5EF4-FFF2-40B4-BE49-F238E27FC236}">
                <a16:creationId xmlns:a16="http://schemas.microsoft.com/office/drawing/2014/main" id="{B7CB671E-F59A-45E2-A3A9-AFB60857D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5159" y="4043135"/>
            <a:ext cx="3429000" cy="4572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Sự hình thành hạt và quả</a:t>
            </a:r>
          </a:p>
        </p:txBody>
      </p:sp>
      <p:sp>
        <p:nvSpPr>
          <p:cNvPr id="258058" name="Rectangle 10">
            <a:extLst>
              <a:ext uri="{FF2B5EF4-FFF2-40B4-BE49-F238E27FC236}">
                <a16:creationId xmlns:a16="http://schemas.microsoft.com/office/drawing/2014/main" id="{7A0CD6AC-B698-4BCC-8D8B-E11ED8020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1984" y="4059010"/>
            <a:ext cx="1752600" cy="4572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Sự thụ tinh </a:t>
            </a:r>
          </a:p>
        </p:txBody>
      </p:sp>
      <p:sp>
        <p:nvSpPr>
          <p:cNvPr id="258060" name="Line 12">
            <a:extLst>
              <a:ext uri="{FF2B5EF4-FFF2-40B4-BE49-F238E27FC236}">
                <a16:creationId xmlns:a16="http://schemas.microsoft.com/office/drawing/2014/main" id="{B6F99BE2-4C2B-4B34-A8F9-A25DA27CA1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6821" y="4287610"/>
            <a:ext cx="609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8061" name="Line 13">
            <a:extLst>
              <a:ext uri="{FF2B5EF4-FFF2-40B4-BE49-F238E27FC236}">
                <a16:creationId xmlns:a16="http://schemas.microsoft.com/office/drawing/2014/main" id="{714452CB-5875-4C0F-A679-8F1CEE16EE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3021" y="4287610"/>
            <a:ext cx="48895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561" name="Group 8">
            <a:extLst>
              <a:ext uri="{FF2B5EF4-FFF2-40B4-BE49-F238E27FC236}">
                <a16:creationId xmlns:a16="http://schemas.microsoft.com/office/drawing/2014/main" id="{AC8E2814-713A-4379-AF5E-A098A69F439C}"/>
              </a:ext>
            </a:extLst>
          </p:cNvPr>
          <p:cNvGrpSpPr>
            <a:grpSpLocks/>
          </p:cNvGrpSpPr>
          <p:nvPr/>
        </p:nvGrpSpPr>
        <p:grpSpPr bwMode="auto">
          <a:xfrm>
            <a:off x="1612900" y="6096001"/>
            <a:ext cx="9144000" cy="804863"/>
            <a:chOff x="-192" y="3393"/>
            <a:chExt cx="5952" cy="927"/>
          </a:xfrm>
        </p:grpSpPr>
        <p:pic>
          <p:nvPicPr>
            <p:cNvPr id="23564" name="Picture 9" descr="FLOWERS5">
              <a:extLst>
                <a:ext uri="{FF2B5EF4-FFF2-40B4-BE49-F238E27FC236}">
                  <a16:creationId xmlns:a16="http://schemas.microsoft.com/office/drawing/2014/main" id="{4C9AF3E3-9BE5-4B7B-8B01-33DF7162C6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5" name="Picture 10" descr="FLOWERS5">
              <a:extLst>
                <a:ext uri="{FF2B5EF4-FFF2-40B4-BE49-F238E27FC236}">
                  <a16:creationId xmlns:a16="http://schemas.microsoft.com/office/drawing/2014/main" id="{F550577A-112F-4F07-9446-4154BFEE15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11" descr="FLOWERS5">
              <a:extLst>
                <a:ext uri="{FF2B5EF4-FFF2-40B4-BE49-F238E27FC236}">
                  <a16:creationId xmlns:a16="http://schemas.microsoft.com/office/drawing/2014/main" id="{8EC4D3C3-4E78-4755-A47A-4996D05124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7" name="Picture 12" descr="FLOWERS5">
              <a:extLst>
                <a:ext uri="{FF2B5EF4-FFF2-40B4-BE49-F238E27FC236}">
                  <a16:creationId xmlns:a16="http://schemas.microsoft.com/office/drawing/2014/main" id="{EF3E1119-4D38-4691-BA1D-78576C51AB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8" name="Picture 13" descr="FLOWERS5">
              <a:extLst>
                <a:ext uri="{FF2B5EF4-FFF2-40B4-BE49-F238E27FC236}">
                  <a16:creationId xmlns:a16="http://schemas.microsoft.com/office/drawing/2014/main" id="{53DE28AA-03DD-4E27-A250-9BE4D4E03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9" name="Picture 14" descr="FLOWERS5">
              <a:extLst>
                <a:ext uri="{FF2B5EF4-FFF2-40B4-BE49-F238E27FC236}">
                  <a16:creationId xmlns:a16="http://schemas.microsoft.com/office/drawing/2014/main" id="{546BAABD-5AE0-49A4-B360-B669547C78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63" name="TextBox 3">
            <a:extLst>
              <a:ext uri="{FF2B5EF4-FFF2-40B4-BE49-F238E27FC236}">
                <a16:creationId xmlns:a16="http://schemas.microsoft.com/office/drawing/2014/main" id="{1FA36B90-2A66-4689-A4C5-EA9185A65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574" y="3190875"/>
            <a:ext cx="2215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58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25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58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3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258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5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3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/>
      <p:bldP spid="258056" grpId="0" animBg="1"/>
      <p:bldP spid="258057" grpId="0" animBg="1"/>
      <p:bldP spid="2580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4">
            <a:extLst>
              <a:ext uri="{FF2B5EF4-FFF2-40B4-BE49-F238E27FC236}">
                <a16:creationId xmlns:a16="http://schemas.microsoft.com/office/drawing/2014/main" id="{839681EE-D246-4658-B09E-900FF70ED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142" y="1186544"/>
            <a:ext cx="10613571" cy="35394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THẢO LUẬN NHÓM</a:t>
            </a:r>
            <a:b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SGK/106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ttrả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2C92E313-8926-421B-B79E-8B321BAA1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</a:t>
            </a:r>
          </a:p>
        </p:txBody>
      </p:sp>
      <p:pic>
        <p:nvPicPr>
          <p:cNvPr id="310274" name="Picture 2" descr="Nhi-nhuy+">
            <a:extLst>
              <a:ext uri="{FF2B5EF4-FFF2-40B4-BE49-F238E27FC236}">
                <a16:creationId xmlns:a16="http://schemas.microsoft.com/office/drawing/2014/main" id="{0FC2B553-9C18-4147-B6F9-3728287D8D3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4310" y="0"/>
            <a:ext cx="5264147" cy="6858000"/>
          </a:xfrm>
          <a:noFill/>
          <a:ln w="3810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275" name="Oval 3">
            <a:extLst>
              <a:ext uri="{FF2B5EF4-FFF2-40B4-BE49-F238E27FC236}">
                <a16:creationId xmlns:a16="http://schemas.microsoft.com/office/drawing/2014/main" id="{4D84A184-A1B6-4819-99B4-53139FEB5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6858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310283" name="Text Box 11">
            <a:extLst>
              <a:ext uri="{FF2B5EF4-FFF2-40B4-BE49-F238E27FC236}">
                <a16:creationId xmlns:a16="http://schemas.microsoft.com/office/drawing/2014/main" id="{587FAD45-4C0F-4008-A3B3-C11D9FCE5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257" y="1676400"/>
            <a:ext cx="600891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000" dirty="0" err="1">
                <a:solidFill>
                  <a:srgbClr val="0000FF"/>
                </a:solidFill>
              </a:rPr>
              <a:t>Hiện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tượng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đầu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nhụy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nhận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được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những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hạt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phấn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của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nhị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gọi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là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sự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thụ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phấn</a:t>
            </a:r>
            <a:r>
              <a:rPr lang="en-US" altLang="en-US" sz="36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10284" name="Text Box 12">
            <a:extLst>
              <a:ext uri="{FF2B5EF4-FFF2-40B4-BE49-F238E27FC236}">
                <a16:creationId xmlns:a16="http://schemas.microsoft.com/office/drawing/2014/main" id="{B608BEBE-1234-4794-8496-66218F569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029" y="381000"/>
            <a:ext cx="63463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66FF33"/>
                </a:solidFill>
              </a:rPr>
              <a:t> </a:t>
            </a:r>
            <a:r>
              <a:rPr lang="en-US" altLang="en-US" b="1" dirty="0">
                <a:solidFill>
                  <a:srgbClr val="0070C0"/>
                </a:solidFill>
              </a:rPr>
              <a:t>1.</a:t>
            </a:r>
            <a:r>
              <a:rPr lang="en-US" altLang="en-US" b="1" dirty="0">
                <a:solidFill>
                  <a:srgbClr val="0000FF"/>
                </a:solidFill>
              </a:rPr>
              <a:t>THẾ NÀO LÀ</a:t>
            </a:r>
            <a:r>
              <a:rPr lang="en-US" altLang="en-US" sz="1800" b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</a:rPr>
              <a:t>SỰ THỤ PHẤN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0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0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0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0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 animBg="1"/>
      <p:bldP spid="31028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0B735132-E0CC-452B-8F59-814B2D707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64200" y="6394451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10</a:t>
            </a:r>
          </a:p>
        </p:txBody>
      </p:sp>
      <p:pic>
        <p:nvPicPr>
          <p:cNvPr id="223234" name="Picture 2" descr="Nhi-nhuy++">
            <a:extLst>
              <a:ext uri="{FF2B5EF4-FFF2-40B4-BE49-F238E27FC236}">
                <a16:creationId xmlns:a16="http://schemas.microsoft.com/office/drawing/2014/main" id="{B4D70EA7-0C55-4E1C-AFF3-D4CAFC66CF0C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0"/>
            <a:ext cx="5334000" cy="6858000"/>
          </a:xfr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235" name="Oval 3">
            <a:extLst>
              <a:ext uri="{FF2B5EF4-FFF2-40B4-BE49-F238E27FC236}">
                <a16:creationId xmlns:a16="http://schemas.microsoft.com/office/drawing/2014/main" id="{9B4FB0CD-61FE-4C85-972F-CCEB0D587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00" y="8763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223236" name="Oval 4">
            <a:extLst>
              <a:ext uri="{FF2B5EF4-FFF2-40B4-BE49-F238E27FC236}">
                <a16:creationId xmlns:a16="http://schemas.microsoft.com/office/drawing/2014/main" id="{D0AB49F6-E13A-4497-810B-ADC9C6F5E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8600" y="8763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223237" name="Oval 5">
            <a:extLst>
              <a:ext uri="{FF2B5EF4-FFF2-40B4-BE49-F238E27FC236}">
                <a16:creationId xmlns:a16="http://schemas.microsoft.com/office/drawing/2014/main" id="{8A263E9F-9862-46BE-9D26-3D18D32E6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8763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223238" name="Text Box 6">
            <a:extLst>
              <a:ext uri="{FF2B5EF4-FFF2-40B4-BE49-F238E27FC236}">
                <a16:creationId xmlns:a16="http://schemas.microsoft.com/office/drawing/2014/main" id="{6C28571C-F1E2-4B70-93EE-6AC4E8C23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206" y="1768476"/>
            <a:ext cx="4186579" cy="397031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800" b="1" dirty="0">
                <a:solidFill>
                  <a:srgbClr val="0000FF"/>
                </a:solidFill>
              </a:rPr>
              <a:t>Sau </a:t>
            </a:r>
            <a:r>
              <a:rPr lang="en-US" altLang="en-US" sz="2800" b="1" dirty="0" err="1">
                <a:solidFill>
                  <a:srgbClr val="0000FF"/>
                </a:solidFill>
              </a:rPr>
              <a:t>khi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thụ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phấn</a:t>
            </a:r>
            <a:r>
              <a:rPr lang="en-US" altLang="en-US" sz="2800" b="1" dirty="0">
                <a:solidFill>
                  <a:srgbClr val="0000FF"/>
                </a:solidFill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</a:rPr>
              <a:t>từ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hạt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phấn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mọc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ra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ống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phấn</a:t>
            </a:r>
            <a:r>
              <a:rPr lang="en-US" altLang="en-US" sz="2800" b="1" dirty="0">
                <a:solidFill>
                  <a:srgbClr val="0000FF"/>
                </a:solidFill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</a:rPr>
              <a:t>Ống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phấn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đâm</a:t>
            </a:r>
            <a:r>
              <a:rPr lang="en-US" altLang="en-US" sz="2800" b="1" dirty="0">
                <a:solidFill>
                  <a:srgbClr val="0000FF"/>
                </a:solidFill>
              </a:rPr>
              <a:t> qua </a:t>
            </a:r>
            <a:r>
              <a:rPr lang="en-US" altLang="en-US" sz="2800" b="1" dirty="0" err="1">
                <a:solidFill>
                  <a:srgbClr val="0000FF"/>
                </a:solidFill>
              </a:rPr>
              <a:t>đầu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nhụy</a:t>
            </a:r>
            <a:r>
              <a:rPr lang="en-US" altLang="en-US" sz="2800" b="1" dirty="0">
                <a:solidFill>
                  <a:srgbClr val="0000FF"/>
                </a:solidFill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</a:rPr>
              <a:t>mọc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dài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ra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đến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noãn</a:t>
            </a:r>
            <a:r>
              <a:rPr lang="en-US" altLang="en-US" sz="2800" b="1" dirty="0">
                <a:solidFill>
                  <a:srgbClr val="0000FF"/>
                </a:solidFill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</a:rPr>
              <a:t>Tại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noãn</a:t>
            </a:r>
            <a:r>
              <a:rPr lang="en-US" altLang="en-US" sz="2800" b="1" dirty="0">
                <a:solidFill>
                  <a:srgbClr val="0000FF"/>
                </a:solidFill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</a:rPr>
              <a:t>tế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bào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sinh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dục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đực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kết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hợp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tế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bào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sinh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dục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cái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tạo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thành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hợp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tử</a:t>
            </a:r>
            <a:r>
              <a:rPr lang="en-US" altLang="en-US" sz="2800" b="1" dirty="0">
                <a:solidFill>
                  <a:srgbClr val="0000FF"/>
                </a:solidFill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</a:rPr>
              <a:t>Hiện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tượng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đó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gọi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sự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thụ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tinh</a:t>
            </a:r>
            <a:r>
              <a:rPr lang="en-US" altLang="en-US" sz="2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23239" name="Text Box 7">
            <a:extLst>
              <a:ext uri="{FF2B5EF4-FFF2-40B4-BE49-F238E27FC236}">
                <a16:creationId xmlns:a16="http://schemas.microsoft.com/office/drawing/2014/main" id="{0DD482AE-CFBF-4012-BEA0-330138A2E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403" y="87312"/>
            <a:ext cx="349817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</a:rPr>
              <a:t> 2.</a:t>
            </a:r>
            <a:r>
              <a:rPr lang="en-US" altLang="en-US" b="1" dirty="0">
                <a:solidFill>
                  <a:srgbClr val="0000FF"/>
                </a:solidFill>
              </a:rPr>
              <a:t>THẾ NÀO LÀ</a:t>
            </a:r>
            <a:r>
              <a:rPr lang="en-US" altLang="en-US" b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</a:rPr>
              <a:t>SỰ THỤ TINH ?</a:t>
            </a:r>
          </a:p>
        </p:txBody>
      </p:sp>
      <p:sp>
        <p:nvSpPr>
          <p:cNvPr id="223240" name="Oval 8">
            <a:extLst>
              <a:ext uri="{FF2B5EF4-FFF2-40B4-BE49-F238E27FC236}">
                <a16:creationId xmlns:a16="http://schemas.microsoft.com/office/drawing/2014/main" id="{0FA85FFA-1177-4CBC-ABFE-4053364BB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6700" y="933450"/>
            <a:ext cx="762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223241" name="Oval 9">
            <a:extLst>
              <a:ext uri="{FF2B5EF4-FFF2-40B4-BE49-F238E27FC236}">
                <a16:creationId xmlns:a16="http://schemas.microsoft.com/office/drawing/2014/main" id="{FB83559D-E734-4291-BC1E-01357CDF4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8101" y="952500"/>
            <a:ext cx="74613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223242" name="Oval 10">
            <a:extLst>
              <a:ext uri="{FF2B5EF4-FFF2-40B4-BE49-F238E27FC236}">
                <a16:creationId xmlns:a16="http://schemas.microsoft.com/office/drawing/2014/main" id="{718CF6C3-2365-42EC-A2F9-FE0BA2804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1" y="952500"/>
            <a:ext cx="74613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223243" name="Oval 11">
            <a:extLst>
              <a:ext uri="{FF2B5EF4-FFF2-40B4-BE49-F238E27FC236}">
                <a16:creationId xmlns:a16="http://schemas.microsoft.com/office/drawing/2014/main" id="{871C1BD0-5F05-49C8-9D70-2BEAB0EFB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8288" y="952500"/>
            <a:ext cx="74612" cy="10858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223244" name="Oval 12">
            <a:extLst>
              <a:ext uri="{FF2B5EF4-FFF2-40B4-BE49-F238E27FC236}">
                <a16:creationId xmlns:a16="http://schemas.microsoft.com/office/drawing/2014/main" id="{FBE4EFD7-FB4B-4E44-B22C-B6D4C3E95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1259" y="1409700"/>
            <a:ext cx="74613" cy="10858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223245" name="Oval 13">
            <a:extLst>
              <a:ext uri="{FF2B5EF4-FFF2-40B4-BE49-F238E27FC236}">
                <a16:creationId xmlns:a16="http://schemas.microsoft.com/office/drawing/2014/main" id="{2CD21537-2F7A-4587-83EA-BB97F8471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8537" y="2148570"/>
            <a:ext cx="74613" cy="10858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223246" name="Oval 14">
            <a:extLst>
              <a:ext uri="{FF2B5EF4-FFF2-40B4-BE49-F238E27FC236}">
                <a16:creationId xmlns:a16="http://schemas.microsoft.com/office/drawing/2014/main" id="{DD98DE29-4F95-4ABC-9561-F0C45D0FB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0373" y="2781300"/>
            <a:ext cx="74613" cy="10858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223247" name="Oval 15">
            <a:extLst>
              <a:ext uri="{FF2B5EF4-FFF2-40B4-BE49-F238E27FC236}">
                <a16:creationId xmlns:a16="http://schemas.microsoft.com/office/drawing/2014/main" id="{A00B3814-371F-4AC9-A64F-25AC1B7C3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8600" y="40005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223248" name="Oval 16">
            <a:extLst>
              <a:ext uri="{FF2B5EF4-FFF2-40B4-BE49-F238E27FC236}">
                <a16:creationId xmlns:a16="http://schemas.microsoft.com/office/drawing/2014/main" id="{3DCD8873-9D6F-4EDE-9B44-6348FF9A8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9489" y="3314700"/>
            <a:ext cx="74613" cy="7810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223249" name="Oval 17">
            <a:extLst>
              <a:ext uri="{FF2B5EF4-FFF2-40B4-BE49-F238E27FC236}">
                <a16:creationId xmlns:a16="http://schemas.microsoft.com/office/drawing/2014/main" id="{C7086823-19F9-4529-9108-1F49798DE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2400" y="3924300"/>
            <a:ext cx="304800" cy="3048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 </a:t>
            </a:r>
          </a:p>
        </p:txBody>
      </p:sp>
      <p:sp>
        <p:nvSpPr>
          <p:cNvPr id="223250" name="Text Box 18">
            <a:extLst>
              <a:ext uri="{FF2B5EF4-FFF2-40B4-BE49-F238E27FC236}">
                <a16:creationId xmlns:a16="http://schemas.microsoft.com/office/drawing/2014/main" id="{5B5ED601-AA7F-4657-90BC-C067DA987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9200" y="1728788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ỐNG PHẤN</a:t>
            </a:r>
          </a:p>
        </p:txBody>
      </p:sp>
      <p:sp>
        <p:nvSpPr>
          <p:cNvPr id="223251" name="Text Box 19">
            <a:extLst>
              <a:ext uri="{FF2B5EF4-FFF2-40B4-BE49-F238E27FC236}">
                <a16:creationId xmlns:a16="http://schemas.microsoft.com/office/drawing/2014/main" id="{B228C63E-59E3-4168-AABF-4B3D0747C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400" y="174625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HẠT PHẤN</a:t>
            </a:r>
          </a:p>
        </p:txBody>
      </p:sp>
      <p:sp>
        <p:nvSpPr>
          <p:cNvPr id="223252" name="Text Box 20">
            <a:extLst>
              <a:ext uri="{FF2B5EF4-FFF2-40B4-BE49-F238E27FC236}">
                <a16:creationId xmlns:a16="http://schemas.microsoft.com/office/drawing/2014/main" id="{8E90A223-980C-43F7-B50E-E497374FA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7800" y="2628901"/>
            <a:ext cx="2133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TẾ BÀO SINH DỤC ĐỰC</a:t>
            </a:r>
          </a:p>
        </p:txBody>
      </p:sp>
      <p:sp>
        <p:nvSpPr>
          <p:cNvPr id="223253" name="Text Box 21">
            <a:extLst>
              <a:ext uri="{FF2B5EF4-FFF2-40B4-BE49-F238E27FC236}">
                <a16:creationId xmlns:a16="http://schemas.microsoft.com/office/drawing/2014/main" id="{35C65907-9E21-41DA-8600-F6418051B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1600" y="3619501"/>
            <a:ext cx="2133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TẾ BÀO SINH DỤC CÁI</a:t>
            </a:r>
          </a:p>
        </p:txBody>
      </p:sp>
      <p:sp>
        <p:nvSpPr>
          <p:cNvPr id="223254" name="Text Box 22">
            <a:extLst>
              <a:ext uri="{FF2B5EF4-FFF2-40B4-BE49-F238E27FC236}">
                <a16:creationId xmlns:a16="http://schemas.microsoft.com/office/drawing/2014/main" id="{EC6F72E0-12AB-4A25-A606-58C683744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1600" y="4594226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NOÃN</a:t>
            </a:r>
          </a:p>
        </p:txBody>
      </p:sp>
      <p:sp>
        <p:nvSpPr>
          <p:cNvPr id="223255" name="Text Box 23">
            <a:extLst>
              <a:ext uri="{FF2B5EF4-FFF2-40B4-BE49-F238E27FC236}">
                <a16:creationId xmlns:a16="http://schemas.microsoft.com/office/drawing/2014/main" id="{93E261D2-77C8-421E-B78B-8DCE805B2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7800" y="5753101"/>
            <a:ext cx="2209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BẦU NHỤY</a:t>
            </a:r>
          </a:p>
        </p:txBody>
      </p:sp>
      <p:sp>
        <p:nvSpPr>
          <p:cNvPr id="223256" name="Line 24">
            <a:extLst>
              <a:ext uri="{FF2B5EF4-FFF2-40B4-BE49-F238E27FC236}">
                <a16:creationId xmlns:a16="http://schemas.microsoft.com/office/drawing/2014/main" id="{8BA545BE-D503-40E3-9196-0E59FE3822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99600" y="419100"/>
            <a:ext cx="762000" cy="457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257" name="Line 25">
            <a:extLst>
              <a:ext uri="{FF2B5EF4-FFF2-40B4-BE49-F238E27FC236}">
                <a16:creationId xmlns:a16="http://schemas.microsoft.com/office/drawing/2014/main" id="{B8D3309B-5300-4BA2-87FA-5A613C958FA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194800" y="1333500"/>
            <a:ext cx="1066800" cy="609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258" name="Line 26">
            <a:extLst>
              <a:ext uri="{FF2B5EF4-FFF2-40B4-BE49-F238E27FC236}">
                <a16:creationId xmlns:a16="http://schemas.microsoft.com/office/drawing/2014/main" id="{3C8CC796-3B9E-4AEC-8CC4-2F4971AED6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94800" y="2857500"/>
            <a:ext cx="1295400" cy="1143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259" name="Line 27">
            <a:extLst>
              <a:ext uri="{FF2B5EF4-FFF2-40B4-BE49-F238E27FC236}">
                <a16:creationId xmlns:a16="http://schemas.microsoft.com/office/drawing/2014/main" id="{7B06BA63-09C9-4B04-A55E-F6E30B5A60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13850" y="3848100"/>
            <a:ext cx="1047750" cy="2857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260" name="Line 28">
            <a:extLst>
              <a:ext uri="{FF2B5EF4-FFF2-40B4-BE49-F238E27FC236}">
                <a16:creationId xmlns:a16="http://schemas.microsoft.com/office/drawing/2014/main" id="{2C829E75-0213-4D16-A0D0-9786595E440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194800" y="4381500"/>
            <a:ext cx="114300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261" name="Line 29">
            <a:extLst>
              <a:ext uri="{FF2B5EF4-FFF2-40B4-BE49-F238E27FC236}">
                <a16:creationId xmlns:a16="http://schemas.microsoft.com/office/drawing/2014/main" id="{2774BF5B-F897-48D7-ACF0-262AAD60D44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347200" y="4838700"/>
            <a:ext cx="1143000" cy="1219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262" name="Text Box 30">
            <a:extLst>
              <a:ext uri="{FF2B5EF4-FFF2-40B4-BE49-F238E27FC236}">
                <a16:creationId xmlns:a16="http://schemas.microsoft.com/office/drawing/2014/main" id="{7869F872-0149-4043-AF62-349D05EED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6400" y="4686301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HỢP TỬ</a:t>
            </a:r>
          </a:p>
        </p:txBody>
      </p:sp>
      <p:sp>
        <p:nvSpPr>
          <p:cNvPr id="223263" name="Line 31">
            <a:extLst>
              <a:ext uri="{FF2B5EF4-FFF2-40B4-BE49-F238E27FC236}">
                <a16:creationId xmlns:a16="http://schemas.microsoft.com/office/drawing/2014/main" id="{D80C5335-E342-416D-9E85-3E6790BE9D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47000" y="4152900"/>
            <a:ext cx="1371600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3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3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3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3000"/>
                                        <p:tgtEl>
                                          <p:spTgt spid="22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2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22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2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2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22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22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22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1000"/>
                                        <p:tgtEl>
                                          <p:spTgt spid="22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1000"/>
                                        <p:tgtEl>
                                          <p:spTgt spid="22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1000"/>
                                        <p:tgtEl>
                                          <p:spTgt spid="22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1000"/>
                                        <p:tgtEl>
                                          <p:spTgt spid="22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22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23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23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223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23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223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9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1000"/>
                                        <p:tgtEl>
                                          <p:spTgt spid="22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23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1000"/>
                                        <p:tgtEl>
                                          <p:spTgt spid="22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14" presetID="4" presetClass="entr" presetSubtype="16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223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7" presetID="3" presetClass="emph" presetSubtype="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99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9" presetID="2" presetClass="entr" presetSubtype="9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2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2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2000"/>
                                        <p:tgtEl>
                                          <p:spTgt spid="22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900" decel="100000" fill="hold"/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animBg="1"/>
      <p:bldP spid="223236" grpId="0" animBg="1"/>
      <p:bldP spid="223237" grpId="0" animBg="1"/>
      <p:bldP spid="223238" grpId="0" animBg="1"/>
      <p:bldP spid="223240" grpId="0" animBg="1"/>
      <p:bldP spid="223241" grpId="0" animBg="1"/>
      <p:bldP spid="223242" grpId="0" animBg="1"/>
      <p:bldP spid="223243" grpId="0" animBg="1"/>
      <p:bldP spid="223244" grpId="0" animBg="1"/>
      <p:bldP spid="223245" grpId="0" animBg="1"/>
      <p:bldP spid="223246" grpId="0" animBg="1"/>
      <p:bldP spid="223247" grpId="0" animBg="1"/>
      <p:bldP spid="223248" grpId="0" animBg="1"/>
      <p:bldP spid="223249" grpId="0" animBg="1"/>
      <p:bldP spid="223249" grpId="1" animBg="1"/>
      <p:bldP spid="223250" grpId="0"/>
      <p:bldP spid="223251" grpId="0"/>
      <p:bldP spid="223252" grpId="0"/>
      <p:bldP spid="223253" grpId="0"/>
      <p:bldP spid="223254" grpId="0"/>
      <p:bldP spid="223255" grpId="0"/>
      <p:bldP spid="2232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>
            <a:extLst>
              <a:ext uri="{FF2B5EF4-FFF2-40B4-BE49-F238E27FC236}">
                <a16:creationId xmlns:a16="http://schemas.microsoft.com/office/drawing/2014/main" id="{C952E2F0-1208-4A31-AD2C-622E409C03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86400" y="2024743"/>
            <a:ext cx="4953000" cy="2318657"/>
          </a:xfrm>
          <a:ln w="76200">
            <a:solidFill>
              <a:srgbClr val="000000"/>
            </a:solidFill>
          </a:ln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Noãn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nhụy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2932" name="Text Box 4">
            <a:extLst>
              <a:ext uri="{FF2B5EF4-FFF2-40B4-BE49-F238E27FC236}">
                <a16:creationId xmlns:a16="http://schemas.microsoft.com/office/drawing/2014/main" id="{5A781D13-73F9-44E0-B3E2-25F4F5BBA9D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752600" y="990600"/>
            <a:ext cx="2819400" cy="3352800"/>
          </a:xfrm>
        </p:spPr>
        <p:txBody>
          <a:bodyPr anchorCtr="1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 VÀ QUẢ ĐƯỢC HÌNH THÀNH NHƯ THẾ NÀO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529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529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293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293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build="p" animBg="1"/>
      <p:bldP spid="2529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7" name="Rectangle 3">
            <a:extLst>
              <a:ext uri="{FF2B5EF4-FFF2-40B4-BE49-F238E27FC236}">
                <a16:creationId xmlns:a16="http://schemas.microsoft.com/office/drawing/2014/main" id="{6898A000-3474-4568-95A2-AB38B2E28F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0" y="228600"/>
            <a:ext cx="8229600" cy="5823857"/>
          </a:xfrm>
          <a:ln w="76200"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eaLnBrk="1" hangingPunct="1">
              <a:buNone/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3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nhụy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Tx/>
              <a:buNone/>
              <a:defRPr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nhụy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noãn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noãn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0B0C28-3343-44E6-BCD2-1AE903A8B1AB}"/>
              </a:ext>
            </a:extLst>
          </p:cNvPr>
          <p:cNvSpPr/>
          <p:nvPr/>
        </p:nvSpPr>
        <p:spPr>
          <a:xfrm>
            <a:off x="2247900" y="4419600"/>
            <a:ext cx="75438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nhụy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87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7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D80C1AF-9B1F-447B-9718-B1D63C2B76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4638" y="762000"/>
            <a:ext cx="9123362" cy="1219200"/>
          </a:xfrm>
          <a:solidFill>
            <a:srgbClr val="FFFF99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3600">
                <a:solidFill>
                  <a:srgbClr val="0000FF"/>
                </a:solidFill>
                <a:cs typeface="Times New Roman" panose="02020603050405020304" pitchFamily="18" charset="0"/>
              </a:rPr>
              <a:t>Ghép các tấm phiếu có nội dung dưới đây vào hình cho phù hợp</a:t>
            </a:r>
          </a:p>
        </p:txBody>
      </p:sp>
      <p:pic>
        <p:nvPicPr>
          <p:cNvPr id="30723" name="Picture 4" descr="hf">
            <a:extLst>
              <a:ext uri="{FF2B5EF4-FFF2-40B4-BE49-F238E27FC236}">
                <a16:creationId xmlns:a16="http://schemas.microsoft.com/office/drawing/2014/main" id="{3D9F6420-C9B6-492D-9702-EC0BDB1C8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1981200"/>
            <a:ext cx="54864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5">
            <a:extLst>
              <a:ext uri="{FF2B5EF4-FFF2-40B4-BE49-F238E27FC236}">
                <a16:creationId xmlns:a16="http://schemas.microsoft.com/office/drawing/2014/main" id="{0B5E230C-F38A-491F-A83A-229AA430A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667001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0725" name="Text Box 7">
            <a:extLst>
              <a:ext uri="{FF2B5EF4-FFF2-40B4-BE49-F238E27FC236}">
                <a16:creationId xmlns:a16="http://schemas.microsoft.com/office/drawing/2014/main" id="{B631649F-0E1E-4669-A81A-206122EC8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124201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0726" name="Text Box 10">
            <a:extLst>
              <a:ext uri="{FF2B5EF4-FFF2-40B4-BE49-F238E27FC236}">
                <a16:creationId xmlns:a16="http://schemas.microsoft.com/office/drawing/2014/main" id="{F81625CF-F8F2-4D50-8DA0-DE5D490DD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667001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0727" name="Text Box 11">
            <a:extLst>
              <a:ext uri="{FF2B5EF4-FFF2-40B4-BE49-F238E27FC236}">
                <a16:creationId xmlns:a16="http://schemas.microsoft.com/office/drawing/2014/main" id="{42339DB6-6E0E-407F-B93B-B5B516DA6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209801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0728" name="Text Box 13">
            <a:extLst>
              <a:ext uri="{FF2B5EF4-FFF2-40B4-BE49-F238E27FC236}">
                <a16:creationId xmlns:a16="http://schemas.microsoft.com/office/drawing/2014/main" id="{33CCC0DB-B5A0-4527-9C97-1C775B5F4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971801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0729" name="Text Box 14">
            <a:extLst>
              <a:ext uri="{FF2B5EF4-FFF2-40B4-BE49-F238E27FC236}">
                <a16:creationId xmlns:a16="http://schemas.microsoft.com/office/drawing/2014/main" id="{9E91A8F8-F08B-4AFE-AA03-973ABD6A3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124201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0730" name="Text Box 15">
            <a:extLst>
              <a:ext uri="{FF2B5EF4-FFF2-40B4-BE49-F238E27FC236}">
                <a16:creationId xmlns:a16="http://schemas.microsoft.com/office/drawing/2014/main" id="{7A015994-3B9A-4634-BAA3-B447F2F6D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657601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0731" name="Text Box 16">
            <a:extLst>
              <a:ext uri="{FF2B5EF4-FFF2-40B4-BE49-F238E27FC236}">
                <a16:creationId xmlns:a16="http://schemas.microsoft.com/office/drawing/2014/main" id="{DA92C9D8-278A-4237-9A04-BB926D586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505201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0732" name="Text Box 17">
            <a:extLst>
              <a:ext uri="{FF2B5EF4-FFF2-40B4-BE49-F238E27FC236}">
                <a16:creationId xmlns:a16="http://schemas.microsoft.com/office/drawing/2014/main" id="{407C4559-D216-49B2-9327-ECFEC563A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962401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0374" name="Rectangle 22">
            <a:extLst>
              <a:ext uri="{FF2B5EF4-FFF2-40B4-BE49-F238E27FC236}">
                <a16:creationId xmlns:a16="http://schemas.microsoft.com/office/drawing/2014/main" id="{C7DC3515-1966-47FA-BFC6-4A13DC342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1" y="2590800"/>
            <a:ext cx="1647825" cy="533400"/>
          </a:xfrm>
          <a:prstGeom prst="rect">
            <a:avLst/>
          </a:prstGeom>
          <a:solidFill>
            <a:srgbClr val="EDB1E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Đầu nhụy</a:t>
            </a:r>
          </a:p>
        </p:txBody>
      </p:sp>
      <p:sp>
        <p:nvSpPr>
          <p:cNvPr id="100380" name="Rectangle 28">
            <a:extLst>
              <a:ext uri="{FF2B5EF4-FFF2-40B4-BE49-F238E27FC236}">
                <a16:creationId xmlns:a16="http://schemas.microsoft.com/office/drawing/2014/main" id="{8086420F-6197-475F-9E52-BE89A7DA8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590801"/>
            <a:ext cx="1685925" cy="563563"/>
          </a:xfrm>
          <a:prstGeom prst="rect">
            <a:avLst/>
          </a:prstGeom>
          <a:solidFill>
            <a:srgbClr val="EDB1E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Hạt phấn</a:t>
            </a:r>
          </a:p>
        </p:txBody>
      </p:sp>
      <p:sp>
        <p:nvSpPr>
          <p:cNvPr id="100381" name="Rectangle 29">
            <a:extLst>
              <a:ext uri="{FF2B5EF4-FFF2-40B4-BE49-F238E27FC236}">
                <a16:creationId xmlns:a16="http://schemas.microsoft.com/office/drawing/2014/main" id="{6E38DCE2-40A7-443C-BFF2-0F965D2DE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81400"/>
            <a:ext cx="1752600" cy="533400"/>
          </a:xfrm>
          <a:prstGeom prst="rect">
            <a:avLst/>
          </a:prstGeom>
          <a:solidFill>
            <a:srgbClr val="EDB1E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Ống phấn</a:t>
            </a:r>
          </a:p>
        </p:txBody>
      </p:sp>
      <p:sp>
        <p:nvSpPr>
          <p:cNvPr id="100382" name="Rectangle 30">
            <a:extLst>
              <a:ext uri="{FF2B5EF4-FFF2-40B4-BE49-F238E27FC236}">
                <a16:creationId xmlns:a16="http://schemas.microsoft.com/office/drawing/2014/main" id="{FBB93170-9AE6-45EA-884A-7DF85D096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95800"/>
            <a:ext cx="1752600" cy="533400"/>
          </a:xfrm>
          <a:prstGeom prst="rect">
            <a:avLst/>
          </a:prstGeom>
          <a:solidFill>
            <a:srgbClr val="EDB1E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Bao phấn</a:t>
            </a:r>
          </a:p>
        </p:txBody>
      </p:sp>
      <p:sp>
        <p:nvSpPr>
          <p:cNvPr id="100383" name="Rectangle 31">
            <a:extLst>
              <a:ext uri="{FF2B5EF4-FFF2-40B4-BE49-F238E27FC236}">
                <a16:creationId xmlns:a16="http://schemas.microsoft.com/office/drawing/2014/main" id="{29B21661-01E8-4AC6-AC2A-3EA25EEF9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400" y="5334000"/>
            <a:ext cx="1854200" cy="533400"/>
          </a:xfrm>
          <a:prstGeom prst="rect">
            <a:avLst/>
          </a:prstGeom>
          <a:solidFill>
            <a:srgbClr val="EDB1E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Bầu nhụy</a:t>
            </a:r>
          </a:p>
        </p:txBody>
      </p:sp>
      <p:sp>
        <p:nvSpPr>
          <p:cNvPr id="100384" name="Rectangle 32">
            <a:extLst>
              <a:ext uri="{FF2B5EF4-FFF2-40B4-BE49-F238E27FC236}">
                <a16:creationId xmlns:a16="http://schemas.microsoft.com/office/drawing/2014/main" id="{FB40C23F-CC79-4882-871E-DD4080A56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581400"/>
            <a:ext cx="1447800" cy="533400"/>
          </a:xfrm>
          <a:prstGeom prst="rect">
            <a:avLst/>
          </a:prstGeom>
          <a:solidFill>
            <a:srgbClr val="EDB1E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Noãn</a:t>
            </a:r>
          </a:p>
        </p:txBody>
      </p:sp>
      <p:sp>
        <p:nvSpPr>
          <p:cNvPr id="100385" name="Rectangle 33">
            <a:extLst>
              <a:ext uri="{FF2B5EF4-FFF2-40B4-BE49-F238E27FC236}">
                <a16:creationId xmlns:a16="http://schemas.microsoft.com/office/drawing/2014/main" id="{A16EDE2A-E8C6-42AC-A9C7-3FB9C5810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176" y="4495800"/>
            <a:ext cx="1571625" cy="533400"/>
          </a:xfrm>
          <a:prstGeom prst="rect">
            <a:avLst/>
          </a:prstGeom>
          <a:solidFill>
            <a:srgbClr val="EDB1E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Vòi nhụy</a:t>
            </a:r>
          </a:p>
        </p:txBody>
      </p:sp>
      <p:sp>
        <p:nvSpPr>
          <p:cNvPr id="30740" name="Rectangle 34">
            <a:extLst>
              <a:ext uri="{FF2B5EF4-FFF2-40B4-BE49-F238E27FC236}">
                <a16:creationId xmlns:a16="http://schemas.microsoft.com/office/drawing/2014/main" id="{B3CCDD23-3AFF-40BE-9F88-AFA51FC0F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4425" y="6307138"/>
            <a:ext cx="5562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cs typeface="Times New Roman" panose="02020603050405020304" pitchFamily="18" charset="0"/>
              </a:rPr>
              <a:t>SƠ ĐỒ THỤ PHẤN CỦA HOA LƯỠNG TÍNH</a:t>
            </a:r>
          </a:p>
        </p:txBody>
      </p:sp>
      <p:sp>
        <p:nvSpPr>
          <p:cNvPr id="100387" name="Rectangle 35">
            <a:extLst>
              <a:ext uri="{FF2B5EF4-FFF2-40B4-BE49-F238E27FC236}">
                <a16:creationId xmlns:a16="http://schemas.microsoft.com/office/drawing/2014/main" id="{F48CB146-5701-49E5-B83C-826C9A929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526" y="2500313"/>
            <a:ext cx="1590675" cy="533400"/>
          </a:xfrm>
          <a:prstGeom prst="rect">
            <a:avLst/>
          </a:prstGeom>
          <a:solidFill>
            <a:srgbClr val="EDB1E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Hạt phấn</a:t>
            </a:r>
          </a:p>
        </p:txBody>
      </p:sp>
      <p:sp>
        <p:nvSpPr>
          <p:cNvPr id="100388" name="Rectangle 36">
            <a:extLst>
              <a:ext uri="{FF2B5EF4-FFF2-40B4-BE49-F238E27FC236}">
                <a16:creationId xmlns:a16="http://schemas.microsoft.com/office/drawing/2014/main" id="{F448DA52-9F93-4FAC-BD68-AE5F93896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2430464"/>
            <a:ext cx="1663700" cy="541337"/>
          </a:xfrm>
          <a:prstGeom prst="rect">
            <a:avLst/>
          </a:prstGeom>
          <a:solidFill>
            <a:srgbClr val="EDB1E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Đầu nhụy</a:t>
            </a:r>
          </a:p>
        </p:txBody>
      </p:sp>
      <p:sp>
        <p:nvSpPr>
          <p:cNvPr id="100389" name="Rectangle 37">
            <a:extLst>
              <a:ext uri="{FF2B5EF4-FFF2-40B4-BE49-F238E27FC236}">
                <a16:creationId xmlns:a16="http://schemas.microsoft.com/office/drawing/2014/main" id="{32DF1D58-DD54-467E-B592-A0208D68E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526" y="3951288"/>
            <a:ext cx="1666875" cy="544512"/>
          </a:xfrm>
          <a:prstGeom prst="rect">
            <a:avLst/>
          </a:prstGeom>
          <a:solidFill>
            <a:srgbClr val="EDB1E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Ống phấn</a:t>
            </a:r>
          </a:p>
        </p:txBody>
      </p:sp>
      <p:sp>
        <p:nvSpPr>
          <p:cNvPr id="100390" name="Rectangle 38">
            <a:extLst>
              <a:ext uri="{FF2B5EF4-FFF2-40B4-BE49-F238E27FC236}">
                <a16:creationId xmlns:a16="http://schemas.microsoft.com/office/drawing/2014/main" id="{966F1086-18B5-47BD-A205-D8A1BAD31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250" y="3795713"/>
            <a:ext cx="1447800" cy="533400"/>
          </a:xfrm>
          <a:prstGeom prst="rect">
            <a:avLst/>
          </a:prstGeom>
          <a:solidFill>
            <a:srgbClr val="EDB1E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Noãn</a:t>
            </a:r>
          </a:p>
        </p:txBody>
      </p:sp>
      <p:sp>
        <p:nvSpPr>
          <p:cNvPr id="100392" name="Rectangle 40">
            <a:extLst>
              <a:ext uri="{FF2B5EF4-FFF2-40B4-BE49-F238E27FC236}">
                <a16:creationId xmlns:a16="http://schemas.microsoft.com/office/drawing/2014/main" id="{ED25C2F7-EE9B-48DF-84C5-D0B4382CD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3124201"/>
            <a:ext cx="1682750" cy="563563"/>
          </a:xfrm>
          <a:prstGeom prst="rect">
            <a:avLst/>
          </a:prstGeom>
          <a:solidFill>
            <a:srgbClr val="EDB1E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Bao phấn</a:t>
            </a:r>
          </a:p>
        </p:txBody>
      </p:sp>
      <p:sp>
        <p:nvSpPr>
          <p:cNvPr id="100393" name="Rectangle 41">
            <a:extLst>
              <a:ext uri="{FF2B5EF4-FFF2-40B4-BE49-F238E27FC236}">
                <a16:creationId xmlns:a16="http://schemas.microsoft.com/office/drawing/2014/main" id="{32CF9964-35B5-4230-AB34-01B5C6E85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726" y="3238501"/>
            <a:ext cx="1590675" cy="557213"/>
          </a:xfrm>
          <a:prstGeom prst="rect">
            <a:avLst/>
          </a:prstGeom>
          <a:solidFill>
            <a:srgbClr val="EDB1E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Vòi nhụy</a:t>
            </a:r>
          </a:p>
        </p:txBody>
      </p:sp>
      <p:sp>
        <p:nvSpPr>
          <p:cNvPr id="100394" name="Rectangle 42">
            <a:extLst>
              <a:ext uri="{FF2B5EF4-FFF2-40B4-BE49-F238E27FC236}">
                <a16:creationId xmlns:a16="http://schemas.microsoft.com/office/drawing/2014/main" id="{D6BDD111-5711-4C62-9E16-A0E3382F0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3950" y="4495800"/>
            <a:ext cx="1625600" cy="609600"/>
          </a:xfrm>
          <a:prstGeom prst="rect">
            <a:avLst/>
          </a:prstGeom>
          <a:solidFill>
            <a:srgbClr val="EDB1E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Bầu nhụy</a:t>
            </a: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E948E8D6-125D-487A-ABDD-5BF925ED6D50}"/>
              </a:ext>
            </a:extLst>
          </p:cNvPr>
          <p:cNvSpPr/>
          <p:nvPr/>
        </p:nvSpPr>
        <p:spPr>
          <a:xfrm>
            <a:off x="3505200" y="1"/>
            <a:ext cx="5105400" cy="644525"/>
          </a:xfrm>
          <a:prstGeom prst="cloudCallout">
            <a:avLst>
              <a:gd name="adj1" fmla="val -31579"/>
              <a:gd name="adj2" fmla="val 6959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tập</a:t>
            </a:r>
            <a:endParaRPr lang="en-US" sz="3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00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03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00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03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0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003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100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0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0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0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4" dur="2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00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2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1003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00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00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74" grpId="0" animBg="1"/>
      <p:bldP spid="100380" grpId="0" animBg="1"/>
      <p:bldP spid="100381" grpId="0" animBg="1"/>
      <p:bldP spid="100382" grpId="0" animBg="1"/>
      <p:bldP spid="100382" grpId="1" animBg="1"/>
      <p:bldP spid="100383" grpId="0" animBg="1"/>
      <p:bldP spid="100384" grpId="0" animBg="1"/>
      <p:bldP spid="100385" grpId="0" animBg="1"/>
      <p:bldP spid="100387" grpId="0" animBg="1"/>
      <p:bldP spid="100388" grpId="0" animBg="1"/>
      <p:bldP spid="100389" grpId="0" animBg="1"/>
      <p:bldP spid="100390" grpId="0" animBg="1"/>
      <p:bldP spid="100392" grpId="0" animBg="1"/>
      <p:bldP spid="100393" grpId="0" animBg="1"/>
      <p:bldP spid="100394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id="{FCAB756B-18B8-451F-B220-B22DE6B0FA08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5886450"/>
            <a:ext cx="7772400" cy="933450"/>
            <a:chOff x="0" y="1776"/>
            <a:chExt cx="5760" cy="492"/>
          </a:xfrm>
        </p:grpSpPr>
        <p:pic>
          <p:nvPicPr>
            <p:cNvPr id="31749" name="Picture 11" descr="blumen-pflanzen051">
              <a:extLst>
                <a:ext uri="{FF2B5EF4-FFF2-40B4-BE49-F238E27FC236}">
                  <a16:creationId xmlns:a16="http://schemas.microsoft.com/office/drawing/2014/main" id="{31EB6659-0EB9-40DE-85FD-420987732E7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76"/>
              <a:ext cx="40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0" name="Picture 12" descr="blumen-pflanzen051">
              <a:extLst>
                <a:ext uri="{FF2B5EF4-FFF2-40B4-BE49-F238E27FC236}">
                  <a16:creationId xmlns:a16="http://schemas.microsoft.com/office/drawing/2014/main" id="{57C618E8-4554-49A3-9256-47655D08935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776"/>
              <a:ext cx="40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1" name="Picture 13" descr="blumen-pflanzen051">
              <a:extLst>
                <a:ext uri="{FF2B5EF4-FFF2-40B4-BE49-F238E27FC236}">
                  <a16:creationId xmlns:a16="http://schemas.microsoft.com/office/drawing/2014/main" id="{27B564CD-0EAD-4E39-A3F9-977AD2943A9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776"/>
              <a:ext cx="40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2" name="Picture 14" descr="blumen-pflanzen051">
              <a:extLst>
                <a:ext uri="{FF2B5EF4-FFF2-40B4-BE49-F238E27FC236}">
                  <a16:creationId xmlns:a16="http://schemas.microsoft.com/office/drawing/2014/main" id="{9744E826-DFAF-4B07-891D-1C32E0B6913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776"/>
              <a:ext cx="40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3" name="Picture 15" descr="blumen-pflanzen051">
              <a:extLst>
                <a:ext uri="{FF2B5EF4-FFF2-40B4-BE49-F238E27FC236}">
                  <a16:creationId xmlns:a16="http://schemas.microsoft.com/office/drawing/2014/main" id="{32D401DD-5EA4-4B05-8360-B02D72CA936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824"/>
              <a:ext cx="40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4" name="Picture 16" descr="blumen-pflanzen051">
              <a:extLst>
                <a:ext uri="{FF2B5EF4-FFF2-40B4-BE49-F238E27FC236}">
                  <a16:creationId xmlns:a16="http://schemas.microsoft.com/office/drawing/2014/main" id="{D7D8BF4A-07F5-48A2-A486-102993F6BD0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824"/>
              <a:ext cx="40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5" name="Picture 17" descr="blumen-pflanzen051">
              <a:extLst>
                <a:ext uri="{FF2B5EF4-FFF2-40B4-BE49-F238E27FC236}">
                  <a16:creationId xmlns:a16="http://schemas.microsoft.com/office/drawing/2014/main" id="{3642C778-697A-4675-A957-376F71D66FE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824"/>
              <a:ext cx="40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6" name="Picture 18" descr="blumen-pflanzen051">
              <a:extLst>
                <a:ext uri="{FF2B5EF4-FFF2-40B4-BE49-F238E27FC236}">
                  <a16:creationId xmlns:a16="http://schemas.microsoft.com/office/drawing/2014/main" id="{64A0C7DB-7E19-4EDB-B235-18496DE195B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824"/>
              <a:ext cx="40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7" name="Picture 19" descr="blumen-pflanzen051">
              <a:extLst>
                <a:ext uri="{FF2B5EF4-FFF2-40B4-BE49-F238E27FC236}">
                  <a16:creationId xmlns:a16="http://schemas.microsoft.com/office/drawing/2014/main" id="{75995932-97A5-4D5B-9567-426811D95AD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9" y="1776"/>
              <a:ext cx="40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8" name="Picture 20" descr="blumen-pflanzen051">
              <a:extLst>
                <a:ext uri="{FF2B5EF4-FFF2-40B4-BE49-F238E27FC236}">
                  <a16:creationId xmlns:a16="http://schemas.microsoft.com/office/drawing/2014/main" id="{03370353-E864-4F0D-8701-47AB6DB7C71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7" y="1776"/>
              <a:ext cx="40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9" name="Picture 21" descr="blumen-pflanzen051">
              <a:extLst>
                <a:ext uri="{FF2B5EF4-FFF2-40B4-BE49-F238E27FC236}">
                  <a16:creationId xmlns:a16="http://schemas.microsoft.com/office/drawing/2014/main" id="{C3D1ABB6-F377-4215-817A-A8D438866E6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7" y="1776"/>
              <a:ext cx="40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0" name="Picture 22" descr="blumen-pflanzen051">
              <a:extLst>
                <a:ext uri="{FF2B5EF4-FFF2-40B4-BE49-F238E27FC236}">
                  <a16:creationId xmlns:a16="http://schemas.microsoft.com/office/drawing/2014/main" id="{3C30DA7B-DB53-443A-BD6F-9A42AB84E5C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5" y="1776"/>
              <a:ext cx="40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Rectangle 3">
            <a:extLst>
              <a:ext uri="{FF2B5EF4-FFF2-40B4-BE49-F238E27FC236}">
                <a16:creationId xmlns:a16="http://schemas.microsoft.com/office/drawing/2014/main" id="{F99C08F5-312E-4F2A-B15F-D5CE9BADC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2057400"/>
            <a:ext cx="8534400" cy="2057400"/>
          </a:xfrm>
          <a:prstGeom prst="rect">
            <a:avLst/>
          </a:prstGeom>
          <a:noFill/>
          <a:ln w="762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b="1" u="sng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HOẠT ĐỘNNG 2: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Hoa</a:t>
            </a:r>
            <a:r>
              <a:rPr lang="en-US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thụ</a:t>
            </a:r>
            <a:r>
              <a:rPr lang="en-US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phấn</a:t>
            </a:r>
            <a:r>
              <a:rPr lang="en-US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nhờ</a:t>
            </a:r>
            <a:r>
              <a:rPr lang="en-US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côn</a:t>
            </a:r>
            <a:r>
              <a:rPr lang="en-US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trùng</a:t>
            </a:r>
            <a:r>
              <a:rPr lang="en-US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hoa</a:t>
            </a:r>
            <a:r>
              <a:rPr lang="en-US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thụ</a:t>
            </a:r>
            <a:r>
              <a:rPr lang="en-US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phấn</a:t>
            </a:r>
            <a:r>
              <a:rPr lang="en-US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nhờ</a:t>
            </a:r>
            <a:r>
              <a:rPr lang="en-US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gió</a:t>
            </a:r>
            <a:r>
              <a:rPr lang="en-US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>
            <a:extLst>
              <a:ext uri="{FF2B5EF4-FFF2-40B4-BE49-F238E27FC236}">
                <a16:creationId xmlns:a16="http://schemas.microsoft.com/office/drawing/2014/main" id="{23610FC4-AE5E-440C-B08D-C6A388DE4A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990601"/>
            <a:ext cx="8229600" cy="4530725"/>
          </a:xfrm>
          <a:ln w="76200">
            <a:solidFill>
              <a:srgbClr val="000000"/>
            </a:solidFill>
          </a:ln>
        </p:spPr>
        <p:txBody>
          <a:bodyPr/>
          <a:lstStyle/>
          <a:p>
            <a:pPr marL="609600" indent="-609600" eaLnBrk="1" hangingPunct="1">
              <a:buNone/>
              <a:defRPr/>
            </a:pP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buNone/>
              <a:defRPr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buNone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hãy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nêu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tên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cho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biết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hoa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đó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thụ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phấn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nhờ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côn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trùng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hay </a:t>
            </a:r>
            <a:r>
              <a:rPr lang="en-US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thụ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phấn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nhờ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gió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  <a:p>
            <a:pPr marL="609600" indent="-609600" eaLnBrk="1" hangingPunct="1">
              <a:buNone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</a:p>
          <a:p>
            <a:pPr marL="609600" indent="-609600" eaLnBrk="1" hangingPunct="1">
              <a:buNone/>
              <a:defRPr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buNone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 HS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giới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thiệu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về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hoa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thật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đã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sưu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tầm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21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214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2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2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2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2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2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2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4" name="Text Box 4">
            <a:extLst>
              <a:ext uri="{FF2B5EF4-FFF2-40B4-BE49-F238E27FC236}">
                <a16:creationId xmlns:a16="http://schemas.microsoft.com/office/drawing/2014/main" id="{27502906-543F-4CD6-8553-66408A4A0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36538"/>
            <a:ext cx="914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4800" b="1">
                <a:solidFill>
                  <a:srgbClr val="FFFFFF"/>
                </a:solidFill>
                <a:latin typeface="Times New Roman" panose="02020603050405020304" pitchFamily="18" charset="0"/>
              </a:rPr>
              <a:t>LUYỆN TẬP</a:t>
            </a:r>
            <a:endParaRPr lang="en-US" altLang="en-US" sz="48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2" name="Rectangle 5">
            <a:extLst>
              <a:ext uri="{FF2B5EF4-FFF2-40B4-BE49-F238E27FC236}">
                <a16:creationId xmlns:a16="http://schemas.microsoft.com/office/drawing/2014/main" id="{D201FD46-D853-498C-AD3D-01D219A92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037527"/>
            <a:ext cx="8482013" cy="402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5400" b="1">
              <a:solidFill>
                <a:srgbClr val="CC3300"/>
              </a:solidFill>
            </a:endParaRPr>
          </a:p>
        </p:txBody>
      </p:sp>
      <p:sp>
        <p:nvSpPr>
          <p:cNvPr id="22533" name="Text Box 6">
            <a:extLst>
              <a:ext uri="{FF2B5EF4-FFF2-40B4-BE49-F238E27FC236}">
                <a16:creationId xmlns:a16="http://schemas.microsoft.com/office/drawing/2014/main" id="{72ED38A4-8B50-46EF-8280-BAF5C138E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2288" y="5039490"/>
            <a:ext cx="2525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504B814-2FAA-4B1C-87F3-D423D95D4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532578"/>
            <a:ext cx="874077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vi-VN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2DD7980-5EF7-4AC4-9BBF-4F4C30DED0EC}"/>
              </a:ext>
            </a:extLst>
          </p:cNvPr>
          <p:cNvSpPr txBox="1">
            <a:spLocks noChangeArrowheads="1"/>
          </p:cNvSpPr>
          <p:nvPr/>
        </p:nvSpPr>
        <p:spPr>
          <a:xfrm>
            <a:off x="756746" y="1315215"/>
            <a:ext cx="11020096" cy="4557713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tabLst>
                <a:tab pos="1431925" algn="l"/>
              </a:tabLst>
              <a:defRPr/>
            </a:pPr>
            <a:r>
              <a:rPr lang="vi-VN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Câu </a:t>
            </a: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u="sng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800" b="1" i="1" u="sng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u="sng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just">
              <a:spcBef>
                <a:spcPct val="20000"/>
              </a:spcBef>
              <a:tabLst>
                <a:tab pos="1431925" algn="l"/>
              </a:tabLst>
              <a:defRPr/>
            </a:pP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endParaRPr lang="vi-VN" sz="38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tabLst>
                <a:tab pos="1431925" algn="l"/>
              </a:tabLst>
              <a:defRPr/>
            </a:pP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vi-VN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L</a:t>
            </a: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endParaRPr lang="vi-VN" sz="38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tabLst>
                <a:tab pos="1431925" algn="l"/>
              </a:tabLst>
              <a:defRPr/>
            </a:pP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vi-VN" sz="38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tabLst>
                <a:tab pos="1431925" algn="l"/>
              </a:tabLst>
              <a:defRPr/>
            </a:pP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8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CAF554-4ADF-4D55-94E1-DF36F5E0E209}"/>
              </a:ext>
            </a:extLst>
          </p:cNvPr>
          <p:cNvSpPr/>
          <p:nvPr/>
        </p:nvSpPr>
        <p:spPr>
          <a:xfrm>
            <a:off x="2028115" y="4053733"/>
            <a:ext cx="820737" cy="7667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50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/>
      <p:bldP spid="215044" grpId="1"/>
      <p:bldP spid="7" grpId="0"/>
      <p:bldP spid="8" grpId="0" build="p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0">
            <a:extLst>
              <a:ext uri="{FF2B5EF4-FFF2-40B4-BE49-F238E27FC236}">
                <a16:creationId xmlns:a16="http://schemas.microsoft.com/office/drawing/2014/main" id="{853E666E-684C-418A-BA95-827B77779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33401"/>
            <a:ext cx="591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33CC"/>
                </a:solidFill>
                <a:latin typeface="Times New Roman" panose="02020603050405020304" pitchFamily="18" charset="0"/>
              </a:rPr>
              <a:t>Hoa thụ phấn nhờ côn trùng</a:t>
            </a:r>
          </a:p>
        </p:txBody>
      </p:sp>
      <p:pic>
        <p:nvPicPr>
          <p:cNvPr id="18" name="Picture 44" descr="9 copy">
            <a:extLst>
              <a:ext uri="{FF2B5EF4-FFF2-40B4-BE49-F238E27FC236}">
                <a16:creationId xmlns:a16="http://schemas.microsoft.com/office/drawing/2014/main" id="{3429A752-661B-4BA2-9D71-3E25DBB5A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4" y="2057401"/>
            <a:ext cx="3944937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29C489-6D3C-4FD0-BF1A-65E9F9DADD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9" y="2058989"/>
            <a:ext cx="4078287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5">
            <a:extLst>
              <a:ext uri="{FF2B5EF4-FFF2-40B4-BE49-F238E27FC236}">
                <a16:creationId xmlns:a16="http://schemas.microsoft.com/office/drawing/2014/main" id="{D58E92A7-20E3-40F5-9F1A-8C43FC176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470026"/>
            <a:ext cx="2686050" cy="4619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eaLnBrk="1" hangingPunct="1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45">
            <a:extLst>
              <a:ext uri="{FF2B5EF4-FFF2-40B4-BE49-F238E27FC236}">
                <a16:creationId xmlns:a16="http://schemas.microsoft.com/office/drawing/2014/main" id="{C675A6F5-7C90-44C3-A076-D137C4B39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470026"/>
            <a:ext cx="2686050" cy="4619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eaLnBrk="1" hangingPunct="1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hưóng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E9D838D4-A8F4-4703-B473-722791040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7775" y="4589463"/>
            <a:ext cx="8229600" cy="85725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9589CB-8C45-4743-8594-964D74E1FCF0}"/>
              </a:ext>
            </a:extLst>
          </p:cNvPr>
          <p:cNvSpPr/>
          <p:nvPr/>
        </p:nvSpPr>
        <p:spPr>
          <a:xfrm>
            <a:off x="1524000" y="1249363"/>
            <a:ext cx="9144000" cy="51435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35844" name="AutoShape 4" descr="Bâng khuâng cỏ đuôi chồn">
            <a:extLst>
              <a:ext uri="{FF2B5EF4-FFF2-40B4-BE49-F238E27FC236}">
                <a16:creationId xmlns:a16="http://schemas.microsoft.com/office/drawing/2014/main" id="{5FE15482-93DF-4BCC-A8A8-853E8A6222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9238" y="257651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100">
              <a:solidFill>
                <a:srgbClr val="000000"/>
              </a:solidFill>
              <a:latin typeface=".VnTime" pitchFamily="34" charset="0"/>
            </a:endParaRPr>
          </a:p>
        </p:txBody>
      </p:sp>
      <p:pic>
        <p:nvPicPr>
          <p:cNvPr id="35845" name="Picture 2" descr="Chi Dâm bụt – Wikipedia tiếng Việt">
            <a:extLst>
              <a:ext uri="{FF2B5EF4-FFF2-40B4-BE49-F238E27FC236}">
                <a16:creationId xmlns:a16="http://schemas.microsoft.com/office/drawing/2014/main" id="{87CAC5F8-E558-412C-8336-27550EB53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4" y="2382838"/>
            <a:ext cx="3779837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2" descr="Chi Dâm bụt – Wikipedia tiếng Việt">
            <a:extLst>
              <a:ext uri="{FF2B5EF4-FFF2-40B4-BE49-F238E27FC236}">
                <a16:creationId xmlns:a16="http://schemas.microsoft.com/office/drawing/2014/main" id="{C5C37900-052D-403B-B729-BFFB215B8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382838"/>
            <a:ext cx="3767138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C88973E-5CBF-4C31-9525-913F5AC94B13}"/>
              </a:ext>
            </a:extLst>
          </p:cNvPr>
          <p:cNvSpPr/>
          <p:nvPr/>
        </p:nvSpPr>
        <p:spPr>
          <a:xfrm>
            <a:off x="3130551" y="7696200"/>
            <a:ext cx="6469063" cy="2801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2100">
              <a:solidFill>
                <a:srgbClr val="FFFFFF"/>
              </a:solidFill>
            </a:endParaRPr>
          </a:p>
        </p:txBody>
      </p:sp>
      <p:pic>
        <p:nvPicPr>
          <p:cNvPr id="12" name="Picture 15" descr="Buom_T9_877">
            <a:extLst>
              <a:ext uri="{FF2B5EF4-FFF2-40B4-BE49-F238E27FC236}">
                <a16:creationId xmlns:a16="http://schemas.microsoft.com/office/drawing/2014/main" id="{DAB07FE4-3BE6-4915-AD4A-8A1EFA2DF0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4227514"/>
            <a:ext cx="73025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27">
            <a:extLst>
              <a:ext uri="{FF2B5EF4-FFF2-40B4-BE49-F238E27FC236}">
                <a16:creationId xmlns:a16="http://schemas.microsoft.com/office/drawing/2014/main" id="{EBFD85CC-358B-4717-9860-B84F06AA4CD1}"/>
              </a:ext>
            </a:extLst>
          </p:cNvPr>
          <p:cNvGrpSpPr>
            <a:grpSpLocks/>
          </p:cNvGrpSpPr>
          <p:nvPr/>
        </p:nvGrpSpPr>
        <p:grpSpPr bwMode="auto">
          <a:xfrm>
            <a:off x="4732338" y="4821239"/>
            <a:ext cx="57150" cy="96837"/>
            <a:chOff x="1383" y="3521"/>
            <a:chExt cx="159" cy="204"/>
          </a:xfrm>
        </p:grpSpPr>
        <p:sp>
          <p:nvSpPr>
            <p:cNvPr id="35872" name="Oval 16">
              <a:extLst>
                <a:ext uri="{FF2B5EF4-FFF2-40B4-BE49-F238E27FC236}">
                  <a16:creationId xmlns:a16="http://schemas.microsoft.com/office/drawing/2014/main" id="{EB4B893F-EFF4-4A3B-A6FD-6E195CD75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3521"/>
              <a:ext cx="68" cy="68"/>
            </a:xfrm>
            <a:prstGeom prst="ellipse">
              <a:avLst/>
            </a:prstGeom>
            <a:solidFill>
              <a:srgbClr val="FFDB01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100">
                <a:solidFill>
                  <a:srgbClr val="FFFF00"/>
                </a:solidFill>
                <a:latin typeface=".VnTime" pitchFamily="34" charset="0"/>
              </a:endParaRPr>
            </a:p>
          </p:txBody>
        </p:sp>
        <p:sp>
          <p:nvSpPr>
            <p:cNvPr id="35873" name="Oval 18">
              <a:extLst>
                <a:ext uri="{FF2B5EF4-FFF2-40B4-BE49-F238E27FC236}">
                  <a16:creationId xmlns:a16="http://schemas.microsoft.com/office/drawing/2014/main" id="{4A7CA5B1-B9B1-449E-8CFB-6DC1EA03D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3657"/>
              <a:ext cx="68" cy="68"/>
            </a:xfrm>
            <a:prstGeom prst="ellipse">
              <a:avLst/>
            </a:prstGeom>
            <a:solidFill>
              <a:srgbClr val="FFDB01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100">
                <a:solidFill>
                  <a:srgbClr val="FFFF00"/>
                </a:solidFill>
                <a:latin typeface=".VnTime" pitchFamily="34" charset="0"/>
              </a:endParaRPr>
            </a:p>
          </p:txBody>
        </p:sp>
        <p:sp>
          <p:nvSpPr>
            <p:cNvPr id="35874" name="Oval 20">
              <a:extLst>
                <a:ext uri="{FF2B5EF4-FFF2-40B4-BE49-F238E27FC236}">
                  <a16:creationId xmlns:a16="http://schemas.microsoft.com/office/drawing/2014/main" id="{94CAEB04-8F55-48B6-9BE9-EA13BAFF5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3589"/>
              <a:ext cx="68" cy="68"/>
            </a:xfrm>
            <a:prstGeom prst="ellipse">
              <a:avLst/>
            </a:prstGeom>
            <a:solidFill>
              <a:srgbClr val="FFDB01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100">
                <a:solidFill>
                  <a:srgbClr val="FFFF00"/>
                </a:solidFill>
                <a:latin typeface=".VnTime" pitchFamily="34" charset="0"/>
              </a:endParaRPr>
            </a:p>
          </p:txBody>
        </p:sp>
      </p:grpSp>
      <p:grpSp>
        <p:nvGrpSpPr>
          <p:cNvPr id="17" name="Group 29">
            <a:extLst>
              <a:ext uri="{FF2B5EF4-FFF2-40B4-BE49-F238E27FC236}">
                <a16:creationId xmlns:a16="http://schemas.microsoft.com/office/drawing/2014/main" id="{D99BE271-55F7-495E-9BFB-BA34FA4A3338}"/>
              </a:ext>
            </a:extLst>
          </p:cNvPr>
          <p:cNvGrpSpPr>
            <a:grpSpLocks/>
          </p:cNvGrpSpPr>
          <p:nvPr/>
        </p:nvGrpSpPr>
        <p:grpSpPr bwMode="auto">
          <a:xfrm>
            <a:off x="4921251" y="4794250"/>
            <a:ext cx="163513" cy="215900"/>
            <a:chOff x="1383" y="3475"/>
            <a:chExt cx="454" cy="454"/>
          </a:xfrm>
        </p:grpSpPr>
        <p:sp>
          <p:nvSpPr>
            <p:cNvPr id="35865" name="Oval 17">
              <a:extLst>
                <a:ext uri="{FF2B5EF4-FFF2-40B4-BE49-F238E27FC236}">
                  <a16:creationId xmlns:a16="http://schemas.microsoft.com/office/drawing/2014/main" id="{38F68E04-52D8-49BD-A439-C57088C6D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2" y="3475"/>
              <a:ext cx="68" cy="68"/>
            </a:xfrm>
            <a:prstGeom prst="ellipse">
              <a:avLst/>
            </a:prstGeom>
            <a:solidFill>
              <a:srgbClr val="FFDB01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100">
                <a:solidFill>
                  <a:srgbClr val="FFFF00"/>
                </a:solidFill>
                <a:latin typeface=".VnTime" pitchFamily="34" charset="0"/>
              </a:endParaRPr>
            </a:p>
          </p:txBody>
        </p:sp>
        <p:sp>
          <p:nvSpPr>
            <p:cNvPr id="35866" name="Oval 22">
              <a:extLst>
                <a:ext uri="{FF2B5EF4-FFF2-40B4-BE49-F238E27FC236}">
                  <a16:creationId xmlns:a16="http://schemas.microsoft.com/office/drawing/2014/main" id="{68F8218C-67E1-41D5-A093-442A981AB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3861"/>
              <a:ext cx="68" cy="68"/>
            </a:xfrm>
            <a:prstGeom prst="ellipse">
              <a:avLst/>
            </a:prstGeom>
            <a:solidFill>
              <a:srgbClr val="FFDB01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100">
                <a:solidFill>
                  <a:srgbClr val="FFFF00"/>
                </a:solidFill>
                <a:latin typeface=".VnTime" pitchFamily="34" charset="0"/>
              </a:endParaRPr>
            </a:p>
          </p:txBody>
        </p:sp>
        <p:sp>
          <p:nvSpPr>
            <p:cNvPr id="35867" name="Oval 19">
              <a:extLst>
                <a:ext uri="{FF2B5EF4-FFF2-40B4-BE49-F238E27FC236}">
                  <a16:creationId xmlns:a16="http://schemas.microsoft.com/office/drawing/2014/main" id="{7AD6EC13-4946-4FAB-B853-11A7FAFB7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2" y="3566"/>
              <a:ext cx="68" cy="68"/>
            </a:xfrm>
            <a:prstGeom prst="ellipse">
              <a:avLst/>
            </a:prstGeom>
            <a:solidFill>
              <a:srgbClr val="FFDB01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100">
                <a:solidFill>
                  <a:srgbClr val="FFFF00"/>
                </a:solidFill>
                <a:latin typeface=".VnTime" pitchFamily="34" charset="0"/>
              </a:endParaRPr>
            </a:p>
          </p:txBody>
        </p:sp>
        <p:sp>
          <p:nvSpPr>
            <p:cNvPr id="35868" name="Oval 21">
              <a:extLst>
                <a:ext uri="{FF2B5EF4-FFF2-40B4-BE49-F238E27FC236}">
                  <a16:creationId xmlns:a16="http://schemas.microsoft.com/office/drawing/2014/main" id="{5AF210D3-D16E-4CE3-9E30-752453A5D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9" y="3566"/>
              <a:ext cx="68" cy="68"/>
            </a:xfrm>
            <a:prstGeom prst="ellipse">
              <a:avLst/>
            </a:prstGeom>
            <a:solidFill>
              <a:srgbClr val="FFDB01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100">
                <a:solidFill>
                  <a:srgbClr val="FFFF00"/>
                </a:solidFill>
                <a:latin typeface=".VnTime" pitchFamily="34" charset="0"/>
              </a:endParaRPr>
            </a:p>
          </p:txBody>
        </p:sp>
        <p:sp>
          <p:nvSpPr>
            <p:cNvPr id="35869" name="Oval 23">
              <a:extLst>
                <a:ext uri="{FF2B5EF4-FFF2-40B4-BE49-F238E27FC236}">
                  <a16:creationId xmlns:a16="http://schemas.microsoft.com/office/drawing/2014/main" id="{FE764B47-0DAE-412D-9A9D-183BEBD37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8" y="3566"/>
              <a:ext cx="68" cy="68"/>
            </a:xfrm>
            <a:prstGeom prst="ellipse">
              <a:avLst/>
            </a:prstGeom>
            <a:solidFill>
              <a:srgbClr val="FFDB01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100">
                <a:solidFill>
                  <a:srgbClr val="FFFF00"/>
                </a:solidFill>
                <a:latin typeface=".VnTime" pitchFamily="34" charset="0"/>
              </a:endParaRPr>
            </a:p>
          </p:txBody>
        </p:sp>
        <p:sp>
          <p:nvSpPr>
            <p:cNvPr id="35870" name="Oval 24">
              <a:extLst>
                <a:ext uri="{FF2B5EF4-FFF2-40B4-BE49-F238E27FC236}">
                  <a16:creationId xmlns:a16="http://schemas.microsoft.com/office/drawing/2014/main" id="{1A35925A-5A6C-4539-B6A7-7BF688781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1" y="3657"/>
              <a:ext cx="68" cy="68"/>
            </a:xfrm>
            <a:prstGeom prst="ellipse">
              <a:avLst/>
            </a:prstGeom>
            <a:solidFill>
              <a:srgbClr val="FFDB01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100">
                <a:solidFill>
                  <a:srgbClr val="FFFF00"/>
                </a:solidFill>
                <a:latin typeface=".VnTime" pitchFamily="34" charset="0"/>
              </a:endParaRPr>
            </a:p>
          </p:txBody>
        </p:sp>
        <p:sp>
          <p:nvSpPr>
            <p:cNvPr id="35871" name="Oval 26">
              <a:extLst>
                <a:ext uri="{FF2B5EF4-FFF2-40B4-BE49-F238E27FC236}">
                  <a16:creationId xmlns:a16="http://schemas.microsoft.com/office/drawing/2014/main" id="{FD78EB08-2A91-4871-9CB0-E075FA022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3793"/>
              <a:ext cx="68" cy="68"/>
            </a:xfrm>
            <a:prstGeom prst="ellipse">
              <a:avLst/>
            </a:prstGeom>
            <a:solidFill>
              <a:srgbClr val="FFDB01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100">
                <a:solidFill>
                  <a:srgbClr val="FFFF00"/>
                </a:solidFill>
                <a:latin typeface=".VnTime" pitchFamily="34" charset="0"/>
              </a:endParaRPr>
            </a:p>
          </p:txBody>
        </p:sp>
      </p:grpSp>
      <p:grpSp>
        <p:nvGrpSpPr>
          <p:cNvPr id="25" name="Group 30">
            <a:extLst>
              <a:ext uri="{FF2B5EF4-FFF2-40B4-BE49-F238E27FC236}">
                <a16:creationId xmlns:a16="http://schemas.microsoft.com/office/drawing/2014/main" id="{1CC6ADE3-42ED-4690-AFFF-3A631B6E037B}"/>
              </a:ext>
            </a:extLst>
          </p:cNvPr>
          <p:cNvGrpSpPr>
            <a:grpSpLocks/>
          </p:cNvGrpSpPr>
          <p:nvPr/>
        </p:nvGrpSpPr>
        <p:grpSpPr bwMode="auto">
          <a:xfrm>
            <a:off x="4840288" y="4794250"/>
            <a:ext cx="57150" cy="96838"/>
            <a:chOff x="1383" y="3521"/>
            <a:chExt cx="159" cy="204"/>
          </a:xfrm>
        </p:grpSpPr>
        <p:sp>
          <p:nvSpPr>
            <p:cNvPr id="35862" name="Oval 31">
              <a:extLst>
                <a:ext uri="{FF2B5EF4-FFF2-40B4-BE49-F238E27FC236}">
                  <a16:creationId xmlns:a16="http://schemas.microsoft.com/office/drawing/2014/main" id="{15F887AF-5473-4732-8608-986124D86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3521"/>
              <a:ext cx="68" cy="68"/>
            </a:xfrm>
            <a:prstGeom prst="ellipse">
              <a:avLst/>
            </a:prstGeom>
            <a:solidFill>
              <a:srgbClr val="FFDB01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100">
                <a:solidFill>
                  <a:srgbClr val="FFFF00"/>
                </a:solidFill>
                <a:latin typeface=".VnTime" pitchFamily="34" charset="0"/>
              </a:endParaRPr>
            </a:p>
          </p:txBody>
        </p:sp>
        <p:sp>
          <p:nvSpPr>
            <p:cNvPr id="35863" name="Oval 32">
              <a:extLst>
                <a:ext uri="{FF2B5EF4-FFF2-40B4-BE49-F238E27FC236}">
                  <a16:creationId xmlns:a16="http://schemas.microsoft.com/office/drawing/2014/main" id="{460A573C-26EE-4D79-94F3-132E1EF0E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3657"/>
              <a:ext cx="68" cy="68"/>
            </a:xfrm>
            <a:prstGeom prst="ellipse">
              <a:avLst/>
            </a:prstGeom>
            <a:solidFill>
              <a:srgbClr val="FFDB01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100">
                <a:solidFill>
                  <a:srgbClr val="FFFF00"/>
                </a:solidFill>
                <a:latin typeface=".VnTime" pitchFamily="34" charset="0"/>
              </a:endParaRPr>
            </a:p>
          </p:txBody>
        </p:sp>
        <p:sp>
          <p:nvSpPr>
            <p:cNvPr id="35864" name="Oval 33">
              <a:extLst>
                <a:ext uri="{FF2B5EF4-FFF2-40B4-BE49-F238E27FC236}">
                  <a16:creationId xmlns:a16="http://schemas.microsoft.com/office/drawing/2014/main" id="{97195EE6-DB29-4DC5-9680-8C29445E3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3589"/>
              <a:ext cx="68" cy="68"/>
            </a:xfrm>
            <a:prstGeom prst="ellipse">
              <a:avLst/>
            </a:prstGeom>
            <a:solidFill>
              <a:srgbClr val="FFDB01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100">
                <a:solidFill>
                  <a:srgbClr val="FFFF00"/>
                </a:solidFill>
                <a:latin typeface=".VnTime" pitchFamily="34" charset="0"/>
              </a:endParaRPr>
            </a:p>
          </p:txBody>
        </p:sp>
      </p:grpSp>
      <p:grpSp>
        <p:nvGrpSpPr>
          <p:cNvPr id="29" name="Group 34">
            <a:extLst>
              <a:ext uri="{FF2B5EF4-FFF2-40B4-BE49-F238E27FC236}">
                <a16:creationId xmlns:a16="http://schemas.microsoft.com/office/drawing/2014/main" id="{BA08A79E-1D4D-424D-9F86-A8B913434B95}"/>
              </a:ext>
            </a:extLst>
          </p:cNvPr>
          <p:cNvGrpSpPr>
            <a:grpSpLocks/>
          </p:cNvGrpSpPr>
          <p:nvPr/>
        </p:nvGrpSpPr>
        <p:grpSpPr bwMode="auto">
          <a:xfrm>
            <a:off x="4759326" y="4929189"/>
            <a:ext cx="163513" cy="217487"/>
            <a:chOff x="1383" y="3475"/>
            <a:chExt cx="454" cy="454"/>
          </a:xfrm>
        </p:grpSpPr>
        <p:sp>
          <p:nvSpPr>
            <p:cNvPr id="35855" name="Oval 35">
              <a:extLst>
                <a:ext uri="{FF2B5EF4-FFF2-40B4-BE49-F238E27FC236}">
                  <a16:creationId xmlns:a16="http://schemas.microsoft.com/office/drawing/2014/main" id="{CF9D0778-28D6-4FD7-A319-B4310D288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2" y="3475"/>
              <a:ext cx="68" cy="68"/>
            </a:xfrm>
            <a:prstGeom prst="ellipse">
              <a:avLst/>
            </a:prstGeom>
            <a:solidFill>
              <a:srgbClr val="FFDB01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100">
                <a:solidFill>
                  <a:srgbClr val="FFFF00"/>
                </a:solidFill>
                <a:latin typeface=".VnTime" pitchFamily="34" charset="0"/>
              </a:endParaRPr>
            </a:p>
          </p:txBody>
        </p:sp>
        <p:sp>
          <p:nvSpPr>
            <p:cNvPr id="35856" name="Oval 36">
              <a:extLst>
                <a:ext uri="{FF2B5EF4-FFF2-40B4-BE49-F238E27FC236}">
                  <a16:creationId xmlns:a16="http://schemas.microsoft.com/office/drawing/2014/main" id="{C566ABC0-644D-4D8C-8550-9927BD915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3861"/>
              <a:ext cx="68" cy="68"/>
            </a:xfrm>
            <a:prstGeom prst="ellipse">
              <a:avLst/>
            </a:prstGeom>
            <a:solidFill>
              <a:srgbClr val="FFDB01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100">
                <a:solidFill>
                  <a:srgbClr val="FFFF00"/>
                </a:solidFill>
                <a:latin typeface=".VnTime" pitchFamily="34" charset="0"/>
              </a:endParaRPr>
            </a:p>
          </p:txBody>
        </p:sp>
        <p:sp>
          <p:nvSpPr>
            <p:cNvPr id="35857" name="Oval 37">
              <a:extLst>
                <a:ext uri="{FF2B5EF4-FFF2-40B4-BE49-F238E27FC236}">
                  <a16:creationId xmlns:a16="http://schemas.microsoft.com/office/drawing/2014/main" id="{BC2C0367-30B2-4A7F-9C6E-AE1E3A034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2" y="3566"/>
              <a:ext cx="68" cy="68"/>
            </a:xfrm>
            <a:prstGeom prst="ellipse">
              <a:avLst/>
            </a:prstGeom>
            <a:solidFill>
              <a:srgbClr val="FFDB01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100">
                <a:solidFill>
                  <a:srgbClr val="FFFF00"/>
                </a:solidFill>
                <a:latin typeface=".VnTime" pitchFamily="34" charset="0"/>
              </a:endParaRPr>
            </a:p>
          </p:txBody>
        </p:sp>
        <p:sp>
          <p:nvSpPr>
            <p:cNvPr id="35858" name="Oval 38">
              <a:extLst>
                <a:ext uri="{FF2B5EF4-FFF2-40B4-BE49-F238E27FC236}">
                  <a16:creationId xmlns:a16="http://schemas.microsoft.com/office/drawing/2014/main" id="{6120CA15-BA8E-475D-96ED-AE0807DE4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9" y="3566"/>
              <a:ext cx="68" cy="68"/>
            </a:xfrm>
            <a:prstGeom prst="ellipse">
              <a:avLst/>
            </a:prstGeom>
            <a:solidFill>
              <a:srgbClr val="FFDB01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100">
                <a:solidFill>
                  <a:srgbClr val="FFFF00"/>
                </a:solidFill>
                <a:latin typeface=".VnTime" pitchFamily="34" charset="0"/>
              </a:endParaRPr>
            </a:p>
          </p:txBody>
        </p:sp>
        <p:sp>
          <p:nvSpPr>
            <p:cNvPr id="35859" name="Oval 39">
              <a:extLst>
                <a:ext uri="{FF2B5EF4-FFF2-40B4-BE49-F238E27FC236}">
                  <a16:creationId xmlns:a16="http://schemas.microsoft.com/office/drawing/2014/main" id="{9032D103-CD4C-4B59-A5B1-9049B8926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8" y="3566"/>
              <a:ext cx="68" cy="68"/>
            </a:xfrm>
            <a:prstGeom prst="ellipse">
              <a:avLst/>
            </a:prstGeom>
            <a:solidFill>
              <a:srgbClr val="FFDB01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100">
                <a:solidFill>
                  <a:srgbClr val="FFFF00"/>
                </a:solidFill>
                <a:latin typeface=".VnTime" pitchFamily="34" charset="0"/>
              </a:endParaRPr>
            </a:p>
          </p:txBody>
        </p:sp>
        <p:sp>
          <p:nvSpPr>
            <p:cNvPr id="35860" name="Oval 40">
              <a:extLst>
                <a:ext uri="{FF2B5EF4-FFF2-40B4-BE49-F238E27FC236}">
                  <a16:creationId xmlns:a16="http://schemas.microsoft.com/office/drawing/2014/main" id="{149B9EDE-6FB9-4F79-9524-F4C83382E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1" y="3657"/>
              <a:ext cx="68" cy="68"/>
            </a:xfrm>
            <a:prstGeom prst="ellipse">
              <a:avLst/>
            </a:prstGeom>
            <a:solidFill>
              <a:srgbClr val="FFDB01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100">
                <a:solidFill>
                  <a:srgbClr val="FFFF00"/>
                </a:solidFill>
                <a:latin typeface=".VnTime" pitchFamily="34" charset="0"/>
              </a:endParaRPr>
            </a:p>
          </p:txBody>
        </p:sp>
        <p:sp>
          <p:nvSpPr>
            <p:cNvPr id="35861" name="Oval 41">
              <a:extLst>
                <a:ext uri="{FF2B5EF4-FFF2-40B4-BE49-F238E27FC236}">
                  <a16:creationId xmlns:a16="http://schemas.microsoft.com/office/drawing/2014/main" id="{A8A3BC8A-08F6-414F-9B02-FBB7AF207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3793"/>
              <a:ext cx="68" cy="68"/>
            </a:xfrm>
            <a:prstGeom prst="ellipse">
              <a:avLst/>
            </a:prstGeom>
            <a:solidFill>
              <a:srgbClr val="FFDB01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100">
                <a:solidFill>
                  <a:srgbClr val="FFFF00"/>
                </a:solidFill>
                <a:latin typeface=".VnTime" pitchFamily="34" charset="0"/>
              </a:endParaRPr>
            </a:p>
          </p:txBody>
        </p:sp>
      </p:grpSp>
      <p:sp>
        <p:nvSpPr>
          <p:cNvPr id="35853" name="Text Box 24">
            <a:extLst>
              <a:ext uri="{FF2B5EF4-FFF2-40B4-BE49-F238E27FC236}">
                <a16:creationId xmlns:a16="http://schemas.microsoft.com/office/drawing/2014/main" id="{81DA2E4B-B0FF-4DAC-8709-86427D622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5664" y="1635126"/>
            <a:ext cx="27082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100" b="1">
                <a:solidFill>
                  <a:srgbClr val="0000FF"/>
                </a:solidFill>
                <a:latin typeface="Times New Roman" panose="02020603050405020304" pitchFamily="18" charset="0"/>
              </a:rPr>
              <a:t>Hình 5: Hoa râm bụt</a:t>
            </a:r>
          </a:p>
        </p:txBody>
      </p:sp>
      <p:sp>
        <p:nvSpPr>
          <p:cNvPr id="35854" name="Rectangle 1">
            <a:extLst>
              <a:ext uri="{FF2B5EF4-FFF2-40B4-BE49-F238E27FC236}">
                <a16:creationId xmlns:a16="http://schemas.microsoft.com/office/drawing/2014/main" id="{35F3F940-C502-43BC-86D5-AEA9FB909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863" y="742950"/>
            <a:ext cx="45704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33CC"/>
                </a:solidFill>
                <a:latin typeface="Times New Roman" panose="02020603050405020304" pitchFamily="18" charset="0"/>
              </a:rPr>
              <a:t>Hoa thụ phấn nhờ côn trùng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C 0.00013 0.02385 0.00052 0.04792 -0.00638 0.07408 C -0.01341 0.10024 -0.03164 0.15024 -0.04128 0.15625 C -0.05104 0.16274 -0.0569 0.13149 -0.06511 0.11204 C -0.07331 0.0926 -0.09844 0.06806 -0.0905 0.0382 C -0.08242 0.00834 -0.05222 -0.04675 -0.01758 -0.06759 C 0.01718 -0.08842 0.05534 -0.053 0.11758 -0.0868 C 0.17968 -0.12037 0.29739 -0.24907 0.3556 -0.2706 C 0.41367 -0.29236 0.42591 -0.19513 0.46666 -0.21759 C 0.50742 -0.24004 0.58229 -0.35254 0.6 -0.40578 C 0.61771 -0.45902 0.60091 -0.5287 0.57304 -0.5368 C 0.54531 -0.5449 0.48919 -0.49953 0.43333 -0.45439 " pathEditMode="relative" rAng="0" ptsTypes="AAAAAAAAAAAA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55" y="-190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C 0.00013 0.02385 0.00052 0.04792 -0.00638 0.07408 C -0.01342 0.10023 -0.03164 0.15023 -0.04128 0.15625 C -0.05105 0.16273 -0.0569 0.13148 -0.06511 0.11204 C -0.07331 0.0926 -0.09844 0.06806 -0.0905 0.0382 C -0.08243 0.00834 -0.05222 -0.04676 -0.01758 -0.06759 C 0.01718 -0.08842 0.05533 -0.05301 0.11757 -0.0868 C 0.17968 -0.12037 0.29739 -0.24907 0.35547 -0.2706 C 0.41367 -0.29236 0.42591 -0.19514 0.46666 -0.21759 C 0.50742 -0.24004 0.58229 -0.35254 0.6 -0.40578 C 0.6177 -0.45903 0.60091 -0.5287 0.57304 -0.5368 C 0.54531 -0.5449 0.48919 -0.49953 0.43333 -0.4544 " pathEditMode="relative" rAng="0" ptsTypes="AAAAAAAAAAAA">
                                      <p:cBhvr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55" y="-1905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C 0.00013 0.02385 0.00052 0.04792 -0.00638 0.07408 C -0.01341 0.10023 -0.03164 0.15023 -0.04128 0.15625 C -0.05104 0.16273 -0.0569 0.13148 -0.06511 0.11204 C -0.07331 0.0926 -0.09844 0.06806 -0.0905 0.0382 C -0.08242 0.00834 -0.05221 -0.04676 -0.01758 -0.06759 C 0.01719 -0.08842 0.05534 -0.05301 0.11758 -0.0868 C 0.17969 -0.12037 0.29739 -0.24907 0.3556 -0.2706 C 0.41367 -0.29236 0.42591 -0.19514 0.46667 -0.21759 C 0.50742 -0.24004 0.58229 -0.35254 0.6 -0.40578 C 0.61771 -0.45903 0.60091 -0.5287 0.57305 -0.5368 C 0.54531 -0.5449 0.48919 -0.49953 0.43333 -0.4544 " pathEditMode="relative" rAng="0" ptsTypes="AAAAAAAAAAAA">
                                      <p:cBhvr>
                                        <p:cTn id="1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55" y="-1905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C 0.00013 0.02384 0.00052 0.04792 -0.00638 0.07407 C -0.01342 0.10023 -0.03165 0.15023 -0.04128 0.15625 C -0.05105 0.16273 -0.05691 0.13148 -0.06511 0.11204 C -0.07331 0.09259 -0.09844 0.06805 -0.0905 0.03819 C -0.08243 0.00833 -0.05222 -0.04676 -0.01758 -0.06759 C 0.01718 -0.08843 0.05533 -0.05301 0.11757 -0.08681 C 0.17968 -0.12037 0.29739 -0.24908 0.35546 -0.2706 C 0.41367 -0.29236 0.42591 -0.19514 0.46666 -0.21759 C 0.50742 -0.24005 0.58229 -0.35255 0.6 -0.40579 C 0.6177 -0.45903 0.60091 -0.52871 0.57304 -0.53681 C 0.54531 -0.54491 0.48919 -0.49954 0.43333 -0.4544 " pathEditMode="relative" rAng="0" ptsTypes="AAAAAAAAAAAA">
                                      <p:cBhvr>
                                        <p:cTn id="1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55" y="-1905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C 0.00013 0.02384 0.00052 0.04792 -0.00638 0.07408 C -0.01341 0.10023 -0.03164 0.15023 -0.04128 0.15625 C -0.05104 0.16273 -0.0569 0.13148 -0.0651 0.11204 C -0.07331 0.09259 -0.09844 0.06806 -0.09049 0.0382 C -0.08242 0.00833 -0.05221 -0.04676 -0.01758 -0.06759 C 0.01719 -0.08842 0.05534 -0.05301 0.11758 -0.0868 C 0.17969 -0.12037 0.2974 -0.24907 0.35547 -0.2706 C 0.41367 -0.29236 0.42591 -0.19514 0.46667 -0.21759 C 0.50742 -0.24004 0.58229 -0.35254 0.6 -0.40579 C 0.61771 -0.45903 0.60091 -0.5287 0.57305 -0.5368 C 0.54531 -0.54491 0.48919 -0.49954 0.43333 -0.4544 " pathEditMode="relative" rAng="0" ptsTypes="AAAAAAAAAAAA">
                                      <p:cBhvr>
                                        <p:cTn id="18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55" y="-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0">
            <a:extLst>
              <a:ext uri="{FF2B5EF4-FFF2-40B4-BE49-F238E27FC236}">
                <a16:creationId xmlns:a16="http://schemas.microsoft.com/office/drawing/2014/main" id="{4A4561B9-FFDA-4F0A-9404-940891AEA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33401"/>
            <a:ext cx="591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33CC"/>
                </a:solidFill>
                <a:latin typeface="Times New Roman" panose="02020603050405020304" pitchFamily="18" charset="0"/>
              </a:rPr>
              <a:t>Hoa thụ phấn nhờ côn trùng</a:t>
            </a:r>
          </a:p>
        </p:txBody>
      </p:sp>
      <p:sp>
        <p:nvSpPr>
          <p:cNvPr id="19" name="Text Box 45">
            <a:extLst>
              <a:ext uri="{FF2B5EF4-FFF2-40B4-BE49-F238E27FC236}">
                <a16:creationId xmlns:a16="http://schemas.microsoft.com/office/drawing/2014/main" id="{24747481-EC6A-4790-B938-C4E626187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503364"/>
            <a:ext cx="1943100" cy="55403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eaLnBrk="1" hangingPunct="1">
              <a:spcBef>
                <a:spcPct val="50000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45">
            <a:extLst>
              <a:ext uri="{FF2B5EF4-FFF2-40B4-BE49-F238E27FC236}">
                <a16:creationId xmlns:a16="http://schemas.microsoft.com/office/drawing/2014/main" id="{DC0E3AD8-FABF-4A34-8D09-AF40DF14B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503363"/>
            <a:ext cx="2686050" cy="46196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eaLnBrk="1" hangingPunct="1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EFC1D2-63E6-40D5-90EB-7F217D5CC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33600"/>
            <a:ext cx="3962400" cy="438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8" descr="HoaMai">
            <a:extLst>
              <a:ext uri="{FF2B5EF4-FFF2-40B4-BE49-F238E27FC236}">
                <a16:creationId xmlns:a16="http://schemas.microsoft.com/office/drawing/2014/main" id="{BBC60D05-9467-4D94-A506-228FAEBE6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41910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0">
            <a:extLst>
              <a:ext uri="{FF2B5EF4-FFF2-40B4-BE49-F238E27FC236}">
                <a16:creationId xmlns:a16="http://schemas.microsoft.com/office/drawing/2014/main" id="{9748E69F-F4F9-4F53-B1AC-307DD7A6A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33401"/>
            <a:ext cx="591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33CC"/>
                </a:solidFill>
                <a:latin typeface="Times New Roman" panose="02020603050405020304" pitchFamily="18" charset="0"/>
              </a:rPr>
              <a:t>Hoa thụ phấn nhờ côn trùng</a:t>
            </a:r>
          </a:p>
        </p:txBody>
      </p:sp>
      <p:sp>
        <p:nvSpPr>
          <p:cNvPr id="19" name="Text Box 45">
            <a:extLst>
              <a:ext uri="{FF2B5EF4-FFF2-40B4-BE49-F238E27FC236}">
                <a16:creationId xmlns:a16="http://schemas.microsoft.com/office/drawing/2014/main" id="{6B5FD7A1-3CD6-4BE5-B1BB-263DB1F4C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503364"/>
            <a:ext cx="1943100" cy="55403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eaLnBrk="1" hangingPunct="1">
              <a:spcBef>
                <a:spcPct val="50000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45">
            <a:extLst>
              <a:ext uri="{FF2B5EF4-FFF2-40B4-BE49-F238E27FC236}">
                <a16:creationId xmlns:a16="http://schemas.microsoft.com/office/drawing/2014/main" id="{244DA3FD-6F39-4B65-8697-66FA9CF19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503363"/>
            <a:ext cx="2686050" cy="46196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eaLnBrk="1" hangingPunct="1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7" descr="hoa-bi-do">
            <a:extLst>
              <a:ext uri="{FF2B5EF4-FFF2-40B4-BE49-F238E27FC236}">
                <a16:creationId xmlns:a16="http://schemas.microsoft.com/office/drawing/2014/main" id="{01E29C10-37E5-417B-9A2B-30EF13BCC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024063"/>
            <a:ext cx="4038600" cy="434975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48134" name="Picture 2" descr="Kết quả hình ảnh cho hoa ANH DAO">
            <a:extLst>
              <a:ext uri="{FF2B5EF4-FFF2-40B4-BE49-F238E27FC236}">
                <a16:creationId xmlns:a16="http://schemas.microsoft.com/office/drawing/2014/main" id="{0D9589D4-96F7-4750-87CF-5DE5B9876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7401"/>
            <a:ext cx="4078288" cy="431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5EB231D7-DBDF-489A-AC6C-18B87D8FB8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5E4BC394-C255-41B5-91A7-8228F040E1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58963" y="1001713"/>
            <a:ext cx="8229600" cy="495300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7B01E4-98C3-4776-9FE5-0B40B3CD503D}"/>
              </a:ext>
            </a:extLst>
          </p:cNvPr>
          <p:cNvSpPr/>
          <p:nvPr/>
        </p:nvSpPr>
        <p:spPr>
          <a:xfrm>
            <a:off x="1519237" y="146050"/>
            <a:ext cx="9153526" cy="67119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C796F5F-76C7-4853-A654-FF0FC976A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8" y="412750"/>
            <a:ext cx="4514850" cy="325438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vi-VN" sz="3000" b="1" kern="0" dirty="0" err="1">
                <a:solidFill>
                  <a:srgbClr val="0000FF"/>
                </a:solidFill>
              </a:rPr>
              <a:t>Hoa</a:t>
            </a:r>
            <a:r>
              <a:rPr lang="en-US" altLang="vi-VN" sz="3000" b="1" kern="0" dirty="0">
                <a:solidFill>
                  <a:srgbClr val="0000FF"/>
                </a:solidFill>
              </a:rPr>
              <a:t> </a:t>
            </a:r>
            <a:r>
              <a:rPr lang="en-US" altLang="vi-VN" sz="3000" b="1" kern="0" dirty="0" err="1">
                <a:solidFill>
                  <a:srgbClr val="0000FF"/>
                </a:solidFill>
              </a:rPr>
              <a:t>thụ</a:t>
            </a:r>
            <a:r>
              <a:rPr lang="en-US" altLang="vi-VN" sz="3000" b="1" kern="0" dirty="0">
                <a:solidFill>
                  <a:srgbClr val="0000FF"/>
                </a:solidFill>
              </a:rPr>
              <a:t> </a:t>
            </a:r>
            <a:r>
              <a:rPr lang="en-US" altLang="vi-VN" sz="3000" b="1" kern="0" dirty="0" err="1">
                <a:solidFill>
                  <a:srgbClr val="0000FF"/>
                </a:solidFill>
              </a:rPr>
              <a:t>phấn</a:t>
            </a:r>
            <a:r>
              <a:rPr lang="en-US" altLang="vi-VN" sz="3000" b="1" kern="0" dirty="0">
                <a:solidFill>
                  <a:srgbClr val="0000FF"/>
                </a:solidFill>
              </a:rPr>
              <a:t> </a:t>
            </a:r>
            <a:r>
              <a:rPr lang="en-US" altLang="vi-VN" sz="3000" b="1" kern="0" dirty="0" err="1">
                <a:solidFill>
                  <a:srgbClr val="0000FF"/>
                </a:solidFill>
              </a:rPr>
              <a:t>nhờ</a:t>
            </a:r>
            <a:r>
              <a:rPr lang="en-US" altLang="vi-VN" sz="3000" b="1" kern="0" dirty="0">
                <a:solidFill>
                  <a:srgbClr val="0000FF"/>
                </a:solidFill>
              </a:rPr>
              <a:t> </a:t>
            </a:r>
            <a:r>
              <a:rPr lang="en-US" altLang="vi-VN" sz="3000" b="1" kern="0" dirty="0" err="1">
                <a:solidFill>
                  <a:srgbClr val="0000FF"/>
                </a:solidFill>
              </a:rPr>
              <a:t>gió</a:t>
            </a:r>
            <a:endParaRPr lang="en-US" altLang="vi-VN" sz="3000" b="1" kern="0" dirty="0">
              <a:solidFill>
                <a:srgbClr val="0000FF"/>
              </a:solidFill>
            </a:endParaRPr>
          </a:p>
        </p:txBody>
      </p:sp>
      <p:pic>
        <p:nvPicPr>
          <p:cNvPr id="40966" name="Picture 13">
            <a:extLst>
              <a:ext uri="{FF2B5EF4-FFF2-40B4-BE49-F238E27FC236}">
                <a16:creationId xmlns:a16="http://schemas.microsoft.com/office/drawing/2014/main" id="{728D6303-5838-46B1-BA4E-10E57AE1F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6" y="1516063"/>
            <a:ext cx="3806825" cy="2043112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7" name="Text Box 15">
            <a:extLst>
              <a:ext uri="{FF2B5EF4-FFF2-40B4-BE49-F238E27FC236}">
                <a16:creationId xmlns:a16="http://schemas.microsoft.com/office/drawing/2014/main" id="{65B2D465-D7B7-44A6-9690-117C57017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726" y="3119438"/>
            <a:ext cx="2595563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700" b="1">
                <a:solidFill>
                  <a:srgbClr val="FFFF66"/>
                </a:solidFill>
                <a:latin typeface="Times New Roman" panose="02020603050405020304" pitchFamily="18" charset="0"/>
              </a:rPr>
              <a:t>Cây phi lao</a:t>
            </a:r>
          </a:p>
        </p:txBody>
      </p:sp>
      <p:pic>
        <p:nvPicPr>
          <p:cNvPr id="40968" name="Picture 17">
            <a:extLst>
              <a:ext uri="{FF2B5EF4-FFF2-40B4-BE49-F238E27FC236}">
                <a16:creationId xmlns:a16="http://schemas.microsoft.com/office/drawing/2014/main" id="{19FEEAE9-8721-4326-A12A-BF09F9ADA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6" y="3703639"/>
            <a:ext cx="3806825" cy="2192337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9" name="Text Box 18">
            <a:extLst>
              <a:ext uri="{FF2B5EF4-FFF2-40B4-BE49-F238E27FC236}">
                <a16:creationId xmlns:a16="http://schemas.microsoft.com/office/drawing/2014/main" id="{3541A5B4-64A2-4B67-A517-973AA3EA9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551" y="5419725"/>
            <a:ext cx="2595563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700" b="1">
                <a:solidFill>
                  <a:srgbClr val="FFFF00"/>
                </a:solidFill>
                <a:latin typeface="Times New Roman" panose="02020603050405020304" pitchFamily="18" charset="0"/>
              </a:rPr>
              <a:t>Cây bắp</a:t>
            </a:r>
          </a:p>
        </p:txBody>
      </p:sp>
      <p:pic>
        <p:nvPicPr>
          <p:cNvPr id="40970" name="Picture 20">
            <a:extLst>
              <a:ext uri="{FF2B5EF4-FFF2-40B4-BE49-F238E27FC236}">
                <a16:creationId xmlns:a16="http://schemas.microsoft.com/office/drawing/2014/main" id="{6EF30C6A-E6C6-4E29-9C5D-A47760667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1" y="3695700"/>
            <a:ext cx="3884613" cy="2192338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1" name="Text Box 21">
            <a:extLst>
              <a:ext uri="{FF2B5EF4-FFF2-40B4-BE49-F238E27FC236}">
                <a16:creationId xmlns:a16="http://schemas.microsoft.com/office/drawing/2014/main" id="{F43F7BC5-3962-440D-9DE1-BDE605F58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6525" y="5403851"/>
            <a:ext cx="18351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700" b="1">
                <a:solidFill>
                  <a:srgbClr val="FFFF00"/>
                </a:solidFill>
                <a:latin typeface="Times New Roman" panose="02020603050405020304" pitchFamily="18" charset="0"/>
              </a:rPr>
              <a:t>Cỏ may</a:t>
            </a:r>
          </a:p>
        </p:txBody>
      </p:sp>
      <p:pic>
        <p:nvPicPr>
          <p:cNvPr id="40972" name="Picture 6" descr="http://baokontum.com.vn/uploads/Image/2019/12/01/20191201163545co-duoi-chon-anhdaidien.jpg">
            <a:extLst>
              <a:ext uri="{FF2B5EF4-FFF2-40B4-BE49-F238E27FC236}">
                <a16:creationId xmlns:a16="http://schemas.microsoft.com/office/drawing/2014/main" id="{ECA7ADBA-711B-49B5-8D8B-B8678760B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1522413"/>
            <a:ext cx="3943350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3" name="Text Box 15">
            <a:extLst>
              <a:ext uri="{FF2B5EF4-FFF2-40B4-BE49-F238E27FC236}">
                <a16:creationId xmlns:a16="http://schemas.microsoft.com/office/drawing/2014/main" id="{9A34C096-54DB-4737-988A-0CC570112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5339" y="3154363"/>
            <a:ext cx="25939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700" b="1">
                <a:solidFill>
                  <a:srgbClr val="FFFF66"/>
                </a:solidFill>
                <a:latin typeface="Times New Roman" panose="02020603050405020304" pitchFamily="18" charset="0"/>
              </a:rPr>
              <a:t>Cỏ đuôi chồn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1">
            <a:extLst>
              <a:ext uri="{FF2B5EF4-FFF2-40B4-BE49-F238E27FC236}">
                <a16:creationId xmlns:a16="http://schemas.microsoft.com/office/drawing/2014/main" id="{9F013720-5E99-4CBA-A489-831FF2287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0" y="830263"/>
            <a:ext cx="3429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0000"/>
                </a:solidFill>
                <a:latin typeface="Times New Roman" panose="02020603050405020304" pitchFamily="18" charset="0"/>
              </a:rPr>
              <a:t>Hoa thụ phấn nhờ gió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F5D0B7-44A2-40E6-8382-C04BA23FB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57401"/>
            <a:ext cx="3733800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0">
            <a:extLst>
              <a:ext uri="{FF2B5EF4-FFF2-40B4-BE49-F238E27FC236}">
                <a16:creationId xmlns:a16="http://schemas.microsoft.com/office/drawing/2014/main" id="{9D56E684-B0AA-4366-9921-D268B3F0C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1" y="1419225"/>
            <a:ext cx="1533525" cy="55403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eaLnBrk="1" hangingPunct="1">
              <a:spcBef>
                <a:spcPct val="50000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80A55C-346D-43D1-93B3-CC69D0B56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2057401"/>
            <a:ext cx="4214813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0">
            <a:extLst>
              <a:ext uri="{FF2B5EF4-FFF2-40B4-BE49-F238E27FC236}">
                <a16:creationId xmlns:a16="http://schemas.microsoft.com/office/drawing/2014/main" id="{4E2DE9CD-AD21-408A-AB53-2D9FF3E86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9" y="1444625"/>
            <a:ext cx="1533525" cy="55403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eaLnBrk="1" hangingPunct="1">
              <a:spcBef>
                <a:spcPct val="50000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1">
            <a:extLst>
              <a:ext uri="{FF2B5EF4-FFF2-40B4-BE49-F238E27FC236}">
                <a16:creationId xmlns:a16="http://schemas.microsoft.com/office/drawing/2014/main" id="{38F0BBBE-E0CE-4147-94BA-033C31E5D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0" y="830263"/>
            <a:ext cx="3429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0000"/>
                </a:solidFill>
                <a:latin typeface="Times New Roman" panose="02020603050405020304" pitchFamily="18" charset="0"/>
              </a:rPr>
              <a:t>Hoa thụ phấn nhờ gió</a:t>
            </a:r>
          </a:p>
        </p:txBody>
      </p:sp>
      <p:sp>
        <p:nvSpPr>
          <p:cNvPr id="7" name="Text Box 40">
            <a:extLst>
              <a:ext uri="{FF2B5EF4-FFF2-40B4-BE49-F238E27FC236}">
                <a16:creationId xmlns:a16="http://schemas.microsoft.com/office/drawing/2014/main" id="{ED7FC1BA-F2B8-4C15-AB02-0B9B1E59F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419225"/>
            <a:ext cx="2209800" cy="55403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eaLnBrk="1" hangingPunct="1">
              <a:spcBef>
                <a:spcPct val="50000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40">
            <a:extLst>
              <a:ext uri="{FF2B5EF4-FFF2-40B4-BE49-F238E27FC236}">
                <a16:creationId xmlns:a16="http://schemas.microsoft.com/office/drawing/2014/main" id="{5F373AEE-28F9-4BAD-AF55-C47252291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3738" y="1484314"/>
            <a:ext cx="2709862" cy="55403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eaLnBrk="1" hangingPunct="1">
              <a:spcBef>
                <a:spcPct val="50000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3" name="Picture 2" descr="Kết quả hình ảnh cho bông lau">
            <a:extLst>
              <a:ext uri="{FF2B5EF4-FFF2-40B4-BE49-F238E27FC236}">
                <a16:creationId xmlns:a16="http://schemas.microsoft.com/office/drawing/2014/main" id="{27704A2B-088D-4FC1-9425-4C0D5810F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105025"/>
            <a:ext cx="4252912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2" descr="Kết quả hình ảnh cho HOA THỤ PHAN NHO GIO">
            <a:extLst>
              <a:ext uri="{FF2B5EF4-FFF2-40B4-BE49-F238E27FC236}">
                <a16:creationId xmlns:a16="http://schemas.microsoft.com/office/drawing/2014/main" id="{3C5812FD-B385-4956-98CE-E3BE6A015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105026"/>
            <a:ext cx="35814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>
            <a:extLst>
              <a:ext uri="{FF2B5EF4-FFF2-40B4-BE49-F238E27FC236}">
                <a16:creationId xmlns:a16="http://schemas.microsoft.com/office/drawing/2014/main" id="{E0DC928F-D63D-4DBC-A28E-DB5121625F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199" y="990601"/>
            <a:ext cx="8643257" cy="4530725"/>
          </a:xfrm>
          <a:ln w="76200">
            <a:solidFill>
              <a:srgbClr val="000000"/>
            </a:solidFill>
          </a:ln>
        </p:spPr>
        <p:txBody>
          <a:bodyPr/>
          <a:lstStyle/>
          <a:p>
            <a:pPr marL="609600" indent="-609600" algn="ctr" eaLnBrk="1" hangingPunct="1">
              <a:buNone/>
              <a:defRPr/>
            </a:pPr>
            <a:r>
              <a:rPr lang="en-US" sz="36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Thảo</a:t>
            </a:r>
            <a:r>
              <a:rPr lang="en-US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luận</a:t>
            </a:r>
            <a:r>
              <a:rPr lang="en-US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nhóm</a:t>
            </a:r>
            <a:r>
              <a:rPr lang="en-US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09600" indent="-609600" eaLnBrk="1" hangingPunct="1">
              <a:buNone/>
              <a:defRPr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algn="just" eaLnBrk="1" hangingPunct="1">
              <a:buNone/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609600" indent="-609600" eaLnBrk="1" hangingPunct="1">
              <a:buNone/>
              <a:defRPr/>
            </a:pP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buNone/>
              <a:defRPr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21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214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2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2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2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2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6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466" name="Group 2">
            <a:extLst>
              <a:ext uri="{FF2B5EF4-FFF2-40B4-BE49-F238E27FC236}">
                <a16:creationId xmlns:a16="http://schemas.microsoft.com/office/drawing/2014/main" id="{1FF0BB52-12FC-4EF4-804B-0F161BFD1DAA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176339723"/>
              </p:ext>
            </p:extLst>
          </p:nvPr>
        </p:nvGraphicFramePr>
        <p:xfrm>
          <a:off x="1752600" y="228601"/>
          <a:ext cx="8763000" cy="6172201"/>
        </p:xfrm>
        <a:graphic>
          <a:graphicData uri="http://schemas.openxmlformats.org/drawingml/2006/table">
            <a:tbl>
              <a:tblPr/>
              <a:tblGrid>
                <a:gridCol w="1897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3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2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87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Hoa thụ phấn nhờ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côn trùng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Hoa thụ phấn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nhờ gió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4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Tên cây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9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Đặc điểm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8485" name="Text Box 21">
            <a:extLst>
              <a:ext uri="{FF2B5EF4-FFF2-40B4-BE49-F238E27FC236}">
                <a16:creationId xmlns:a16="http://schemas.microsoft.com/office/drawing/2014/main" id="{606967E2-0C06-4867-A88E-184A6113A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1" y="4495801"/>
            <a:ext cx="30273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 màu sắc đẹp, cánh hoa, đài hoa thường nhỏ hoặc không có.</a:t>
            </a:r>
          </a:p>
        </p:txBody>
      </p:sp>
      <p:sp>
        <p:nvSpPr>
          <p:cNvPr id="318486" name="Text Box 22">
            <a:extLst>
              <a:ext uri="{FF2B5EF4-FFF2-40B4-BE49-F238E27FC236}">
                <a16:creationId xmlns:a16="http://schemas.microsoft.com/office/drawing/2014/main" id="{2FB95EF2-DDB8-4F88-ADF1-B345E9FE6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590800"/>
            <a:ext cx="367188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Dong riềng, hoa sen, râm bụt, mướp, cam, bưởi, hoa hồng,…</a:t>
            </a:r>
          </a:p>
        </p:txBody>
      </p:sp>
      <p:sp>
        <p:nvSpPr>
          <p:cNvPr id="318487" name="Text Box 23">
            <a:extLst>
              <a:ext uri="{FF2B5EF4-FFF2-40B4-BE49-F238E27FC236}">
                <a16:creationId xmlns:a16="http://schemas.microsoft.com/office/drawing/2014/main" id="{02EBDBFA-9B15-4CC2-A150-9B2930EDC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438400"/>
            <a:ext cx="2895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 lau, lúa, ngô, các loại cây cỏ …..</a:t>
            </a:r>
          </a:p>
        </p:txBody>
      </p:sp>
      <p:sp>
        <p:nvSpPr>
          <p:cNvPr id="318488" name="Text Box 24">
            <a:extLst>
              <a:ext uri="{FF2B5EF4-FFF2-40B4-BE49-F238E27FC236}">
                <a16:creationId xmlns:a16="http://schemas.microsoft.com/office/drawing/2014/main" id="{298B608C-312C-4C8E-966D-A43B96370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343401"/>
            <a:ext cx="3581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có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sắc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sặc sỡ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thơm,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 ngọt…hấp dẫn côn trùng.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18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18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18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18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1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1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85" grpId="0"/>
      <p:bldP spid="318486" grpId="0"/>
      <p:bldP spid="318487" grpId="0"/>
      <p:bldP spid="31848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>
            <a:extLst>
              <a:ext uri="{FF2B5EF4-FFF2-40B4-BE49-F238E27FC236}">
                <a16:creationId xmlns:a16="http://schemas.microsoft.com/office/drawing/2014/main" id="{9F279FE4-2D08-4EBE-AB0A-90DE4235C5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1219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6483" name="Rectangle 3">
            <a:extLst>
              <a:ext uri="{FF2B5EF4-FFF2-40B4-BE49-F238E27FC236}">
                <a16:creationId xmlns:a16="http://schemas.microsoft.com/office/drawing/2014/main" id="{104DDACD-F6B8-4450-85D2-3A31BAC7B4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19300" y="2590800"/>
            <a:ext cx="8382000" cy="3352800"/>
          </a:xfrm>
          <a:ln w="57150"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sặc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sỡ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48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48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2" grpId="0"/>
      <p:bldP spid="27648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4">
            <a:extLst>
              <a:ext uri="{FF2B5EF4-FFF2-40B4-BE49-F238E27FC236}">
                <a16:creationId xmlns:a16="http://schemas.microsoft.com/office/drawing/2014/main" id="{57AFDCCB-3B5C-4F01-87C9-2D8D55103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36538"/>
            <a:ext cx="914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4800" b="1">
                <a:solidFill>
                  <a:srgbClr val="FFFFFF"/>
                </a:solidFill>
                <a:latin typeface="Times New Roman" panose="02020603050405020304" pitchFamily="18" charset="0"/>
              </a:rPr>
              <a:t>LUYỆN TẬP</a:t>
            </a:r>
            <a:endParaRPr lang="en-US" altLang="en-US" sz="48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6" name="Rectangle 5">
            <a:extLst>
              <a:ext uri="{FF2B5EF4-FFF2-40B4-BE49-F238E27FC236}">
                <a16:creationId xmlns:a16="http://schemas.microsoft.com/office/drawing/2014/main" id="{AA316F88-43C0-4CFC-88D4-61FBAC0E8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833688"/>
            <a:ext cx="8482013" cy="402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5400" b="1">
              <a:solidFill>
                <a:srgbClr val="CC3300"/>
              </a:solidFill>
            </a:endParaRPr>
          </a:p>
        </p:txBody>
      </p:sp>
      <p:sp>
        <p:nvSpPr>
          <p:cNvPr id="23557" name="Text Box 6">
            <a:extLst>
              <a:ext uri="{FF2B5EF4-FFF2-40B4-BE49-F238E27FC236}">
                <a16:creationId xmlns:a16="http://schemas.microsoft.com/office/drawing/2014/main" id="{E94BB272-10A4-4B6A-9FEB-9FD0C12E9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2288" y="5835651"/>
            <a:ext cx="2525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C491A72-DC0D-42AC-9BC6-8DECB61B7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328739"/>
            <a:ext cx="874077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vi-VN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32634D7-DBC1-492B-81BD-5911F7E9B1F7}"/>
              </a:ext>
            </a:extLst>
          </p:cNvPr>
          <p:cNvSpPr txBox="1">
            <a:spLocks noChangeArrowheads="1"/>
          </p:cNvSpPr>
          <p:nvPr/>
        </p:nvSpPr>
        <p:spPr>
          <a:xfrm>
            <a:off x="780393" y="2111376"/>
            <a:ext cx="10759966" cy="4557713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tabLst>
                <a:tab pos="1431925" algn="l"/>
              </a:tabLst>
              <a:defRPr/>
            </a:pPr>
            <a:r>
              <a:rPr lang="vi-VN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Câu 2</a:t>
            </a: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tabLst>
                <a:tab pos="1431925" algn="l"/>
              </a:tabLst>
              <a:defRPr/>
            </a:pP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Nhị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tabLst>
                <a:tab pos="1431925" algn="l"/>
              </a:tabLst>
              <a:defRPr/>
            </a:pP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vi-VN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Nhụy</a:t>
            </a:r>
            <a:endParaRPr lang="en-US" sz="38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F048D40-A58B-4AF0-9AB7-7EF406F96181}"/>
              </a:ext>
            </a:extLst>
          </p:cNvPr>
          <p:cNvSpPr/>
          <p:nvPr/>
        </p:nvSpPr>
        <p:spPr>
          <a:xfrm>
            <a:off x="2059755" y="3547845"/>
            <a:ext cx="820737" cy="765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7" name="Rectangle 3">
            <a:extLst>
              <a:ext uri="{FF2B5EF4-FFF2-40B4-BE49-F238E27FC236}">
                <a16:creationId xmlns:a16="http://schemas.microsoft.com/office/drawing/2014/main" id="{0EDA8067-C77D-491C-B01C-A0695982E9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0" y="228600"/>
            <a:ext cx="8229600" cy="6629400"/>
          </a:xfrm>
          <a:ln w="76200"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Ghi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nhớ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</a:p>
          <a:p>
            <a:pPr marL="0" indent="0" eaLnBrk="1" hangingPunct="1">
              <a:buNone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Sự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sinh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sản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của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thực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vật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hoa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trải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qua 3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quá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trình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</a:p>
          <a:p>
            <a:pPr eaLnBrk="1" hangingPunct="1">
              <a:buFontTx/>
              <a:buNone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Sự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thụ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phấn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Sự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thụ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tinh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Sự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hình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thành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hạt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quả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loài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hoa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thụ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phấn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nhờ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côn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trùng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thường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màu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sắc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sặc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sỡ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hoặc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hương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thơm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hấp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dẫn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côn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trùng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loài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hoa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thụ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phấn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nhờ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gió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không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màu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sắc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đẹp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cánh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hoa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đài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hoa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thường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nhỏ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hoặc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không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FontTx/>
              <a:buNone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87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8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328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7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8">
            <a:extLst>
              <a:ext uri="{FF2B5EF4-FFF2-40B4-BE49-F238E27FC236}">
                <a16:creationId xmlns:a16="http://schemas.microsoft.com/office/drawing/2014/main" id="{0245C518-EC28-4F6F-B37C-66E514DB3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5257801"/>
            <a:ext cx="2668588" cy="1331913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6321" name="Picture 17">
            <a:extLst>
              <a:ext uri="{FF2B5EF4-FFF2-40B4-BE49-F238E27FC236}">
                <a16:creationId xmlns:a16="http://schemas.microsoft.com/office/drawing/2014/main" id="{7CAEAD66-DE24-40D3-A9B4-E4633DB0A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3644901"/>
            <a:ext cx="2682875" cy="1471613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6318" name="Picture 14">
            <a:extLst>
              <a:ext uri="{FF2B5EF4-FFF2-40B4-BE49-F238E27FC236}">
                <a16:creationId xmlns:a16="http://schemas.microsoft.com/office/drawing/2014/main" id="{D332A8BF-728E-430A-8BE4-8F4EC045A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381000"/>
            <a:ext cx="2662238" cy="1538288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6306" name="AutoShape 2">
            <a:extLst>
              <a:ext uri="{FF2B5EF4-FFF2-40B4-BE49-F238E27FC236}">
                <a16:creationId xmlns:a16="http://schemas.microsoft.com/office/drawing/2014/main" id="{E666BC3E-6B50-41AC-8EB1-1CC3C1840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620713"/>
            <a:ext cx="4932363" cy="1008062"/>
          </a:xfrm>
          <a:prstGeom prst="rightArrow">
            <a:avLst>
              <a:gd name="adj1" fmla="val 44287"/>
              <a:gd name="adj2" fmla="val 65035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>
                <a:solidFill>
                  <a:srgbClr val="000000"/>
                </a:solidFill>
              </a:rPr>
              <a:t>Hoa gì thơm ngát về đêm? </a:t>
            </a:r>
          </a:p>
        </p:txBody>
      </p:sp>
      <p:sp>
        <p:nvSpPr>
          <p:cNvPr id="226308" name="Text Box 4">
            <a:extLst>
              <a:ext uri="{FF2B5EF4-FFF2-40B4-BE49-F238E27FC236}">
                <a16:creationId xmlns:a16="http://schemas.microsoft.com/office/drawing/2014/main" id="{E05890E8-73E1-4028-9C2C-970646CEE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1519238"/>
            <a:ext cx="1739900" cy="46196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vi-VN" sz="2400" b="1" dirty="0" err="1">
                <a:solidFill>
                  <a:srgbClr val="FF3300"/>
                </a:solidFill>
                <a:latin typeface="Times New Roman" pitchFamily="18" charset="0"/>
              </a:rPr>
              <a:t>Hoa</a:t>
            </a:r>
            <a:r>
              <a:rPr lang="en-US" altLang="vi-VN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itchFamily="18" charset="0"/>
              </a:rPr>
              <a:t>quỳnh</a:t>
            </a:r>
            <a:endParaRPr lang="en-US" altLang="vi-VN" sz="24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26309" name="AutoShape 5">
            <a:extLst>
              <a:ext uri="{FF2B5EF4-FFF2-40B4-BE49-F238E27FC236}">
                <a16:creationId xmlns:a16="http://schemas.microsoft.com/office/drawing/2014/main" id="{B2FAE635-C184-42B2-9503-FD3461D56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2168526"/>
            <a:ext cx="5040313" cy="1260475"/>
          </a:xfrm>
          <a:prstGeom prst="rightArrow">
            <a:avLst>
              <a:gd name="adj1" fmla="val 42481"/>
              <a:gd name="adj2" fmla="val 52483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>
                <a:solidFill>
                  <a:srgbClr val="000000"/>
                </a:solidFill>
              </a:rPr>
              <a:t>Hoa gì hẹn đến mùa xuân? </a:t>
            </a:r>
          </a:p>
        </p:txBody>
      </p:sp>
      <p:sp>
        <p:nvSpPr>
          <p:cNvPr id="226312" name="AutoShape 8">
            <a:extLst>
              <a:ext uri="{FF2B5EF4-FFF2-40B4-BE49-F238E27FC236}">
                <a16:creationId xmlns:a16="http://schemas.microsoft.com/office/drawing/2014/main" id="{CE7E5A68-1E9E-4323-994C-2B768639E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3644900"/>
            <a:ext cx="5076825" cy="1227138"/>
          </a:xfrm>
          <a:prstGeom prst="rightArrow">
            <a:avLst>
              <a:gd name="adj1" fmla="val 44287"/>
              <a:gd name="adj2" fmla="val 66826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>
                <a:solidFill>
                  <a:srgbClr val="000000"/>
                </a:solidFill>
              </a:rPr>
              <a:t>Hoa gì nhiều tuổi để thờ? </a:t>
            </a:r>
          </a:p>
        </p:txBody>
      </p:sp>
      <p:sp>
        <p:nvSpPr>
          <p:cNvPr id="226314" name="Text Box 10">
            <a:extLst>
              <a:ext uri="{FF2B5EF4-FFF2-40B4-BE49-F238E27FC236}">
                <a16:creationId xmlns:a16="http://schemas.microsoft.com/office/drawing/2014/main" id="{45E57C52-C5E4-4ADD-8964-6EA9AE4FF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9" y="4689476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1800" b="1">
                <a:solidFill>
                  <a:srgbClr val="FFFF66"/>
                </a:solidFill>
              </a:rPr>
              <a:t>Hoa vạn thọ</a:t>
            </a:r>
          </a:p>
        </p:txBody>
      </p:sp>
      <p:sp>
        <p:nvSpPr>
          <p:cNvPr id="226315" name="AutoShape 11">
            <a:extLst>
              <a:ext uri="{FF2B5EF4-FFF2-40B4-BE49-F238E27FC236}">
                <a16:creationId xmlns:a16="http://schemas.microsoft.com/office/drawing/2014/main" id="{3982C21F-2A56-4C3A-A7B9-5C1CFA2DF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5257800"/>
            <a:ext cx="5040313" cy="1303338"/>
          </a:xfrm>
          <a:prstGeom prst="rightArrow">
            <a:avLst>
              <a:gd name="adj1" fmla="val 42481"/>
              <a:gd name="adj2" fmla="val 52494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>
                <a:solidFill>
                  <a:srgbClr val="000000"/>
                </a:solidFill>
              </a:rPr>
              <a:t>     Hoa gì báo hiệu đến giờ thu sang</a:t>
            </a:r>
            <a:r>
              <a:rPr lang="en-US" altLang="vi-VN" sz="2800">
                <a:solidFill>
                  <a:srgbClr val="000000"/>
                </a:solidFill>
              </a:rPr>
              <a:t> </a:t>
            </a:r>
            <a:r>
              <a:rPr lang="en-US" altLang="vi-VN" sz="2800" b="1">
                <a:solidFill>
                  <a:srgbClr val="000000"/>
                </a:solidFill>
              </a:rPr>
              <a:t>? </a:t>
            </a:r>
          </a:p>
        </p:txBody>
      </p:sp>
      <p:sp>
        <p:nvSpPr>
          <p:cNvPr id="21515" name="Text Box 13">
            <a:extLst>
              <a:ext uri="{FF2B5EF4-FFF2-40B4-BE49-F238E27FC236}">
                <a16:creationId xmlns:a16="http://schemas.microsoft.com/office/drawing/2014/main" id="{A855D301-A2CE-48A7-ABD7-6975C43BA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2539" y="6162676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1800" b="1">
                <a:solidFill>
                  <a:srgbClr val="FFFF66"/>
                </a:solidFill>
              </a:rPr>
              <a:t>Hoa cúc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849170F1-1859-4C06-A6B9-CE62EB499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2168526"/>
            <a:ext cx="2682875" cy="1368425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5">
            <a:extLst>
              <a:ext uri="{FF2B5EF4-FFF2-40B4-BE49-F238E27FC236}">
                <a16:creationId xmlns:a16="http://schemas.microsoft.com/office/drawing/2014/main" id="{04DC5C3B-7F11-4896-B5F5-E14374A8C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1" y="3048001"/>
            <a:ext cx="15843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FFFF00"/>
                </a:solidFill>
              </a:rPr>
              <a:t>Hoa mai</a:t>
            </a:r>
          </a:p>
        </p:txBody>
      </p:sp>
      <p:sp>
        <p:nvSpPr>
          <p:cNvPr id="48142" name="TextBox 1">
            <a:extLst>
              <a:ext uri="{FF2B5EF4-FFF2-40B4-BE49-F238E27FC236}">
                <a16:creationId xmlns:a16="http://schemas.microsoft.com/office/drawing/2014/main" id="{3BE1D99C-75B5-41EB-904F-4798CFD9B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5867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Trò chơi  “Ai thông minh hơn?”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6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2263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263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26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 animBg="1"/>
      <p:bldP spid="226308" grpId="0" animBg="1"/>
      <p:bldP spid="226309" grpId="0" animBg="1"/>
      <p:bldP spid="226312" grpId="0" animBg="1"/>
      <p:bldP spid="226314" grpId="0"/>
      <p:bldP spid="226315" grpId="0" animBg="1"/>
      <p:bldP spid="21515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44" name="Picture 16">
            <a:extLst>
              <a:ext uri="{FF2B5EF4-FFF2-40B4-BE49-F238E27FC236}">
                <a16:creationId xmlns:a16="http://schemas.microsoft.com/office/drawing/2014/main" id="{FE43E842-2D27-4365-BA42-2BFDF630C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4" y="1993901"/>
            <a:ext cx="2847975" cy="1438275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42" name="Picture 14">
            <a:extLst>
              <a:ext uri="{FF2B5EF4-FFF2-40B4-BE49-F238E27FC236}">
                <a16:creationId xmlns:a16="http://schemas.microsoft.com/office/drawing/2014/main" id="{E35FAE1F-5CE7-4A6A-BFF3-E416452C0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584201"/>
            <a:ext cx="2844800" cy="1311275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7333" name="AutoShape 5">
            <a:extLst>
              <a:ext uri="{FF2B5EF4-FFF2-40B4-BE49-F238E27FC236}">
                <a16:creationId xmlns:a16="http://schemas.microsoft.com/office/drawing/2014/main" id="{10E8EE23-32A9-4F56-97AA-D572C26BF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441325"/>
            <a:ext cx="4824412" cy="1320800"/>
          </a:xfrm>
          <a:prstGeom prst="rightArrow">
            <a:avLst>
              <a:gd name="adj1" fmla="val 44287"/>
              <a:gd name="adj2" fmla="val 65004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000000"/>
                </a:solidFill>
              </a:rPr>
              <a:t>Hoa gì sớm nở tối tàn?</a:t>
            </a:r>
            <a:r>
              <a:rPr lang="en-US" altLang="vi-VN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27334" name="Text Box 6">
            <a:extLst>
              <a:ext uri="{FF2B5EF4-FFF2-40B4-BE49-F238E27FC236}">
                <a16:creationId xmlns:a16="http://schemas.microsoft.com/office/drawing/2014/main" id="{0812882E-D388-457D-B481-8B230266D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789" y="1577976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1800" b="1">
                <a:solidFill>
                  <a:srgbClr val="FF3300"/>
                </a:solidFill>
              </a:rPr>
              <a:t>Hoa quỳnh</a:t>
            </a:r>
          </a:p>
        </p:txBody>
      </p:sp>
      <p:sp>
        <p:nvSpPr>
          <p:cNvPr id="227336" name="AutoShape 8">
            <a:extLst>
              <a:ext uri="{FF2B5EF4-FFF2-40B4-BE49-F238E27FC236}">
                <a16:creationId xmlns:a16="http://schemas.microsoft.com/office/drawing/2014/main" id="{ECF8438D-3F89-4CF6-9A3A-96FA0E38F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1895475"/>
            <a:ext cx="4824412" cy="1422400"/>
          </a:xfrm>
          <a:prstGeom prst="rightArrow">
            <a:avLst>
              <a:gd name="adj1" fmla="val 38676"/>
              <a:gd name="adj2" fmla="val 47579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000000"/>
                </a:solidFill>
              </a:rPr>
              <a:t>Hoa gì e thẹn bên đường</a:t>
            </a:r>
            <a:r>
              <a:rPr lang="en-US" altLang="vi-VN" sz="2400">
                <a:solidFill>
                  <a:srgbClr val="000000"/>
                </a:solidFill>
              </a:rPr>
              <a:t> </a:t>
            </a:r>
            <a:r>
              <a:rPr lang="en-US" altLang="vi-VN" sz="2400" b="1">
                <a:solidFill>
                  <a:srgbClr val="000000"/>
                </a:solidFill>
              </a:rPr>
              <a:t>? </a:t>
            </a:r>
          </a:p>
        </p:txBody>
      </p:sp>
      <p:sp>
        <p:nvSpPr>
          <p:cNvPr id="227337" name="Text Box 9">
            <a:extLst>
              <a:ext uri="{FF2B5EF4-FFF2-40B4-BE49-F238E27FC236}">
                <a16:creationId xmlns:a16="http://schemas.microsoft.com/office/drawing/2014/main" id="{F298155E-509D-464F-9CFA-D55DB6DA9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76" y="3133726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1800" b="1">
                <a:solidFill>
                  <a:srgbClr val="FFFF66"/>
                </a:solidFill>
              </a:rPr>
              <a:t>Hoa trinh nữ</a:t>
            </a:r>
          </a:p>
        </p:txBody>
      </p:sp>
      <p:sp>
        <p:nvSpPr>
          <p:cNvPr id="14" name="AutoShape 9">
            <a:extLst>
              <a:ext uri="{FF2B5EF4-FFF2-40B4-BE49-F238E27FC236}">
                <a16:creationId xmlns:a16="http://schemas.microsoft.com/office/drawing/2014/main" id="{844AD7E7-C20B-4FB2-9D19-9E6C76388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3536950"/>
            <a:ext cx="4897437" cy="1549400"/>
          </a:xfrm>
          <a:prstGeom prst="rightArrow">
            <a:avLst>
              <a:gd name="adj1" fmla="val 38676"/>
              <a:gd name="adj2" fmla="val 47603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000000"/>
                </a:solidFill>
              </a:rPr>
              <a:t>Hoa gì muôn dặm đường dài?</a:t>
            </a: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A735225C-F04F-45F0-99ED-E6B2811FC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3536951"/>
            <a:ext cx="2838450" cy="1584325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10">
            <a:extLst>
              <a:ext uri="{FF2B5EF4-FFF2-40B4-BE49-F238E27FC236}">
                <a16:creationId xmlns:a16="http://schemas.microsoft.com/office/drawing/2014/main" id="{838837E2-1F21-489C-9BEF-70C78FE1C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464" y="3717926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1800" b="1">
                <a:solidFill>
                  <a:srgbClr val="FFFF66"/>
                </a:solidFill>
              </a:rPr>
              <a:t>Hoa thiên lí</a:t>
            </a:r>
          </a:p>
        </p:txBody>
      </p:sp>
      <p:sp>
        <p:nvSpPr>
          <p:cNvPr id="17" name="AutoShape 8">
            <a:extLst>
              <a:ext uri="{FF2B5EF4-FFF2-40B4-BE49-F238E27FC236}">
                <a16:creationId xmlns:a16="http://schemas.microsoft.com/office/drawing/2014/main" id="{B43BBD96-7C1F-4FE4-AE70-E8B349A33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5330825"/>
            <a:ext cx="4824412" cy="1270000"/>
          </a:xfrm>
          <a:prstGeom prst="rightArrow">
            <a:avLst>
              <a:gd name="adj1" fmla="val 42481"/>
              <a:gd name="adj2" fmla="val 58898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000000"/>
                </a:solidFill>
              </a:rPr>
              <a:t>    Hoa gì xinh đẹp đồng thời lắm gai</a:t>
            </a:r>
            <a:r>
              <a:rPr lang="en-US" altLang="vi-VN" sz="2400">
                <a:solidFill>
                  <a:srgbClr val="000000"/>
                </a:solidFill>
              </a:rPr>
              <a:t> </a:t>
            </a:r>
            <a:r>
              <a:rPr lang="en-US" altLang="vi-VN" sz="2400" b="1">
                <a:solidFill>
                  <a:srgbClr val="000000"/>
                </a:solidFill>
              </a:rPr>
              <a:t>?</a:t>
            </a:r>
            <a:r>
              <a:rPr lang="en-US" altLang="vi-VN" sz="24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8" name="Picture 15">
            <a:extLst>
              <a:ext uri="{FF2B5EF4-FFF2-40B4-BE49-F238E27FC236}">
                <a16:creationId xmlns:a16="http://schemas.microsoft.com/office/drawing/2014/main" id="{2F9E8232-21F0-494C-9710-4F806183F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5183188"/>
            <a:ext cx="2719388" cy="1376362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13">
            <a:extLst>
              <a:ext uri="{FF2B5EF4-FFF2-40B4-BE49-F238E27FC236}">
                <a16:creationId xmlns:a16="http://schemas.microsoft.com/office/drawing/2014/main" id="{B2AC0307-DB00-45E7-AF3F-A8C8487B5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6926" y="6191251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1800" b="1">
                <a:solidFill>
                  <a:srgbClr val="FFFF66"/>
                </a:solidFill>
              </a:rPr>
              <a:t>Hoa hồng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7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7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227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500"/>
                                        <p:tgtEl>
                                          <p:spTgt spid="227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2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3" grpId="0" animBg="1"/>
      <p:bldP spid="227334" grpId="0"/>
      <p:bldP spid="227336" grpId="0" animBg="1"/>
      <p:bldP spid="227337" grpId="0"/>
      <p:bldP spid="14" grpId="0" animBg="1"/>
      <p:bldP spid="16" grpId="0"/>
      <p:bldP spid="17" grpId="0" animBg="1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CBAE15-01C7-4069-B776-6BD7617B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</a:t>
            </a:r>
          </a:p>
        </p:txBody>
      </p:sp>
      <p:pic>
        <p:nvPicPr>
          <p:cNvPr id="51203" name="Picture 5">
            <a:extLst>
              <a:ext uri="{FF2B5EF4-FFF2-40B4-BE49-F238E27FC236}">
                <a16:creationId xmlns:a16="http://schemas.microsoft.com/office/drawing/2014/main" id="{45EB2516-E30D-40B4-8965-072336415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4">
            <a:extLst>
              <a:ext uri="{FF2B5EF4-FFF2-40B4-BE49-F238E27FC236}">
                <a16:creationId xmlns:a16="http://schemas.microsoft.com/office/drawing/2014/main" id="{F6548FFE-A637-4152-B8D4-41CA44E04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36538"/>
            <a:ext cx="914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4800" b="1">
                <a:solidFill>
                  <a:srgbClr val="FFFFFF"/>
                </a:solidFill>
                <a:latin typeface="Times New Roman" panose="02020603050405020304" pitchFamily="18" charset="0"/>
              </a:rPr>
              <a:t>LUYỆN TẬP</a:t>
            </a:r>
            <a:endParaRPr lang="en-US" altLang="en-US" sz="48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0" name="Rectangle 5">
            <a:extLst>
              <a:ext uri="{FF2B5EF4-FFF2-40B4-BE49-F238E27FC236}">
                <a16:creationId xmlns:a16="http://schemas.microsoft.com/office/drawing/2014/main" id="{D2DC4883-F6F3-4052-A4F6-AA8103DBB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833688"/>
            <a:ext cx="8482013" cy="402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5400" b="1">
              <a:solidFill>
                <a:srgbClr val="CC3300"/>
              </a:solidFill>
            </a:endParaRPr>
          </a:p>
        </p:txBody>
      </p:sp>
      <p:sp>
        <p:nvSpPr>
          <p:cNvPr id="24581" name="Text Box 6">
            <a:extLst>
              <a:ext uri="{FF2B5EF4-FFF2-40B4-BE49-F238E27FC236}">
                <a16:creationId xmlns:a16="http://schemas.microsoft.com/office/drawing/2014/main" id="{715179D9-040C-4A25-A346-97DE8AF73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2288" y="5835651"/>
            <a:ext cx="2525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4C0F598-6510-4EC3-925E-47B3FD989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328739"/>
            <a:ext cx="874077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vi-VN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670C6B9-45EE-49D5-AE91-1BA7DA331159}"/>
              </a:ext>
            </a:extLst>
          </p:cNvPr>
          <p:cNvSpPr txBox="1">
            <a:spLocks noChangeArrowheads="1"/>
          </p:cNvSpPr>
          <p:nvPr/>
        </p:nvSpPr>
        <p:spPr>
          <a:xfrm>
            <a:off x="1217067" y="2063749"/>
            <a:ext cx="10055278" cy="4557713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tabLst>
                <a:tab pos="1431925" algn="l"/>
              </a:tabLst>
              <a:defRPr/>
            </a:pPr>
            <a:r>
              <a:rPr lang="vi-VN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Câu 3</a:t>
            </a: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tabLst>
                <a:tab pos="1431925" algn="l"/>
              </a:tabLst>
              <a:defRPr/>
            </a:pP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Nhị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tabLst>
                <a:tab pos="1431925" algn="l"/>
              </a:tabLst>
              <a:defRPr/>
            </a:pP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vi-VN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Nhụy</a:t>
            </a:r>
            <a:endParaRPr lang="en-US" sz="38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54F6FD-6AD6-46DF-8E9D-CD149DEC21EF}"/>
              </a:ext>
            </a:extLst>
          </p:cNvPr>
          <p:cNvSpPr/>
          <p:nvPr/>
        </p:nvSpPr>
        <p:spPr>
          <a:xfrm>
            <a:off x="2438238" y="4462462"/>
            <a:ext cx="820737" cy="7667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4">
            <a:extLst>
              <a:ext uri="{FF2B5EF4-FFF2-40B4-BE49-F238E27FC236}">
                <a16:creationId xmlns:a16="http://schemas.microsoft.com/office/drawing/2014/main" id="{787B1B12-40AD-4494-AAE2-B68B3EEDE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36538"/>
            <a:ext cx="914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4800" b="1">
                <a:solidFill>
                  <a:srgbClr val="FFFFFF"/>
                </a:solidFill>
                <a:latin typeface="Times New Roman" panose="02020603050405020304" pitchFamily="18" charset="0"/>
              </a:rPr>
              <a:t>LUYỆN TẬP</a:t>
            </a:r>
            <a:endParaRPr lang="en-US" altLang="en-US" sz="48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4" name="Rectangle 5">
            <a:extLst>
              <a:ext uri="{FF2B5EF4-FFF2-40B4-BE49-F238E27FC236}">
                <a16:creationId xmlns:a16="http://schemas.microsoft.com/office/drawing/2014/main" id="{70054416-CEC1-4889-8ACD-9D1BA540E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833688"/>
            <a:ext cx="8482013" cy="402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5400" b="1">
              <a:solidFill>
                <a:srgbClr val="CC3300"/>
              </a:solidFill>
            </a:endParaRPr>
          </a:p>
        </p:txBody>
      </p:sp>
      <p:sp>
        <p:nvSpPr>
          <p:cNvPr id="25605" name="Text Box 6">
            <a:extLst>
              <a:ext uri="{FF2B5EF4-FFF2-40B4-BE49-F238E27FC236}">
                <a16:creationId xmlns:a16="http://schemas.microsoft.com/office/drawing/2014/main" id="{0BE50D9F-E1E2-4240-81D0-02010A815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2288" y="5835651"/>
            <a:ext cx="2525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92D6DD0-1774-49CB-92FA-B0C3D7D6E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328739"/>
            <a:ext cx="874077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vi-VN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2833F54-34C4-496A-B5A6-498664454470}"/>
              </a:ext>
            </a:extLst>
          </p:cNvPr>
          <p:cNvSpPr txBox="1">
            <a:spLocks noChangeArrowheads="1"/>
          </p:cNvSpPr>
          <p:nvPr/>
        </p:nvSpPr>
        <p:spPr>
          <a:xfrm>
            <a:off x="677917" y="2111376"/>
            <a:ext cx="11272345" cy="4557713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tabLst>
                <a:tab pos="1431925" algn="l"/>
              </a:tabLst>
              <a:defRPr/>
            </a:pPr>
            <a:r>
              <a:rPr lang="vi-VN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Câu 4</a:t>
            </a: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 </a:t>
            </a:r>
            <a:r>
              <a:rPr lang="en-US" sz="36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sz="36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 </a:t>
            </a:r>
            <a:r>
              <a:rPr lang="vi-VN" sz="36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 có</a:t>
            </a:r>
            <a:r>
              <a:rPr lang="en-US" sz="36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nhụỵ</a:t>
            </a:r>
            <a:r>
              <a:rPr lang="en-US" sz="36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tabLst>
                <a:tab pos="1431925" algn="l"/>
              </a:tabLst>
              <a:defRPr/>
            </a:pP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Hoa đơn tính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tabLst>
                <a:tab pos="1431925" algn="l"/>
              </a:tabLst>
              <a:defRPr/>
            </a:pP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vi-VN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Hoa lưỡng tính</a:t>
            </a:r>
            <a:endParaRPr lang="en-US" sz="38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B2C22B-EC55-4933-8C70-D6FF83326A9F}"/>
              </a:ext>
            </a:extLst>
          </p:cNvPr>
          <p:cNvSpPr/>
          <p:nvPr/>
        </p:nvSpPr>
        <p:spPr>
          <a:xfrm>
            <a:off x="1957170" y="3090647"/>
            <a:ext cx="820737" cy="7667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4">
            <a:extLst>
              <a:ext uri="{FF2B5EF4-FFF2-40B4-BE49-F238E27FC236}">
                <a16:creationId xmlns:a16="http://schemas.microsoft.com/office/drawing/2014/main" id="{FAD0A74F-37E7-4F0D-A4DE-FC0B22CD7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36538"/>
            <a:ext cx="914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4800" b="1">
                <a:solidFill>
                  <a:srgbClr val="FFFFFF"/>
                </a:solidFill>
                <a:latin typeface="Times New Roman" panose="02020603050405020304" pitchFamily="18" charset="0"/>
              </a:rPr>
              <a:t>LUYỆN TẬP</a:t>
            </a:r>
            <a:endParaRPr lang="en-US" altLang="en-US" sz="48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8" name="Rectangle 5">
            <a:extLst>
              <a:ext uri="{FF2B5EF4-FFF2-40B4-BE49-F238E27FC236}">
                <a16:creationId xmlns:a16="http://schemas.microsoft.com/office/drawing/2014/main" id="{25FE762E-CC59-4600-9293-DCC1E8CEC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833688"/>
            <a:ext cx="8482013" cy="402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5400" b="1">
              <a:solidFill>
                <a:srgbClr val="CC3300"/>
              </a:solidFill>
            </a:endParaRPr>
          </a:p>
        </p:txBody>
      </p:sp>
      <p:sp>
        <p:nvSpPr>
          <p:cNvPr id="26629" name="Text Box 6">
            <a:extLst>
              <a:ext uri="{FF2B5EF4-FFF2-40B4-BE49-F238E27FC236}">
                <a16:creationId xmlns:a16="http://schemas.microsoft.com/office/drawing/2014/main" id="{84C36AA7-EEF6-48D6-956E-8413FBF6B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2288" y="5835651"/>
            <a:ext cx="2525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B46DA6A-5CF5-487E-9615-E78C24FC7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328739"/>
            <a:ext cx="874077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vi-VN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F9EA2C1-3B2B-4597-A8F9-8A511E0314B5}"/>
              </a:ext>
            </a:extLst>
          </p:cNvPr>
          <p:cNvSpPr txBox="1">
            <a:spLocks noChangeArrowheads="1"/>
          </p:cNvSpPr>
          <p:nvPr/>
        </p:nvSpPr>
        <p:spPr>
          <a:xfrm>
            <a:off x="1824039" y="2111376"/>
            <a:ext cx="10094692" cy="4557713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tabLst>
                <a:tab pos="1431925" algn="l"/>
              </a:tabLst>
              <a:defRPr/>
            </a:pPr>
            <a:r>
              <a:rPr lang="vi-VN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Câu 5</a:t>
            </a: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sz="36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6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nhụỵ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tabLst>
                <a:tab pos="1431925" algn="l"/>
              </a:tabLst>
              <a:defRPr/>
            </a:pP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Hoa đơn tính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tabLst>
                <a:tab pos="1431925" algn="l"/>
              </a:tabLst>
              <a:defRPr/>
            </a:pP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vi-VN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Hoa lưỡng tính</a:t>
            </a:r>
            <a:endParaRPr lang="en-US" sz="38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A830B13-0B93-451A-BFAF-85A1A40B1F6C}"/>
              </a:ext>
            </a:extLst>
          </p:cNvPr>
          <p:cNvSpPr/>
          <p:nvPr/>
        </p:nvSpPr>
        <p:spPr>
          <a:xfrm>
            <a:off x="3068858" y="4006850"/>
            <a:ext cx="820737" cy="7667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/>
          <p:nvPr/>
        </p:nvSpPr>
        <p:spPr>
          <a:xfrm rot="6853707">
            <a:off x="9895029" y="-87610"/>
            <a:ext cx="1049624" cy="2502963"/>
          </a:xfrm>
          <a:custGeom>
            <a:avLst/>
            <a:gdLst/>
            <a:ahLst/>
            <a:cxnLst/>
            <a:rect l="l" t="t" r="r" b="b"/>
            <a:pathLst>
              <a:path w="5318" h="6518" extrusionOk="0">
                <a:moveTo>
                  <a:pt x="3978" y="0"/>
                </a:moveTo>
                <a:cubicBezTo>
                  <a:pt x="3355" y="0"/>
                  <a:pt x="760" y="360"/>
                  <a:pt x="297" y="664"/>
                </a:cubicBezTo>
                <a:cubicBezTo>
                  <a:pt x="274" y="686"/>
                  <a:pt x="254" y="707"/>
                  <a:pt x="244" y="717"/>
                </a:cubicBezTo>
                <a:cubicBezTo>
                  <a:pt x="1" y="1066"/>
                  <a:pt x="803" y="6393"/>
                  <a:pt x="1320" y="6499"/>
                </a:cubicBezTo>
                <a:cubicBezTo>
                  <a:pt x="1381" y="6511"/>
                  <a:pt x="1477" y="6517"/>
                  <a:pt x="1599" y="6517"/>
                </a:cubicBezTo>
                <a:cubicBezTo>
                  <a:pt x="2535" y="6517"/>
                  <a:pt x="5014" y="6176"/>
                  <a:pt x="5191" y="5643"/>
                </a:cubicBezTo>
                <a:cubicBezTo>
                  <a:pt x="5318" y="5297"/>
                  <a:pt x="4431" y="43"/>
                  <a:pt x="4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268;p44"/>
          <p:cNvSpPr txBox="1">
            <a:spLocks noGrp="1"/>
          </p:cNvSpPr>
          <p:nvPr>
            <p:ph type="ctrTitle"/>
          </p:nvPr>
        </p:nvSpPr>
        <p:spPr>
          <a:xfrm>
            <a:off x="1754488" y="2057072"/>
            <a:ext cx="9888346" cy="2090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  <a:br>
              <a:rPr lang="e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SINH SẢN CỦA THỰC VẬT CÓ HOA</a:t>
            </a:r>
            <a:endParaRPr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1"/>
          </p:nvPr>
        </p:nvSpPr>
        <p:spPr>
          <a:xfrm>
            <a:off x="3248567" y="4135451"/>
            <a:ext cx="5694800" cy="72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b="0" dirty="0"/>
          </a:p>
        </p:txBody>
      </p:sp>
      <p:grpSp>
        <p:nvGrpSpPr>
          <p:cNvPr id="271" name="Google Shape;271;p44"/>
          <p:cNvGrpSpPr/>
          <p:nvPr/>
        </p:nvGrpSpPr>
        <p:grpSpPr>
          <a:xfrm>
            <a:off x="8858727" y="4078610"/>
            <a:ext cx="2687212" cy="2491437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150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5925" y="1170275"/>
              <a:ext cx="229000" cy="403125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375" y="1131850"/>
              <a:ext cx="395400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475" y="1137300"/>
              <a:ext cx="85050" cy="124900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75" y="1183100"/>
              <a:ext cx="215825" cy="425475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900" y="1495650"/>
              <a:ext cx="86100" cy="79950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49900" y="1339000"/>
              <a:ext cx="101925" cy="39450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150" y="1363550"/>
              <a:ext cx="23225" cy="23075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350" y="1364050"/>
              <a:ext cx="23125" cy="3150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25" y="1374500"/>
              <a:ext cx="15400" cy="19425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850" y="1360550"/>
              <a:ext cx="23775" cy="26575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125" y="1360050"/>
              <a:ext cx="21600" cy="28425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25" y="1366150"/>
              <a:ext cx="16925" cy="23775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75" y="1427075"/>
              <a:ext cx="61000" cy="18675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200" y="1553175"/>
              <a:ext cx="70025" cy="2752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375" y="1504150"/>
              <a:ext cx="35400" cy="11175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250" y="1344625"/>
              <a:ext cx="38550" cy="10075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425" y="1184350"/>
              <a:ext cx="62700" cy="21575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7975" y="1248825"/>
              <a:ext cx="51150" cy="10800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75" y="1462300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475" y="1468900"/>
              <a:ext cx="9175" cy="7325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150" y="1464150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5000" y="1457200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0" y="1458350"/>
              <a:ext cx="4775" cy="512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225" y="1523950"/>
              <a:ext cx="8025" cy="682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30125" y="1530825"/>
              <a:ext cx="6250" cy="6600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5" y="1519125"/>
              <a:ext cx="6250" cy="662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350" y="15132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975" y="1230775"/>
              <a:ext cx="6975" cy="7225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850" y="1242750"/>
              <a:ext cx="8100" cy="8150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500" y="1257825"/>
              <a:ext cx="8900" cy="6650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575" y="1264225"/>
              <a:ext cx="5825" cy="5475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225" y="1248350"/>
              <a:ext cx="5125" cy="5825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550" y="1359675"/>
              <a:ext cx="7325" cy="8050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700" y="1374575"/>
              <a:ext cx="6625" cy="5500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700" y="1379350"/>
              <a:ext cx="6625" cy="5250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300" y="13667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25" y="1364525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175" y="1361175"/>
              <a:ext cx="9975" cy="9525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525" y="1364875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025" y="1363725"/>
              <a:ext cx="11375" cy="8825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575" y="1496000"/>
              <a:ext cx="9600" cy="9950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600" y="1499550"/>
              <a:ext cx="9625" cy="8725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600" y="1512175"/>
              <a:ext cx="6600" cy="662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75" y="1512175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7900" y="1529400"/>
              <a:ext cx="9875" cy="7675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0950" y="1520975"/>
              <a:ext cx="6275" cy="4775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5050" y="1538900"/>
              <a:ext cx="10325" cy="8125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600" y="1545500"/>
              <a:ext cx="6625" cy="4775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8825" y="1343975"/>
              <a:ext cx="10325" cy="10625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325" y="1340350"/>
              <a:ext cx="8475" cy="6600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875" y="1335000"/>
              <a:ext cx="5900" cy="4900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25" y="1351775"/>
              <a:ext cx="7775" cy="7925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7" name="Google Shape;327;p44"/>
          <p:cNvGrpSpPr/>
          <p:nvPr/>
        </p:nvGrpSpPr>
        <p:grpSpPr>
          <a:xfrm>
            <a:off x="650118" y="3386677"/>
            <a:ext cx="2055748" cy="306244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456507" y="215564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2442802" y="393875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2598800" y="1110144"/>
            <a:ext cx="6994400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391292" y="231252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468322" y="4068986"/>
            <a:ext cx="7643477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thụ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phấn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nhờ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côn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trùng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thụ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phấn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nhờ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gió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332636" y="409563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429268" y="2405902"/>
            <a:ext cx="7721583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sz="28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thụ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phấn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thụ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</a:br>
            <a:br>
              <a:rPr lang="vi-VN" sz="2800" b="0" i="0" dirty="0">
                <a:solidFill>
                  <a:schemeClr val="bg1"/>
                </a:solidFill>
                <a:effectLst/>
              </a:rPr>
            </a:br>
            <a:endParaRPr sz="2800" dirty="0">
              <a:solidFill>
                <a:schemeClr val="bg1"/>
              </a:solidFill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43282" y="301877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10185303" y="1004405"/>
            <a:ext cx="726019" cy="1011311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1">
            <a:extLst>
              <a:ext uri="{FF2B5EF4-FFF2-40B4-BE49-F238E27FC236}">
                <a16:creationId xmlns:a16="http://schemas.microsoft.com/office/drawing/2014/main" id="{A3FAF580-9A00-4F2C-B6E5-DAD2FCBEDF1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矩形 2">
              <a:extLst>
                <a:ext uri="{FF2B5EF4-FFF2-40B4-BE49-F238E27FC236}">
                  <a16:creationId xmlns:a16="http://schemas.microsoft.com/office/drawing/2014/main" id="{E7E58460-76B5-49D9-85A6-C29A4E4F163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EFDF8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/>
              <a:endParaRPr lang="en-US" altLang="zh-CN" sz="1300">
                <a:solidFill>
                  <a:srgbClr val="FFFFFF"/>
                </a:solidFill>
                <a:ea typeface="SimSun" panose="02010600030101010101" pitchFamily="2" charset="-122"/>
              </a:endParaRPr>
            </a:p>
            <a:p>
              <a:pPr algn="ctr" eaLnBrk="1" hangingPunct="1"/>
              <a:endParaRPr lang="zh-CN" altLang="en-US" sz="1300">
                <a:solidFill>
                  <a:srgbClr val="FFFFFF"/>
                </a:solidFill>
                <a:ea typeface="SimSun" panose="02010600030101010101" pitchFamily="2" charset="-122"/>
              </a:endParaRPr>
            </a:p>
          </p:txBody>
        </p:sp>
        <p:pic>
          <p:nvPicPr>
            <p:cNvPr id="6158" name="图片 3">
              <a:extLst>
                <a:ext uri="{FF2B5EF4-FFF2-40B4-BE49-F238E27FC236}">
                  <a16:creationId xmlns:a16="http://schemas.microsoft.com/office/drawing/2014/main" id="{451B9513-FA7B-4E9C-B615-4FD33DB32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1909"/>
              <a:ext cx="12192000" cy="4066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椭圆 3">
            <a:extLst>
              <a:ext uri="{FF2B5EF4-FFF2-40B4-BE49-F238E27FC236}">
                <a16:creationId xmlns:a16="http://schemas.microsoft.com/office/drawing/2014/main" id="{5051D556-0365-4609-816F-2C9A7FFED097}"/>
              </a:ext>
            </a:extLst>
          </p:cNvPr>
          <p:cNvSpPr/>
          <p:nvPr/>
        </p:nvSpPr>
        <p:spPr>
          <a:xfrm>
            <a:off x="1600201" y="49214"/>
            <a:ext cx="6621463" cy="61817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BC505F6-B1B1-44B5-A539-AE057928B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6" y="989013"/>
            <a:ext cx="36369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D76C68E-5F43-4C58-BB2F-D06768B523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0" r="76810" b="2"/>
          <a:stretch>
            <a:fillRect/>
          </a:stretch>
        </p:blipFill>
        <p:spPr bwMode="auto">
          <a:xfrm>
            <a:off x="1524000" y="2332038"/>
            <a:ext cx="1212850" cy="36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0941B0A-2332-432B-8D93-E3EA66F8CD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9" t="55095"/>
          <a:stretch>
            <a:fillRect/>
          </a:stretch>
        </p:blipFill>
        <p:spPr bwMode="auto">
          <a:xfrm>
            <a:off x="9299575" y="3140076"/>
            <a:ext cx="1417638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E434776-6D9E-4AEF-B319-4DC905A0EA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1" b="44905"/>
          <a:stretch>
            <a:fillRect/>
          </a:stretch>
        </p:blipFill>
        <p:spPr bwMode="auto">
          <a:xfrm>
            <a:off x="5149851" y="909638"/>
            <a:ext cx="1463675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6190085-FF1A-4097-BE7A-7D3BB56EC99A}"/>
              </a:ext>
            </a:extLst>
          </p:cNvPr>
          <p:cNvSpPr txBox="1"/>
          <p:nvPr/>
        </p:nvSpPr>
        <p:spPr>
          <a:xfrm>
            <a:off x="3416301" y="3140076"/>
            <a:ext cx="3406702" cy="7848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zh-CN" sz="4500" b="1" dirty="0">
                <a:solidFill>
                  <a:srgbClr val="458C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KHÁM PHÁ</a:t>
            </a:r>
            <a:endParaRPr lang="zh-CN" altLang="en-US" sz="4500" b="1" dirty="0">
              <a:solidFill>
                <a:srgbClr val="458C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D367CE6-C68E-491E-99FA-A52E01FDEE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6" t="30298" r="28532" b="45140"/>
          <a:stretch>
            <a:fillRect/>
          </a:stretch>
        </p:blipFill>
        <p:spPr bwMode="auto">
          <a:xfrm>
            <a:off x="6856414" y="1787526"/>
            <a:ext cx="133508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F2F2BF3-A5E8-47C7-8AA8-1E914D8CE4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8" t="17610" r="21658" b="32076"/>
          <a:stretch>
            <a:fillRect/>
          </a:stretch>
        </p:blipFill>
        <p:spPr bwMode="auto">
          <a:xfrm>
            <a:off x="5119689" y="989014"/>
            <a:ext cx="941387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7F9BCC-D452-4723-9CBA-C3602044F3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6" t="30298" r="28532" b="45140"/>
          <a:stretch>
            <a:fillRect/>
          </a:stretch>
        </p:blipFill>
        <p:spPr bwMode="auto">
          <a:xfrm>
            <a:off x="4595814" y="4597400"/>
            <a:ext cx="1050925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151765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A3A9A1C-DD74-4FD7-B642-7D5E631F3021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20.0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838</TotalTime>
  <Words>1192</Words>
  <Application>Microsoft Office PowerPoint</Application>
  <PresentationFormat>Widescreen</PresentationFormat>
  <Paragraphs>160</Paragraphs>
  <Slides>33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.VnTime</vt:lpstr>
      <vt:lpstr>DengXian</vt:lpstr>
      <vt:lpstr>inpin heiti</vt:lpstr>
      <vt:lpstr>VNI-Times</vt:lpstr>
      <vt:lpstr>Arial</vt:lpstr>
      <vt:lpstr>Arial Black</vt:lpstr>
      <vt:lpstr>Calibri</vt:lpstr>
      <vt:lpstr>Patrick Hand</vt:lpstr>
      <vt:lpstr>Roboto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KHOA HỌC SỰ SINH SẢN CỦA THỰC VẬT CÓ HOA</vt:lpstr>
      <vt:lpstr>YÊU CẦU CẦN ĐẠT</vt:lpstr>
      <vt:lpstr>PowerPoint Presentation</vt:lpstr>
      <vt:lpstr>PowerPoint Presentation</vt:lpstr>
      <vt:lpstr>* Câu hỏi: Sự sinh sản của thực vật có hoa trải qua mấy quá trình?</vt:lpstr>
      <vt:lpstr>PowerPoint Presentation</vt:lpstr>
      <vt:lpstr>PowerPoint Presentation</vt:lpstr>
      <vt:lpstr>PowerPoint Presentation</vt:lpstr>
      <vt:lpstr> 3. HẠT VÀ QUẢ ĐƯỢC HÌNH THÀNH NHƯ THẾ NÀO ?</vt:lpstr>
      <vt:lpstr>PowerPoint Presentation</vt:lpstr>
      <vt:lpstr>Ghép các tấm phiếu có nội dung dưới đây vào hình cho phù hợp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01.20.05</dc:title>
  <dc:creator>WIN7</dc:creator>
  <cp:lastModifiedBy>pc</cp:lastModifiedBy>
  <cp:revision>184</cp:revision>
  <dcterms:created xsi:type="dcterms:W3CDTF">2017-08-18T03:02:00Z</dcterms:created>
  <dcterms:modified xsi:type="dcterms:W3CDTF">2022-03-07T22:10:34Z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