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63" r:id="rId4"/>
    <p:sldId id="259" r:id="rId5"/>
    <p:sldId id="260" r:id="rId6"/>
    <p:sldId id="261" r:id="rId7"/>
    <p:sldId id="264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1698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21/02/2021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21/02/2021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21/02/2021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21/02/2021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21/02/2021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21/02/2021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21/02/2021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21/02/2021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21/02/2021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21/02/2021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21/02/2021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21/02/2021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WordArt 19"/>
          <p:cNvSpPr>
            <a:spLocks noChangeArrowheads="1" noChangeShapeType="1" noTextEdit="1"/>
          </p:cNvSpPr>
          <p:nvPr/>
        </p:nvSpPr>
        <p:spPr bwMode="auto">
          <a:xfrm>
            <a:off x="457200" y="381000"/>
            <a:ext cx="8305800" cy="866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HỌC </a:t>
            </a:r>
            <a:r>
              <a:rPr lang="en-US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GIA THỤY</a:t>
            </a:r>
            <a:r>
              <a:rPr lang="vi-VN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endParaRPr lang="en-US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1" name="WordArt 20"/>
          <p:cNvSpPr>
            <a:spLocks noChangeArrowheads="1" noChangeShapeType="1" noTextEdit="1"/>
          </p:cNvSpPr>
          <p:nvPr/>
        </p:nvSpPr>
        <p:spPr bwMode="auto">
          <a:xfrm>
            <a:off x="457200" y="1741488"/>
            <a:ext cx="8229600" cy="7731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Toán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lang="vi-VN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– </a:t>
            </a:r>
            <a:r>
              <a:rPr lang="vi-VN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Lớp </a:t>
            </a:r>
            <a:r>
              <a:rPr lang="vi-VN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4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A2</a:t>
            </a:r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052" name="WordArt 21"/>
          <p:cNvSpPr>
            <a:spLocks noChangeArrowheads="1" noChangeShapeType="1" noTextEdit="1"/>
          </p:cNvSpPr>
          <p:nvPr/>
        </p:nvSpPr>
        <p:spPr bwMode="auto">
          <a:xfrm>
            <a:off x="457200" y="2830512"/>
            <a:ext cx="8458200" cy="246129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chung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trang123</a:t>
            </a: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053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2054" name="Picture 6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5" name="Picture 7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56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2057" name="Picture 9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8" name="Picture 10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9" name="Picture 11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0" name="Picture 12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3065147155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US" dirty="0" err="1" smtClean="0"/>
              <a:t>Khởi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466671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So </a:t>
            </a:r>
            <a:r>
              <a:rPr lang="en-US" sz="3600" dirty="0" err="1" smtClean="0"/>
              <a:t>sánh</a:t>
            </a:r>
            <a:r>
              <a:rPr lang="en-US" sz="3600" dirty="0" smtClean="0"/>
              <a:t> </a:t>
            </a:r>
            <a:r>
              <a:rPr lang="en-US" sz="3600" dirty="0" err="1" smtClean="0"/>
              <a:t>hai</a:t>
            </a:r>
            <a:r>
              <a:rPr lang="en-US" sz="3600" dirty="0" smtClean="0"/>
              <a:t> </a:t>
            </a:r>
            <a:r>
              <a:rPr lang="en-US" sz="3600" dirty="0" err="1" smtClean="0"/>
              <a:t>phân</a:t>
            </a:r>
            <a:r>
              <a:rPr lang="en-US" sz="3600" dirty="0" smtClean="0"/>
              <a:t> </a:t>
            </a:r>
            <a:r>
              <a:rPr lang="en-US" sz="3600" dirty="0" err="1" smtClean="0"/>
              <a:t>số</a:t>
            </a:r>
            <a:r>
              <a:rPr lang="en-US" sz="3600" dirty="0" smtClean="0"/>
              <a:t> </a:t>
            </a:r>
            <a:r>
              <a:rPr lang="en-US" sz="3600" dirty="0" err="1" smtClean="0"/>
              <a:t>bằng</a:t>
            </a:r>
            <a:r>
              <a:rPr lang="en-US" sz="3600" dirty="0" smtClean="0"/>
              <a:t> </a:t>
            </a:r>
            <a:r>
              <a:rPr lang="en-US" sz="3600" u="sng" dirty="0" err="1" smtClean="0"/>
              <a:t>hai</a:t>
            </a:r>
            <a:r>
              <a:rPr lang="en-US" sz="3600" u="sng" dirty="0" smtClean="0"/>
              <a:t> </a:t>
            </a:r>
            <a:r>
              <a:rPr lang="en-US" sz="3600" u="sng" dirty="0" err="1" smtClean="0"/>
              <a:t>cách</a:t>
            </a:r>
            <a:r>
              <a:rPr lang="en-US" sz="3600" u="sng" dirty="0" smtClean="0"/>
              <a:t> </a:t>
            </a:r>
            <a:r>
              <a:rPr lang="en-US" sz="3600" u="sng" dirty="0" err="1" smtClean="0"/>
              <a:t>khác</a:t>
            </a:r>
            <a:r>
              <a:rPr lang="en-US" sz="3600" u="sng" dirty="0" smtClean="0"/>
              <a:t> </a:t>
            </a:r>
            <a:r>
              <a:rPr lang="en-US" sz="3600" u="sng" dirty="0" err="1" smtClean="0"/>
              <a:t>nhau</a:t>
            </a:r>
            <a:r>
              <a:rPr lang="en-US" sz="3600" dirty="0" smtClean="0"/>
              <a:t> .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667000" y="3071604"/>
                <a:ext cx="1752600" cy="966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4000" dirty="0" smtClean="0"/>
                  <a:t> </a:t>
                </a:r>
                <a:r>
                  <a:rPr lang="en-US" sz="4000" dirty="0" err="1" smtClean="0"/>
                  <a:t>và</a:t>
                </a:r>
                <a:r>
                  <a:rPr lang="en-US" sz="40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3071604"/>
                <a:ext cx="1752600" cy="966996"/>
              </a:xfrm>
              <a:prstGeom prst="rect">
                <a:avLst/>
              </a:prstGeom>
              <a:blipFill rotWithShape="1">
                <a:blip r:embed="rId2"/>
                <a:stretch>
                  <a:fillRect l="-348" r="-5575" b="-176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917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362200" y="152400"/>
                <a:ext cx="1752600" cy="966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4000" dirty="0" smtClean="0"/>
                  <a:t> </a:t>
                </a:r>
                <a:r>
                  <a:rPr lang="en-US" sz="4000" dirty="0" err="1" smtClean="0"/>
                  <a:t>và</a:t>
                </a:r>
                <a:r>
                  <a:rPr lang="en-US" sz="40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152400"/>
                <a:ext cx="1752600" cy="966996"/>
              </a:xfrm>
              <a:prstGeom prst="rect">
                <a:avLst/>
              </a:prstGeom>
              <a:blipFill rotWithShape="1">
                <a:blip r:embed="rId2"/>
                <a:stretch>
                  <a:fillRect l="-348" r="-5575" b="-176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381000" y="46738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Cách</a:t>
            </a:r>
            <a:r>
              <a:rPr lang="en-US" sz="2800" dirty="0" smtClean="0"/>
              <a:t> 1: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62000" y="1242804"/>
                <a:ext cx="8153400" cy="966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Ta </a:t>
                </a:r>
                <a:r>
                  <a:rPr lang="en-US" sz="2800" dirty="0" err="1" smtClean="0"/>
                  <a:t>có</a:t>
                </a:r>
                <a:r>
                  <a:rPr lang="en-US" dirty="0" smtClean="0"/>
                  <a:t>: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9</m:t>
                        </m:r>
                      </m:den>
                    </m:f>
                    <m:r>
                      <a:rPr lang="en-US" sz="4000" b="0" i="0" smtClean="0">
                        <a:latin typeface="Cambria Math"/>
                      </a:rPr>
                      <m:t>&lt;1 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/>
                      </a:rPr>
                      <m:t>v</m:t>
                    </m:r>
                    <m:r>
                      <a:rPr lang="en-US" sz="4000" b="0" i="0" smtClean="0">
                        <a:latin typeface="Cambria Math"/>
                      </a:rPr>
                      <m:t>à</m:t>
                    </m:r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4000" dirty="0" smtClean="0"/>
                  <a:t> &gt;1 </a:t>
                </a:r>
                <a:r>
                  <a:rPr lang="en-US" sz="4000" dirty="0" err="1" smtClean="0"/>
                  <a:t>mà</a:t>
                </a:r>
                <a:r>
                  <a:rPr lang="en-US" sz="4000" dirty="0" smtClean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9</m:t>
                        </m:r>
                      </m:den>
                    </m:f>
                    <m:r>
                      <a:rPr lang="en-US" sz="4000">
                        <a:latin typeface="Cambria Math"/>
                      </a:rPr>
                      <m:t>&lt;1 </m:t>
                    </m:r>
                  </m:oMath>
                </a14:m>
                <a:r>
                  <a:rPr lang="en-US" sz="4000" dirty="0" smtClean="0"/>
                  <a:t>&lt;</a:t>
                </a:r>
                <a:r>
                  <a:rPr lang="en-US" sz="4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242804"/>
                <a:ext cx="8153400" cy="966996"/>
              </a:xfrm>
              <a:prstGeom prst="rect">
                <a:avLst/>
              </a:prstGeom>
              <a:blipFill rotWithShape="1">
                <a:blip r:embed="rId3"/>
                <a:stretch>
                  <a:fillRect l="-1495" b="-176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/>
          <p:cNvGrpSpPr/>
          <p:nvPr/>
        </p:nvGrpSpPr>
        <p:grpSpPr>
          <a:xfrm>
            <a:off x="1066800" y="2233404"/>
            <a:ext cx="3048000" cy="966996"/>
            <a:chOff x="762000" y="2514600"/>
            <a:chExt cx="3048000" cy="966996"/>
          </a:xfrm>
        </p:grpSpPr>
        <p:sp>
          <p:nvSpPr>
            <p:cNvPr id="5" name="TextBox 4"/>
            <p:cNvSpPr txBox="1"/>
            <p:nvPr/>
          </p:nvSpPr>
          <p:spPr>
            <a:xfrm>
              <a:off x="762000" y="2753380"/>
              <a:ext cx="1066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/>
                <a:t>Nên</a:t>
              </a:r>
              <a:r>
                <a:rPr lang="en-US" sz="2800" dirty="0" smtClean="0"/>
                <a:t>:  </a:t>
              </a:r>
              <a:endParaRPr lang="en-US" sz="28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2057400" y="2514600"/>
                  <a:ext cx="1752600" cy="966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</m:oMath>
                  </a14:m>
                  <a:r>
                    <a:rPr lang="en-US" sz="4000" dirty="0" smtClean="0"/>
                    <a:t> </a:t>
                  </a:r>
                  <a:r>
                    <a:rPr lang="en-US" sz="4000" dirty="0"/>
                    <a:t>&lt;</a:t>
                  </a:r>
                  <a:r>
                    <a:rPr lang="en-US" sz="4000" dirty="0" smtClean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/>
                            </a:rPr>
                            <m:t>9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57400" y="2514600"/>
                  <a:ext cx="1752600" cy="966996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348" b="-1761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" name="TextBox 8"/>
          <p:cNvSpPr txBox="1"/>
          <p:nvPr/>
        </p:nvSpPr>
        <p:spPr>
          <a:xfrm>
            <a:off x="304800" y="35814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Cách</a:t>
            </a:r>
            <a:r>
              <a:rPr lang="en-US" sz="2800" dirty="0" smtClean="0"/>
              <a:t> 2: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905000" y="3352800"/>
                <a:ext cx="1752600" cy="966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4000" dirty="0" smtClean="0"/>
                  <a:t> </a:t>
                </a:r>
                <a:r>
                  <a:rPr lang="en-US" sz="4000" dirty="0" err="1" smtClean="0"/>
                  <a:t>và</a:t>
                </a:r>
                <a:r>
                  <a:rPr lang="en-US" sz="40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352800"/>
                <a:ext cx="1752600" cy="966996"/>
              </a:xfrm>
              <a:prstGeom prst="rect">
                <a:avLst/>
              </a:prstGeom>
              <a:blipFill rotWithShape="1">
                <a:blip r:embed="rId2"/>
                <a:stretch>
                  <a:fillRect l="-348" r="-5575" b="-176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962400" y="35814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MSC: 72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62000" y="4443204"/>
                <a:ext cx="8153400" cy="18961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Ta </a:t>
                </a:r>
                <a:r>
                  <a:rPr lang="en-US" sz="2800" dirty="0" err="1" smtClean="0"/>
                  <a:t>có</a:t>
                </a:r>
                <a:r>
                  <a:rPr lang="en-US" dirty="0" smtClean="0"/>
                  <a:t>: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9</m:t>
                        </m:r>
                      </m:den>
                    </m:f>
                    <m:r>
                      <a:rPr lang="en-US" sz="4000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6</m:t>
                        </m:r>
                        <m:r>
                          <a:rPr lang="en-US" sz="4000" b="0" i="1" smtClean="0">
                            <a:latin typeface="Cambria Math"/>
                          </a:rPr>
                          <m:t> </m:t>
                        </m:r>
                        <m:r>
                          <a:rPr lang="en-US" sz="40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4000" b="0" i="1" smtClean="0">
                            <a:latin typeface="Cambria Math"/>
                          </a:rPr>
                          <m:t> 8 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9</m:t>
                        </m:r>
                        <m:r>
                          <a:rPr lang="en-US" sz="4000" b="0" i="1" smtClean="0">
                            <a:latin typeface="Cambria Math"/>
                          </a:rPr>
                          <m:t> </m:t>
                        </m:r>
                        <m:r>
                          <a:rPr lang="en-US" sz="40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4000" b="0" i="1" smtClean="0">
                            <a:latin typeface="Cambria Math"/>
                          </a:rPr>
                          <m:t> 8</m:t>
                        </m:r>
                      </m:den>
                    </m:f>
                    <m:r>
                      <a:rPr lang="en-US" sz="4000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48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72</m:t>
                        </m:r>
                      </m:den>
                    </m:f>
                    <m:r>
                      <a:rPr lang="en-US" sz="4000" b="0" i="0" smtClean="0">
                        <a:latin typeface="Cambria Math"/>
                      </a:rPr>
                      <m:t>; </m:t>
                    </m:r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4000" dirty="0" smtClean="0"/>
                  <a:t> =</a:t>
                </a:r>
                <a14:m>
                  <m:oMath xmlns:m="http://schemas.openxmlformats.org/officeDocument/2006/math">
                    <m:r>
                      <a:rPr lang="en-US" sz="400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9</m:t>
                        </m:r>
                        <m:r>
                          <a:rPr lang="en-US" sz="4000" b="0" i="1" smtClean="0">
                            <a:latin typeface="Cambria Math"/>
                          </a:rPr>
                          <m:t> </m:t>
                        </m:r>
                        <m:r>
                          <a:rPr lang="en-US" sz="40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4000" b="0" i="1" smtClean="0">
                            <a:latin typeface="Cambria Math"/>
                          </a:rPr>
                          <m:t> 9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8</m:t>
                        </m:r>
                        <m:r>
                          <a:rPr lang="en-US" sz="4000" b="0" i="1" smtClean="0">
                            <a:latin typeface="Cambria Math"/>
                          </a:rPr>
                          <m:t> </m:t>
                        </m:r>
                        <m:r>
                          <a:rPr lang="en-US" sz="40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4000" b="0" i="1" smtClean="0">
                            <a:latin typeface="Cambria Math"/>
                          </a:rPr>
                          <m:t> 9</m:t>
                        </m:r>
                      </m:den>
                    </m:f>
                  </m:oMath>
                </a14:m>
                <a:r>
                  <a:rPr lang="en-US" sz="4000" dirty="0" smtClean="0"/>
                  <a:t> =</a:t>
                </a:r>
                <a14:m>
                  <m:oMath xmlns:m="http://schemas.openxmlformats.org/officeDocument/2006/math">
                    <m:r>
                      <a:rPr lang="en-US" sz="400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81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72</m:t>
                        </m:r>
                      </m:den>
                    </m:f>
                    <m:r>
                      <a:rPr lang="en-US" sz="4000" b="0" i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4000" dirty="0" smtClean="0"/>
                  <a:t>  vì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48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72</m:t>
                        </m:r>
                      </m:den>
                    </m:f>
                    <m:r>
                      <a:rPr lang="en-US" sz="4000">
                        <a:latin typeface="Cambria Math"/>
                      </a:rPr>
                      <m:t>&lt;</m:t>
                    </m:r>
                  </m:oMath>
                </a14:m>
                <a:r>
                  <a:rPr lang="en-US" sz="40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81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72</m:t>
                        </m:r>
                      </m:den>
                    </m:f>
                  </m:oMath>
                </a14:m>
                <a:r>
                  <a:rPr lang="en-US" sz="4000" dirty="0" smtClean="0"/>
                  <a:t> </a:t>
                </a:r>
                <a:endParaRPr lang="en-US" sz="4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4443204"/>
                <a:ext cx="8153400" cy="1896160"/>
              </a:xfrm>
              <a:prstGeom prst="rect">
                <a:avLst/>
              </a:prstGeom>
              <a:blipFill rotWithShape="1">
                <a:blip r:embed="rId5"/>
                <a:stretch>
                  <a:fillRect l="-2616" r="-673" b="-57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14"/>
          <p:cNvGrpSpPr/>
          <p:nvPr/>
        </p:nvGrpSpPr>
        <p:grpSpPr>
          <a:xfrm>
            <a:off x="3429000" y="5410200"/>
            <a:ext cx="3048000" cy="966996"/>
            <a:chOff x="762000" y="2514600"/>
            <a:chExt cx="3048000" cy="966996"/>
          </a:xfrm>
        </p:grpSpPr>
        <p:sp>
          <p:nvSpPr>
            <p:cNvPr id="16" name="TextBox 15"/>
            <p:cNvSpPr txBox="1"/>
            <p:nvPr/>
          </p:nvSpPr>
          <p:spPr>
            <a:xfrm>
              <a:off x="762000" y="2753380"/>
              <a:ext cx="1066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/>
                <a:t>Nên</a:t>
              </a:r>
              <a:r>
                <a:rPr lang="en-US" sz="2800" dirty="0" smtClean="0"/>
                <a:t>:  </a:t>
              </a:r>
              <a:endParaRPr lang="en-US" sz="28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2057400" y="2514600"/>
                  <a:ext cx="1752600" cy="966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</m:oMath>
                  </a14:m>
                  <a:r>
                    <a:rPr lang="en-US" sz="4000" dirty="0" smtClean="0"/>
                    <a:t> </a:t>
                  </a:r>
                  <a:r>
                    <a:rPr lang="en-US" sz="4000" dirty="0"/>
                    <a:t>&lt;</a:t>
                  </a:r>
                  <a:r>
                    <a:rPr lang="en-US" sz="4000" dirty="0" smtClean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/>
                            </a:rPr>
                            <m:t>9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57400" y="2514600"/>
                  <a:ext cx="1752600" cy="966996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77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42615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9" grpId="0"/>
      <p:bldP spid="11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0" y="0"/>
            <a:ext cx="1143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Bài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371600" y="0"/>
            <a:ext cx="533400" cy="1295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&gt;</a:t>
            </a:r>
          </a:p>
          <a:p>
            <a:r>
              <a:rPr lang="en-US" dirty="0"/>
              <a:t>&lt;</a:t>
            </a:r>
          </a:p>
          <a:p>
            <a:r>
              <a:rPr lang="en-US" dirty="0"/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1295400"/>
                <a:ext cx="9144000" cy="57819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5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sz="5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14</m:t>
                        </m:r>
                      </m:den>
                    </m:f>
                  </m:oMath>
                </a14:m>
                <a:r>
                  <a:rPr lang="en-US" sz="5400" dirty="0" smtClean="0">
                    <a:solidFill>
                      <a:srgbClr val="FF0000"/>
                    </a:solidFill>
                  </a:rPr>
                  <a:t> …</a:t>
                </a:r>
                <a:r>
                  <a:rPr lang="en-US" sz="54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5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en-US" sz="5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14</m:t>
                        </m:r>
                      </m:den>
                    </m:f>
                  </m:oMath>
                </a14:m>
                <a:r>
                  <a:rPr lang="en-US" sz="5400" dirty="0" smtClean="0">
                    <a:solidFill>
                      <a:srgbClr val="FF0000"/>
                    </a:solidFill>
                  </a:rPr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5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5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25</m:t>
                        </m:r>
                      </m:den>
                    </m:f>
                  </m:oMath>
                </a14:m>
                <a:r>
                  <a:rPr lang="en-US" sz="5400" dirty="0" smtClean="0">
                    <a:solidFill>
                      <a:srgbClr val="FF0000"/>
                    </a:solidFill>
                  </a:rPr>
                  <a:t> …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5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5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23</m:t>
                        </m:r>
                      </m:den>
                    </m:f>
                  </m:oMath>
                </a14:m>
                <a:r>
                  <a:rPr lang="en-US" sz="5400" dirty="0" smtClean="0">
                    <a:solidFill>
                      <a:srgbClr val="FF0000"/>
                    </a:solidFill>
                  </a:rPr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5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14 </m:t>
                        </m:r>
                      </m:num>
                      <m:den>
                        <m:r>
                          <a:rPr lang="en-US" sz="5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sz="5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5400" dirty="0" smtClean="0">
                    <a:solidFill>
                      <a:srgbClr val="FF0000"/>
                    </a:solidFill>
                  </a:rPr>
                  <a:t> …1</a:t>
                </a:r>
              </a:p>
              <a:p>
                <a:endParaRPr lang="en-US" sz="5400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5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sz="5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5400" dirty="0" smtClean="0">
                    <a:solidFill>
                      <a:srgbClr val="FF0000"/>
                    </a:solidFill>
                  </a:rPr>
                  <a:t> …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5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24</m:t>
                        </m:r>
                      </m:num>
                      <m:den>
                        <m:r>
                          <a:rPr lang="en-US" sz="5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27</m:t>
                        </m:r>
                      </m:den>
                    </m:f>
                  </m:oMath>
                </a14:m>
                <a:r>
                  <a:rPr lang="en-US" sz="5400" dirty="0" smtClean="0">
                    <a:solidFill>
                      <a:srgbClr val="FF0000"/>
                    </a:solidFill>
                  </a:rPr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en-US" sz="54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19</m:t>
                        </m:r>
                      </m:den>
                    </m:f>
                  </m:oMath>
                </a14:m>
                <a:r>
                  <a:rPr lang="en-US" sz="5400" dirty="0" smtClean="0">
                    <a:solidFill>
                      <a:srgbClr val="FF0000"/>
                    </a:solidFill>
                  </a:rPr>
                  <a:t> …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5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en-US" sz="5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27</m:t>
                        </m:r>
                      </m:den>
                    </m:f>
                  </m:oMath>
                </a14:m>
                <a:r>
                  <a:rPr lang="en-US" sz="5400" dirty="0" smtClean="0">
                    <a:solidFill>
                      <a:srgbClr val="FF0000"/>
                    </a:solidFill>
                  </a:rPr>
                  <a:t>    1…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15</m:t>
                        </m:r>
                      </m:num>
                      <m:den>
                        <m:r>
                          <a:rPr lang="en-US" sz="54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14</m:t>
                        </m:r>
                      </m:den>
                    </m:f>
                  </m:oMath>
                </a14:m>
                <a:endParaRPr lang="en-US" sz="5400" dirty="0" smtClean="0">
                  <a:solidFill>
                    <a:srgbClr val="FF0000"/>
                  </a:solidFill>
                </a:endParaRPr>
              </a:p>
              <a:p>
                <a:endParaRPr lang="en-US" sz="5400" dirty="0">
                  <a:solidFill>
                    <a:srgbClr val="FF0000"/>
                  </a:solidFill>
                </a:endParaRPr>
              </a:p>
              <a:p>
                <a:endParaRPr lang="en-US" sz="5400" dirty="0" smtClean="0">
                  <a:solidFill>
                    <a:srgbClr val="FF0000"/>
                  </a:solidFill>
                </a:endParaRPr>
              </a:p>
              <a:p>
                <a:endParaRPr lang="en-US" sz="5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295400"/>
                <a:ext cx="9144000" cy="578190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930729" y="1524000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&lt;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84171" y="1524000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&lt;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43800" y="1524000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&lt;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0358" y="3478466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955972" y="3478781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&lt;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61757" y="3478466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122108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0" y="0"/>
            <a:ext cx="13716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Bài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196334"/>
            <a:ext cx="647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Với</a:t>
            </a:r>
            <a:r>
              <a:rPr lang="en-US" sz="2800" dirty="0" smtClean="0"/>
              <a:t> </a:t>
            </a:r>
            <a:r>
              <a:rPr lang="en-US" sz="2800" dirty="0" err="1" smtClean="0"/>
              <a:t>hai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tự</a:t>
            </a:r>
            <a:r>
              <a:rPr lang="en-US" sz="2800" dirty="0" smtClean="0"/>
              <a:t> </a:t>
            </a:r>
            <a:r>
              <a:rPr lang="en-US" sz="2800" dirty="0" err="1" smtClean="0"/>
              <a:t>nhiên</a:t>
            </a:r>
            <a:r>
              <a:rPr lang="en-US" sz="2800" dirty="0" smtClean="0"/>
              <a:t> 3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5,hãy</a:t>
            </a:r>
            <a:r>
              <a:rPr lang="en-US" sz="2800" dirty="0" smtClean="0"/>
              <a:t> </a:t>
            </a:r>
            <a:r>
              <a:rPr lang="en-US" sz="2800" dirty="0" err="1" smtClean="0"/>
              <a:t>viết</a:t>
            </a:r>
            <a:r>
              <a:rPr lang="en-US" sz="2800" dirty="0" smtClean="0"/>
              <a:t> :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91440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a)</a:t>
            </a:r>
            <a:r>
              <a:rPr lang="en-US" sz="5400" dirty="0" err="1" smtClean="0"/>
              <a:t>Phân</a:t>
            </a:r>
            <a:r>
              <a:rPr lang="en-US" sz="5400" dirty="0" smtClean="0"/>
              <a:t> </a:t>
            </a:r>
            <a:r>
              <a:rPr lang="en-US" sz="5400" dirty="0" err="1" smtClean="0"/>
              <a:t>số</a:t>
            </a:r>
            <a:r>
              <a:rPr lang="en-US" sz="5400" dirty="0" smtClean="0"/>
              <a:t> </a:t>
            </a:r>
            <a:r>
              <a:rPr lang="en-US" sz="5400" dirty="0" err="1" smtClean="0"/>
              <a:t>bé</a:t>
            </a:r>
            <a:r>
              <a:rPr lang="en-US" sz="5400" dirty="0" smtClean="0"/>
              <a:t> </a:t>
            </a:r>
            <a:r>
              <a:rPr lang="en-US" sz="5400" dirty="0" err="1" smtClean="0"/>
              <a:t>hơn</a:t>
            </a:r>
            <a:r>
              <a:rPr lang="en-US" sz="5400" dirty="0" smtClean="0"/>
              <a:t> 1</a:t>
            </a:r>
            <a:r>
              <a:rPr lang="en-US" sz="6000" dirty="0" smtClean="0"/>
              <a:t>:</a:t>
            </a:r>
          </a:p>
          <a:p>
            <a:r>
              <a:rPr lang="en-US" sz="5400" dirty="0" smtClean="0"/>
              <a:t>b)</a:t>
            </a:r>
            <a:r>
              <a:rPr lang="en-US" sz="5400" dirty="0" err="1" smtClean="0"/>
              <a:t>Phân</a:t>
            </a:r>
            <a:r>
              <a:rPr lang="en-US" sz="5400" dirty="0" smtClean="0"/>
              <a:t> </a:t>
            </a:r>
            <a:r>
              <a:rPr lang="en-US" sz="5400" dirty="0" err="1" smtClean="0"/>
              <a:t>số</a:t>
            </a:r>
            <a:r>
              <a:rPr lang="en-US" sz="5400" dirty="0" smtClean="0"/>
              <a:t> </a:t>
            </a:r>
            <a:r>
              <a:rPr lang="en-US" sz="5400" dirty="0" err="1" smtClean="0"/>
              <a:t>lớn</a:t>
            </a:r>
            <a:r>
              <a:rPr lang="en-US" sz="5400" dirty="0" smtClean="0"/>
              <a:t> </a:t>
            </a:r>
            <a:r>
              <a:rPr lang="en-US" sz="5400" dirty="0" err="1" smtClean="0"/>
              <a:t>hơn</a:t>
            </a:r>
            <a:r>
              <a:rPr lang="en-US" sz="5400" dirty="0" smtClean="0"/>
              <a:t> 1</a:t>
            </a:r>
            <a:r>
              <a:rPr lang="en-US" sz="6000" dirty="0" smtClean="0"/>
              <a:t>:</a:t>
            </a:r>
            <a:endParaRPr lang="en-US" sz="6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934200" y="767443"/>
                <a:ext cx="609600" cy="12488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0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40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767443"/>
                <a:ext cx="609600" cy="1248803"/>
              </a:xfrm>
              <a:prstGeom prst="rect">
                <a:avLst/>
              </a:prstGeom>
              <a:blipFill rotWithShape="1">
                <a:blip r:embed="rId2"/>
                <a:stretch>
                  <a:fillRect r="-49000" b="-63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543800" y="1600200"/>
                <a:ext cx="685800" cy="18768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0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sz="40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4000" dirty="0">
                  <a:solidFill>
                    <a:srgbClr val="FF0000"/>
                  </a:solidFill>
                </a:endParaRPr>
              </a:p>
              <a:p>
                <a:endParaRPr lang="en-US" sz="4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1600200"/>
                <a:ext cx="685800" cy="1876860"/>
              </a:xfrm>
              <a:prstGeom prst="rect">
                <a:avLst/>
              </a:prstGeom>
              <a:blipFill rotWithShape="1">
                <a:blip r:embed="rId3"/>
                <a:stretch>
                  <a:fillRect l="-32143" r="-38393" b="-130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7575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0" y="0"/>
            <a:ext cx="12954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Bài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73629" y="-48161"/>
            <a:ext cx="7848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Viết</a:t>
            </a:r>
            <a:r>
              <a:rPr lang="en-US" sz="4000" dirty="0" smtClean="0"/>
              <a:t> </a:t>
            </a:r>
            <a:r>
              <a:rPr lang="en-US" sz="4000" dirty="0" err="1" smtClean="0"/>
              <a:t>các</a:t>
            </a:r>
            <a:r>
              <a:rPr lang="en-US" sz="4000" dirty="0" smtClean="0"/>
              <a:t> </a:t>
            </a:r>
            <a:r>
              <a:rPr lang="en-US" sz="4000" dirty="0" err="1" smtClean="0"/>
              <a:t>phân</a:t>
            </a:r>
            <a:r>
              <a:rPr lang="en-US" sz="4000" dirty="0" smtClean="0"/>
              <a:t> </a:t>
            </a:r>
            <a:r>
              <a:rPr lang="en-US" sz="4000" dirty="0" err="1" smtClean="0"/>
              <a:t>số</a:t>
            </a:r>
            <a:r>
              <a:rPr lang="en-US" sz="4000" dirty="0" smtClean="0"/>
              <a:t> </a:t>
            </a:r>
            <a:r>
              <a:rPr lang="en-US" sz="4000" dirty="0" err="1" smtClean="0"/>
              <a:t>theo</a:t>
            </a:r>
            <a:r>
              <a:rPr lang="en-US" sz="4000" dirty="0" smtClean="0"/>
              <a:t> </a:t>
            </a:r>
            <a:r>
              <a:rPr lang="en-US" sz="4000" dirty="0" err="1" smtClean="0"/>
              <a:t>thứ</a:t>
            </a:r>
            <a:r>
              <a:rPr lang="en-US" sz="4000" dirty="0" smtClean="0"/>
              <a:t> </a:t>
            </a:r>
            <a:r>
              <a:rPr lang="en-US" sz="4000" dirty="0" err="1" smtClean="0"/>
              <a:t>tự</a:t>
            </a:r>
            <a:r>
              <a:rPr lang="en-US" sz="4000" dirty="0" smtClean="0"/>
              <a:t> </a:t>
            </a:r>
            <a:r>
              <a:rPr lang="en-US" sz="4000" dirty="0" err="1" smtClean="0"/>
              <a:t>từ</a:t>
            </a:r>
            <a:r>
              <a:rPr lang="en-US" sz="4000" dirty="0" smtClean="0"/>
              <a:t> </a:t>
            </a:r>
            <a:r>
              <a:rPr lang="en-US" sz="4000" dirty="0" err="1" smtClean="0"/>
              <a:t>bé</a:t>
            </a:r>
            <a:r>
              <a:rPr lang="en-US" sz="4000" dirty="0" smtClean="0"/>
              <a:t> </a:t>
            </a:r>
            <a:r>
              <a:rPr lang="en-US" sz="4000" dirty="0" err="1" smtClean="0"/>
              <a:t>đến</a:t>
            </a:r>
            <a:r>
              <a:rPr lang="en-US" sz="4000" dirty="0" smtClean="0"/>
              <a:t> </a:t>
            </a:r>
            <a:r>
              <a:rPr lang="en-US" sz="4000" dirty="0" err="1" smtClean="0"/>
              <a:t>lớn</a:t>
            </a:r>
            <a:r>
              <a:rPr lang="en-US" sz="4000" dirty="0" smtClean="0"/>
              <a:t>.</a:t>
            </a:r>
            <a:endParaRPr 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3400" y="1275278"/>
                <a:ext cx="3254829" cy="11414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dirty="0" smtClean="0"/>
                  <a:t>a</a:t>
                </a:r>
                <a:r>
                  <a:rPr lang="en-US" sz="4800" dirty="0" smtClean="0">
                    <a:solidFill>
                      <a:schemeClr val="tx1"/>
                    </a:solidFill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11</m:t>
                        </m:r>
                      </m:den>
                    </m:f>
                  </m:oMath>
                </a14:m>
                <a:r>
                  <a:rPr lang="en-US" sz="4800" dirty="0" smtClean="0">
                    <a:solidFill>
                      <a:schemeClr val="tx1"/>
                    </a:solidFill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800" dirty="0" smtClean="0">
                    <a:solidFill>
                      <a:schemeClr val="tx1"/>
                    </a:solidFill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4800" dirty="0" smtClean="0">
                    <a:solidFill>
                      <a:srgbClr val="FF0000"/>
                    </a:solidFill>
                  </a:rPr>
                  <a:t> </a:t>
                </a:r>
                <a:endParaRPr lang="en-US" sz="4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1275278"/>
                <a:ext cx="3254829" cy="1141403"/>
              </a:xfrm>
              <a:prstGeom prst="rect">
                <a:avLst/>
              </a:prstGeom>
              <a:blipFill rotWithShape="1">
                <a:blip r:embed="rId2"/>
                <a:stretch>
                  <a:fillRect l="-8630" r="-15760" b="-1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495800" y="1373134"/>
                <a:ext cx="3886200" cy="1141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dirty="0" smtClean="0">
                    <a:solidFill>
                      <a:schemeClr val="tx1"/>
                    </a:solidFill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sz="4800" dirty="0" smtClean="0">
                    <a:solidFill>
                      <a:schemeClr val="tx1"/>
                    </a:solidFill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4800" dirty="0" smtClean="0">
                    <a:solidFill>
                      <a:schemeClr val="tx1"/>
                    </a:solidFill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32</m:t>
                        </m:r>
                      </m:den>
                    </m:f>
                  </m:oMath>
                </a14:m>
                <a:r>
                  <a:rPr lang="en-US" sz="4800" dirty="0" smtClean="0">
                    <a:solidFill>
                      <a:srgbClr val="FF0000"/>
                    </a:solidFill>
                  </a:rPr>
                  <a:t> </a:t>
                </a:r>
                <a:endParaRPr lang="en-US" sz="4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373134"/>
                <a:ext cx="3886200" cy="1141466"/>
              </a:xfrm>
              <a:prstGeom prst="rect">
                <a:avLst/>
              </a:prstGeom>
              <a:blipFill rotWithShape="1">
                <a:blip r:embed="rId3"/>
                <a:stretch>
                  <a:fillRect l="-7221" r="-11303" b="-175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1771" y="2705647"/>
                <a:ext cx="9100458" cy="9666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solidFill>
                      <a:schemeClr val="tx1"/>
                    </a:solidFill>
                  </a:rPr>
                  <a:t>a) </a:t>
                </a:r>
                <a:r>
                  <a:rPr lang="en-US" sz="3600" dirty="0" err="1" smtClean="0">
                    <a:solidFill>
                      <a:schemeClr val="tx1"/>
                    </a:solidFill>
                  </a:rPr>
                  <a:t>Vì</a:t>
                </a:r>
                <a:r>
                  <a:rPr lang="en-US" sz="3600" dirty="0" smtClean="0">
                    <a:solidFill>
                      <a:schemeClr val="tx1"/>
                    </a:solidFill>
                  </a:rPr>
                  <a:t> 11&gt;7&gt;5 </a:t>
                </a:r>
                <a:r>
                  <a:rPr lang="en-US" sz="3600" dirty="0" err="1" smtClean="0">
                    <a:solidFill>
                      <a:schemeClr val="tx1"/>
                    </a:solidFill>
                  </a:rPr>
                  <a:t>nên</a:t>
                </a:r>
                <a:r>
                  <a:rPr lang="en-US" sz="36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11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</a:rPr>
                  <a:t>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</a:rPr>
                  <a:t> &lt;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rgbClr val="FF0000"/>
                    </a:solidFill>
                  </a:rPr>
                  <a:t> </a:t>
                </a:r>
                <a:endParaRPr lang="en-US" sz="4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71" y="2705647"/>
                <a:ext cx="9100458" cy="966675"/>
              </a:xfrm>
              <a:prstGeom prst="rect">
                <a:avLst/>
              </a:prstGeom>
              <a:blipFill rotWithShape="1">
                <a:blip r:embed="rId4"/>
                <a:stretch>
                  <a:fillRect l="-2078" b="-183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2400" y="3910125"/>
                <a:ext cx="8077200" cy="9666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Xếp </a:t>
                </a:r>
                <a:r>
                  <a:rPr lang="en-US" sz="3200" dirty="0" err="1" smtClean="0"/>
                  <a:t>thứ</a:t>
                </a:r>
                <a:r>
                  <a:rPr lang="en-US" sz="3200" dirty="0" smtClean="0"/>
                  <a:t> </a:t>
                </a:r>
                <a:r>
                  <a:rPr lang="en-US" sz="3200" dirty="0" err="1" smtClean="0"/>
                  <a:t>tự</a:t>
                </a:r>
                <a:r>
                  <a:rPr lang="en-US" sz="3200" dirty="0" smtClean="0"/>
                  <a:t> </a:t>
                </a:r>
                <a:r>
                  <a:rPr lang="en-US" sz="3200" dirty="0" err="1" smtClean="0"/>
                  <a:t>từ</a:t>
                </a:r>
                <a:r>
                  <a:rPr lang="en-US" sz="3200" dirty="0" smtClean="0"/>
                  <a:t> </a:t>
                </a:r>
                <a:r>
                  <a:rPr lang="en-US" sz="3200" dirty="0" err="1" smtClean="0"/>
                  <a:t>bé</a:t>
                </a:r>
                <a:r>
                  <a:rPr lang="en-US" sz="3200" dirty="0" smtClean="0"/>
                  <a:t> </a:t>
                </a:r>
                <a:r>
                  <a:rPr lang="en-US" sz="3200" dirty="0" err="1" smtClean="0"/>
                  <a:t>đến</a:t>
                </a:r>
                <a:r>
                  <a:rPr lang="en-US" sz="3200" dirty="0" smtClean="0"/>
                  <a:t> </a:t>
                </a:r>
                <a:r>
                  <a:rPr lang="en-US" sz="3200" dirty="0" err="1" smtClean="0"/>
                  <a:t>lớn</a:t>
                </a:r>
                <a:r>
                  <a:rPr lang="en-US" sz="3200" dirty="0" smtClean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11</m:t>
                        </m:r>
                      </m:den>
                    </m:f>
                    <m:r>
                      <a:rPr lang="en-US" sz="4000" b="0" i="0" smtClean="0">
                        <a:solidFill>
                          <a:srgbClr val="FF0000"/>
                        </a:solidFill>
                        <a:latin typeface="Cambria Math"/>
                      </a:rPr>
                      <m:t>;</m:t>
                    </m:r>
                  </m:oMath>
                </a14:m>
                <a:r>
                  <a:rPr lang="en-US" sz="40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rgbClr val="FF0000"/>
                    </a:solidFill>
                  </a:rPr>
                  <a:t> </a:t>
                </a:r>
                <a:r>
                  <a:rPr lang="en-US" sz="4000" dirty="0" smtClean="0">
                    <a:solidFill>
                      <a:srgbClr val="FF0000"/>
                    </a:solidFill>
                  </a:rPr>
                  <a:t>;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000" dirty="0" smtClean="0"/>
                  <a:t> </a:t>
                </a:r>
                <a:endParaRPr lang="en-US" sz="4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910125"/>
                <a:ext cx="8077200" cy="966675"/>
              </a:xfrm>
              <a:prstGeom prst="rect">
                <a:avLst/>
              </a:prstGeom>
              <a:blipFill rotWithShape="1">
                <a:blip r:embed="rId5"/>
                <a:stretch>
                  <a:fillRect l="-1887" b="-176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1569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1771" y="1905000"/>
                <a:ext cx="9100458" cy="15209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solidFill>
                      <a:srgbClr val="FF0000"/>
                    </a:solidFill>
                  </a:rPr>
                  <a:t>     </a:t>
                </a:r>
                <a:r>
                  <a:rPr lang="en-US" sz="3600" dirty="0" smtClean="0">
                    <a:solidFill>
                      <a:schemeClr val="tx1"/>
                    </a:solidFill>
                  </a:rPr>
                  <a:t>Rút </a:t>
                </a:r>
                <a:r>
                  <a:rPr lang="en-US" sz="3600" dirty="0" err="1" smtClean="0">
                    <a:solidFill>
                      <a:schemeClr val="tx1"/>
                    </a:solidFill>
                  </a:rPr>
                  <a:t>gọn</a:t>
                </a:r>
                <a:r>
                  <a:rPr lang="en-US" sz="3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600" dirty="0" err="1" smtClean="0">
                    <a:solidFill>
                      <a:schemeClr val="tx1"/>
                    </a:solidFill>
                  </a:rPr>
                  <a:t>phân</a:t>
                </a:r>
                <a:r>
                  <a:rPr lang="en-US" sz="3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600" dirty="0" err="1" smtClean="0">
                    <a:solidFill>
                      <a:schemeClr val="tx1"/>
                    </a:solidFill>
                  </a:rPr>
                  <a:t>số</a:t>
                </a:r>
                <a:r>
                  <a:rPr lang="en-US" sz="3600" dirty="0" smtClean="0">
                    <a:solidFill>
                      <a:schemeClr val="tx1"/>
                    </a:solidFill>
                  </a:rPr>
                  <a:t> 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6:2</m:t>
                        </m:r>
                      </m:num>
                      <m:den>
                        <m:r>
                          <a:rPr lang="en-US" sz="40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20:2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/>
                      </a:rPr>
                      <m:t> ; </m:t>
                    </m:r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9:3</m:t>
                        </m:r>
                      </m:num>
                      <m:den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2:3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4 </m:t>
                        </m:r>
                      </m:den>
                    </m:f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/>
                      </a:rPr>
                      <m:t>; </m:t>
                    </m:r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12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32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12:4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32:4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en-US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71" y="1905000"/>
                <a:ext cx="9100458" cy="1520994"/>
              </a:xfrm>
              <a:prstGeom prst="rect">
                <a:avLst/>
              </a:prstGeom>
              <a:blipFill rotWithShape="1">
                <a:blip r:embed="rId2"/>
                <a:stretch>
                  <a:fillRect l="-2078" t="-8434" b="-10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04800" y="458734"/>
                <a:ext cx="3886200" cy="1141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dirty="0" smtClean="0">
                    <a:solidFill>
                      <a:schemeClr val="tx1"/>
                    </a:solidFill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sz="4800" dirty="0" smtClean="0">
                    <a:solidFill>
                      <a:schemeClr val="tx1"/>
                    </a:solidFill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4800" dirty="0" smtClean="0">
                    <a:solidFill>
                      <a:schemeClr val="tx1"/>
                    </a:solidFill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32</m:t>
                        </m:r>
                      </m:den>
                    </m:f>
                  </m:oMath>
                </a14:m>
                <a:r>
                  <a:rPr lang="en-US" sz="4800" dirty="0" smtClean="0">
                    <a:solidFill>
                      <a:srgbClr val="FF0000"/>
                    </a:solidFill>
                  </a:rPr>
                  <a:t> </a:t>
                </a:r>
                <a:endParaRPr lang="en-US" sz="4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58734"/>
                <a:ext cx="3886200" cy="1141466"/>
              </a:xfrm>
              <a:prstGeom prst="rect">
                <a:avLst/>
              </a:prstGeom>
              <a:blipFill rotWithShape="1">
                <a:blip r:embed="rId3"/>
                <a:stretch>
                  <a:fillRect l="-7053" r="-11129" b="-175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62000" y="3810000"/>
                <a:ext cx="4038600" cy="966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err="1" smtClean="0"/>
                  <a:t>Vì</a:t>
                </a:r>
                <a:r>
                  <a:rPr lang="en-US" sz="4000" dirty="0" smtClean="0"/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</a:rPr>
                  <a:t>&lt;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</a:rPr>
                  <a:t>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810000"/>
                <a:ext cx="4038600" cy="966996"/>
              </a:xfrm>
              <a:prstGeom prst="rect">
                <a:avLst/>
              </a:prstGeom>
              <a:blipFill rotWithShape="1">
                <a:blip r:embed="rId4"/>
                <a:stretch>
                  <a:fillRect l="-5279" b="-176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14800" y="3733800"/>
                <a:ext cx="4038600" cy="9666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/>
                  <a:t>nên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</a:rPr>
                  <a:t>&lt;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32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</a:rPr>
                  <a:t>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733800"/>
                <a:ext cx="4038600" cy="966675"/>
              </a:xfrm>
              <a:prstGeom prst="rect">
                <a:avLst/>
              </a:prstGeom>
              <a:blipFill rotWithShape="1">
                <a:blip r:embed="rId5"/>
                <a:stretch>
                  <a:fillRect l="-5279" r="-3771" b="-177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4800" y="5029200"/>
                <a:ext cx="8077200" cy="9666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Xếp </a:t>
                </a:r>
                <a:r>
                  <a:rPr lang="en-US" sz="3200" dirty="0" err="1" smtClean="0"/>
                  <a:t>thứ</a:t>
                </a:r>
                <a:r>
                  <a:rPr lang="en-US" sz="3200" dirty="0" smtClean="0"/>
                  <a:t> </a:t>
                </a:r>
                <a:r>
                  <a:rPr lang="en-US" sz="3200" dirty="0" err="1" smtClean="0"/>
                  <a:t>tự</a:t>
                </a:r>
                <a:r>
                  <a:rPr lang="en-US" sz="3200" dirty="0" smtClean="0"/>
                  <a:t> </a:t>
                </a:r>
                <a:r>
                  <a:rPr lang="en-US" sz="3200" dirty="0" err="1" smtClean="0"/>
                  <a:t>từ</a:t>
                </a:r>
                <a:r>
                  <a:rPr lang="en-US" sz="3200" dirty="0" smtClean="0"/>
                  <a:t> </a:t>
                </a:r>
                <a:r>
                  <a:rPr lang="en-US" sz="3200" dirty="0" err="1" smtClean="0"/>
                  <a:t>bé</a:t>
                </a:r>
                <a:r>
                  <a:rPr lang="en-US" sz="3200" dirty="0" smtClean="0"/>
                  <a:t> </a:t>
                </a:r>
                <a:r>
                  <a:rPr lang="en-US" sz="3200" dirty="0" err="1" smtClean="0"/>
                  <a:t>đến</a:t>
                </a:r>
                <a:r>
                  <a:rPr lang="en-US" sz="3200" dirty="0" smtClean="0"/>
                  <a:t> </a:t>
                </a:r>
                <a:r>
                  <a:rPr lang="en-US" sz="3200" dirty="0" err="1" smtClean="0"/>
                  <a:t>lớn</a:t>
                </a:r>
                <a:r>
                  <a:rPr lang="en-US" sz="3200" dirty="0" smtClean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20</m:t>
                        </m:r>
                      </m:den>
                    </m:f>
                    <m:r>
                      <a:rPr lang="en-US" sz="4000" b="0" i="0" smtClean="0">
                        <a:solidFill>
                          <a:srgbClr val="FF0000"/>
                        </a:solidFill>
                        <a:latin typeface="Cambria Math"/>
                      </a:rPr>
                      <m:t>;</m:t>
                    </m:r>
                  </m:oMath>
                </a14:m>
                <a:r>
                  <a:rPr lang="en-US" sz="40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32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rgbClr val="FF0000"/>
                    </a:solidFill>
                  </a:rPr>
                  <a:t> </a:t>
                </a:r>
                <a:r>
                  <a:rPr lang="en-US" sz="4000" dirty="0" smtClean="0">
                    <a:solidFill>
                      <a:srgbClr val="FF0000"/>
                    </a:solidFill>
                  </a:rPr>
                  <a:t>;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4000" dirty="0" smtClean="0"/>
                  <a:t> </a:t>
                </a:r>
                <a:endParaRPr lang="en-US" sz="4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029200"/>
                <a:ext cx="8077200" cy="966675"/>
              </a:xfrm>
              <a:prstGeom prst="rect">
                <a:avLst/>
              </a:prstGeom>
              <a:blipFill rotWithShape="1">
                <a:blip r:embed="rId6"/>
                <a:stretch>
                  <a:fillRect l="-1887" b="-176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769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2614" y="48203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tính</a:t>
            </a:r>
            <a:endParaRPr lang="en-US" sz="3200" dirty="0"/>
          </a:p>
        </p:txBody>
      </p:sp>
      <p:sp>
        <p:nvSpPr>
          <p:cNvPr id="3" name="Oval 2"/>
          <p:cNvSpPr/>
          <p:nvPr/>
        </p:nvSpPr>
        <p:spPr>
          <a:xfrm>
            <a:off x="0" y="0"/>
            <a:ext cx="1295400" cy="5217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Bài</a:t>
            </a:r>
            <a:r>
              <a:rPr lang="en-US" dirty="0" smtClean="0"/>
              <a:t> 5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632978"/>
                <a:ext cx="3200400" cy="9754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>
                    <a:solidFill>
                      <a:schemeClr val="tx1"/>
                    </a:solidFill>
                  </a:rPr>
                  <a:t>a)</a:t>
                </a:r>
                <a:r>
                  <a:rPr lang="en-US" sz="4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5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</a:rPr>
                  <a:t> =</a:t>
                </a:r>
                <a:endParaRPr lang="en-US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32978"/>
                <a:ext cx="3200400" cy="975460"/>
              </a:xfrm>
              <a:prstGeom prst="rect">
                <a:avLst/>
              </a:prstGeom>
              <a:blipFill rotWithShape="1">
                <a:blip r:embed="rId2"/>
                <a:stretch>
                  <a:fillRect l="-6667" r="-1143" b="-1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1981200"/>
                <a:ext cx="2971800" cy="9754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>
                    <a:solidFill>
                      <a:schemeClr val="tx1"/>
                    </a:solidFill>
                  </a:rPr>
                  <a:t>b)</a:t>
                </a:r>
                <a:r>
                  <a:rPr lang="en-US" sz="4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9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8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6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4000" dirty="0" smtClean="0"/>
                  <a:t>=</a:t>
                </a:r>
                <a:endParaRPr lang="en-US" sz="4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981200"/>
                <a:ext cx="2971800" cy="975460"/>
              </a:xfrm>
              <a:prstGeom prst="rect">
                <a:avLst/>
              </a:prstGeom>
              <a:blipFill rotWithShape="1">
                <a:blip r:embed="rId3"/>
                <a:stretch>
                  <a:fillRect l="-7172" r="-2869" b="-1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21429" y="611270"/>
                <a:ext cx="2536371" cy="15910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5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</a:rPr>
                  <a:t>=</a:t>
                </a:r>
                <a:endParaRPr lang="en-US" sz="4000" dirty="0">
                  <a:solidFill>
                    <a:srgbClr val="FF0000"/>
                  </a:solidFill>
                </a:endParaRPr>
              </a:p>
              <a:p>
                <a:endParaRPr lang="en-US" sz="4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1429" y="611270"/>
                <a:ext cx="2536371" cy="1591013"/>
              </a:xfrm>
              <a:prstGeom prst="rect">
                <a:avLst/>
              </a:prstGeom>
              <a:blipFill rotWithShape="1">
                <a:blip r:embed="rId4"/>
                <a:stretch>
                  <a:fillRect l="-8393" r="-14628" b="-157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514600" y="1981200"/>
                <a:ext cx="2895600" cy="15910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chemeClr val="tx1"/>
                    </a:solidFill>
                  </a:rPr>
                  <a:t> </a:t>
                </a:r>
                <a:r>
                  <a:rPr lang="en-US" sz="4000" dirty="0" smtClean="0">
                    <a:solidFill>
                      <a:schemeClr val="tx1"/>
                    </a:solidFill>
                  </a:rPr>
                  <a:t>=</a:t>
                </a:r>
                <a:endParaRPr lang="en-US" sz="4000" dirty="0"/>
              </a:p>
              <a:p>
                <a:endParaRPr lang="en-US" sz="4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1981200"/>
                <a:ext cx="2895600" cy="1591013"/>
              </a:xfrm>
              <a:prstGeom prst="rect">
                <a:avLst/>
              </a:prstGeom>
              <a:blipFill rotWithShape="1">
                <a:blip r:embed="rId5"/>
                <a:stretch>
                  <a:fillRect l="-7579" r="-5895" b="-157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3188806"/>
                <a:ext cx="8915400" cy="1591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>
                    <a:solidFill>
                      <a:schemeClr val="tx1"/>
                    </a:solidFill>
                  </a:rPr>
                  <a:t>Hoặc: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9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8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6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9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8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400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4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9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8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9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8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5 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chemeClr val="tx1"/>
                    </a:solidFill>
                  </a:rPr>
                  <a:t> = </a:t>
                </a:r>
                <a:r>
                  <a:rPr lang="en-US" sz="3200" dirty="0">
                    <a:solidFill>
                      <a:schemeClr val="tx1"/>
                    </a:solidFill>
                  </a:rPr>
                  <a:t>1</a:t>
                </a:r>
              </a:p>
              <a:p>
                <a:endParaRPr lang="en-US" sz="4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188806"/>
                <a:ext cx="8915400" cy="1591333"/>
              </a:xfrm>
              <a:prstGeom prst="rect">
                <a:avLst/>
              </a:prstGeom>
              <a:blipFill rotWithShape="1">
                <a:blip r:embed="rId6"/>
                <a:stretch>
                  <a:fillRect l="-2392" b="-157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 flipH="1">
            <a:off x="3048000" y="685800"/>
            <a:ext cx="152400" cy="24906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4114800" y="1295400"/>
            <a:ext cx="152400" cy="24906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429000" y="741539"/>
            <a:ext cx="152400" cy="24906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2819400" y="1295400"/>
            <a:ext cx="152400" cy="24906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3886200" y="762000"/>
            <a:ext cx="152400" cy="24906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276600" y="1295400"/>
            <a:ext cx="152400" cy="24906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4343400" y="762000"/>
            <a:ext cx="152400" cy="24906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3733800" y="1295400"/>
            <a:ext cx="152400" cy="24906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3080657" y="2110094"/>
            <a:ext cx="152400" cy="24906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946071" y="2652175"/>
            <a:ext cx="152400" cy="24906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645229" y="2077752"/>
            <a:ext cx="152400" cy="24906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3069771" y="2694869"/>
            <a:ext cx="152400" cy="24906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105400" y="609600"/>
                <a:ext cx="1219200" cy="9646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000" dirty="0" smtClean="0"/>
                  <a:t> </a:t>
                </a:r>
                <a:endParaRPr lang="en-US" sz="4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609600"/>
                <a:ext cx="1219200" cy="964623"/>
              </a:xfrm>
              <a:prstGeom prst="rect">
                <a:avLst/>
              </a:prstGeom>
              <a:blipFill rotWithShape="1">
                <a:blip r:embed="rId7"/>
                <a:stretch>
                  <a:fillRect l="-18000" b="-177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 flipH="1">
            <a:off x="3946071" y="2114881"/>
            <a:ext cx="152400" cy="24906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3641271" y="2652174"/>
            <a:ext cx="152400" cy="24906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3581400" y="2078407"/>
            <a:ext cx="152400" cy="24906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2650672" y="2652173"/>
            <a:ext cx="152400" cy="24906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4419600" y="2114881"/>
            <a:ext cx="152400" cy="24906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4381500" y="2707599"/>
            <a:ext cx="152400" cy="24906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154386" y="2234625"/>
            <a:ext cx="1094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09617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6" grpId="0"/>
      <p:bldP spid="7" grpId="0"/>
      <p:bldP spid="8" grpId="0"/>
      <p:bldP spid="23" grpId="0"/>
      <p:bldP spid="3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266</TotalTime>
  <Words>637</Words>
  <Application>Microsoft Office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PowerPoint Presentation</vt:lpstr>
      <vt:lpstr>Khởi động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Pipina</dc:creator>
  <cp:lastModifiedBy>Admin</cp:lastModifiedBy>
  <cp:revision>16</cp:revision>
  <dcterms:created xsi:type="dcterms:W3CDTF">2006-08-16T00:00:00Z</dcterms:created>
  <dcterms:modified xsi:type="dcterms:W3CDTF">2021-02-21T15:41:13Z</dcterms:modified>
</cp:coreProperties>
</file>