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3" r:id="rId4"/>
    <p:sldMasterId id="2147483737" r:id="rId5"/>
    <p:sldMasterId id="2147483761" r:id="rId6"/>
    <p:sldMasterId id="2147483773" r:id="rId7"/>
    <p:sldMasterId id="2147483785" r:id="rId8"/>
    <p:sldMasterId id="2147483797" r:id="rId9"/>
    <p:sldMasterId id="2147483809" r:id="rId10"/>
    <p:sldMasterId id="2147483821" r:id="rId11"/>
  </p:sldMasterIdLst>
  <p:notesMasterIdLst>
    <p:notesMasterId r:id="rId30"/>
  </p:notesMasterIdLst>
  <p:handoutMasterIdLst>
    <p:handoutMasterId r:id="rId31"/>
  </p:handoutMasterIdLst>
  <p:sldIdLst>
    <p:sldId id="320" r:id="rId12"/>
    <p:sldId id="327" r:id="rId13"/>
    <p:sldId id="322" r:id="rId14"/>
    <p:sldId id="318" r:id="rId15"/>
    <p:sldId id="293" r:id="rId16"/>
    <p:sldId id="313" r:id="rId17"/>
    <p:sldId id="306" r:id="rId18"/>
    <p:sldId id="296" r:id="rId19"/>
    <p:sldId id="309" r:id="rId20"/>
    <p:sldId id="308" r:id="rId21"/>
    <p:sldId id="311" r:id="rId22"/>
    <p:sldId id="312" r:id="rId23"/>
    <p:sldId id="303" r:id="rId24"/>
    <p:sldId id="328" r:id="rId25"/>
    <p:sldId id="323" r:id="rId26"/>
    <p:sldId id="324" r:id="rId27"/>
    <p:sldId id="325" r:id="rId28"/>
    <p:sldId id="32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43" autoAdjust="0"/>
    <p:restoredTop sz="95274" autoAdjust="0"/>
  </p:normalViewPr>
  <p:slideViewPr>
    <p:cSldViewPr snapToGrid="0">
      <p:cViewPr varScale="1">
        <p:scale>
          <a:sx n="86" d="100"/>
          <a:sy n="86" d="100"/>
        </p:scale>
        <p:origin x="437" y="5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10/18/2021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10/18/2021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FFF1D-0D05-40C9-B12F-21FA2BEA7837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ECF89-8D06-4CC0-B518-590C7B1C4CFE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26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447B9-15E4-4C4B-B713-7437F47DB7A0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36B36-1784-48BC-9F6E-D83C56F1C48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335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66E25-EC12-4178-9C12-81EA6D4CA1B8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FC665-D13B-4208-B223-5CE5F6B52583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192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ADBC5-AD64-4DAA-9A54-C741D91A52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D5D4E-A2B6-481B-BB76-1963DE05E2E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53935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387F7-3D56-4428-93B1-07005DA75E3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7C3DA-915A-4F57-BB36-698BBB86595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95773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80E23-21F3-4458-A0A0-684F1C9E9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C4D66-A930-4FFA-A702-672ADBE29DD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30539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A5AE0-280C-473D-A3BD-FDDD6737CB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14709-3775-49CE-ACF7-46F26E9782B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66045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3BD0B-C001-41DC-951F-985988C795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81FE0-9A4D-4121-851E-2BB88012D2F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06472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5C55A-1EA7-40E0-83FF-17B240F005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E4605-F9A8-4AF8-8165-9BBEC8A0EC0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787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8CFE6-2D6D-4D06-9F85-69763BE17C9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EE27C-3F52-4B14-B6B0-2DAB7423868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86680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86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76C24-9622-4E1C-9207-EE8EB6EEA1A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693AD-3DDD-47CF-9718-1BEFC94164C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93050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205C9-9C02-42C7-B66B-5B0B2971CA6D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50071-7711-491C-A123-FDB72183154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7569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DF60B-0F9E-40C9-846C-A22DFA1FC22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81512-3C83-42C8-AB26-95A1D86C1D0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23365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60C01-C157-4D15-880C-5A5B77DFB1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836BF-F1FC-4511-BFA4-8E420F227A7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38821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3DD35-D057-4B10-A033-561FE02E99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C07CF-92E3-447F-8E8E-77D9A867F59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6517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ADBC5-AD64-4DAA-9A54-C741D91A52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D5D4E-A2B6-481B-BB76-1963DE05E2E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26087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387F7-3D56-4428-93B1-07005DA75E3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7C3DA-915A-4F57-BB36-698BBB86595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573651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80E23-21F3-4458-A0A0-684F1C9E9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C4D66-A930-4FFA-A702-672ADBE29DD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961554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A5AE0-280C-473D-A3BD-FDDD6737CB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14709-3775-49CE-ACF7-46F26E9782B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770230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3BD0B-C001-41DC-951F-985988C795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81FE0-9A4D-4121-851E-2BB88012D2F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409861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5C55A-1EA7-40E0-83FF-17B240F005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E4605-F9A8-4AF8-8165-9BBEC8A0EC0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962937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8CFE6-2D6D-4D06-9F85-69763BE17C9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EE27C-3F52-4B14-B6B0-2DAB7423868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83607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64E28-89E1-45CA-985F-844347A5458B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CDC06-0485-4770-8160-38372D7F999A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6697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76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76C24-9622-4E1C-9207-EE8EB6EEA1A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693AD-3DDD-47CF-9718-1BEFC94164C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051010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DF60B-0F9E-40C9-846C-A22DFA1FC22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81512-3C83-42C8-AB26-95A1D86C1D0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17968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60C01-C157-4D15-880C-5A5B77DFB1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836BF-F1FC-4511-BFA4-8E420F227A7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623709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3DD35-D057-4B10-A033-561FE02E99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C07CF-92E3-447F-8E8E-77D9A867F59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59022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FFF1D-0D05-40C9-B12F-21FA2BEA7837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ECF89-8D06-4CC0-B518-590C7B1C4CFE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701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205C9-9C02-42C7-B66B-5B0B2971CA6D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50071-7711-491C-A123-FDB72183154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6020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64E28-89E1-45CA-985F-844347A5458B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CDC06-0485-4770-8160-38372D7F999A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2244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6D740-8378-48A0-87EE-8C7A24BEC345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296A8-A949-4229-8109-915EA6B70F19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4560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045BE-B027-448A-9155-BB9691708CD0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31C52-E831-4782-B711-31AB93F2611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5994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AAEBB-5FFA-4FBA-A98A-5B436A5765D1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71FAF-F688-41D5-B1A0-0ECC36B93107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055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6D740-8378-48A0-87EE-8C7A24BEC345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296A8-A949-4229-8109-915EA6B70F19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2072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1DC06-0849-4C36-A1C9-D45F75C5638F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F292-0913-45FD-9BB3-443A263ABE7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1487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D3B29-4353-4C63-84C0-E083E2667556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8BC7C-00B5-44F8-9356-A3912A47FD52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05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B2099-923D-4CEC-BFF8-09F08A432CE2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4C609-A8C0-48D1-B245-693BA8832EF2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318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447B9-15E4-4C4B-B713-7437F47DB7A0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36B36-1784-48BC-9F6E-D83C56F1C48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3593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66E25-EC12-4178-9C12-81EA6D4CA1B8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FC665-D13B-4208-B223-5CE5F6B52583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2007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FFF1D-0D05-40C9-B12F-21FA2BEA7837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ECF89-8D06-4CC0-B518-590C7B1C4CFE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0572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205C9-9C02-42C7-B66B-5B0B2971CA6D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50071-7711-491C-A123-FDB72183154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6817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64E28-89E1-45CA-985F-844347A5458B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CDC06-0485-4770-8160-38372D7F999A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6908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6D740-8378-48A0-87EE-8C7A24BEC345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296A8-A949-4229-8109-915EA6B70F19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1471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045BE-B027-448A-9155-BB9691708CD0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31C52-E831-4782-B711-31AB93F2611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949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045BE-B027-448A-9155-BB9691708CD0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31C52-E831-4782-B711-31AB93F2611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7909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AAEBB-5FFA-4FBA-A98A-5B436A5765D1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71FAF-F688-41D5-B1A0-0ECC36B93107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5408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1DC06-0849-4C36-A1C9-D45F75C5638F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F292-0913-45FD-9BB3-443A263ABE7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366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D3B29-4353-4C63-84C0-E083E2667556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8BC7C-00B5-44F8-9356-A3912A47FD52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3291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B2099-923D-4CEC-BFF8-09F08A432CE2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4C609-A8C0-48D1-B245-693BA8832EF2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3014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447B9-15E4-4C4B-B713-7437F47DB7A0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36B36-1784-48BC-9F6E-D83C56F1C48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594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66E25-EC12-4178-9C12-81EA6D4CA1B8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FC665-D13B-4208-B223-5CE5F6B52583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643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FFF1D-0D05-40C9-B12F-21FA2BEA7837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ECF89-8D06-4CC0-B518-590C7B1C4CFE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7156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205C9-9C02-42C7-B66B-5B0B2971CA6D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50071-7711-491C-A123-FDB72183154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155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64E28-89E1-45CA-985F-844347A5458B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CDC06-0485-4770-8160-38372D7F999A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4169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6D740-8378-48A0-87EE-8C7A24BEC345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296A8-A949-4229-8109-915EA6B70F19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956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AAEBB-5FFA-4FBA-A98A-5B436A5765D1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71FAF-F688-41D5-B1A0-0ECC36B93107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1181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045BE-B027-448A-9155-BB9691708CD0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31C52-E831-4782-B711-31AB93F2611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4678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AAEBB-5FFA-4FBA-A98A-5B436A5765D1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71FAF-F688-41D5-B1A0-0ECC36B93107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2702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1DC06-0849-4C36-A1C9-D45F75C5638F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F292-0913-45FD-9BB3-443A263ABE7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8572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D3B29-4353-4C63-84C0-E083E2667556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8BC7C-00B5-44F8-9356-A3912A47FD52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2005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B2099-923D-4CEC-BFF8-09F08A432CE2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4C609-A8C0-48D1-B245-693BA8832EF2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200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447B9-15E4-4C4B-B713-7437F47DB7A0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36B36-1784-48BC-9F6E-D83C56F1C48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5589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66E25-EC12-4178-9C12-81EA6D4CA1B8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FC665-D13B-4208-B223-5CE5F6B52583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1535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ADBC5-AD64-4DAA-9A54-C741D91A52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D5D4E-A2B6-481B-BB76-1963DE05E2E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875861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387F7-3D56-4428-93B1-07005DA75E3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7C3DA-915A-4F57-BB36-698BBB86595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836603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1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80E23-21F3-4458-A0A0-684F1C9E9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C4D66-A930-4FFA-A702-672ADBE29DD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84932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1DC06-0849-4C36-A1C9-D45F75C5638F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F292-0913-45FD-9BB3-443A263ABE7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0772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A5AE0-280C-473D-A3BD-FDDD6737CB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14709-3775-49CE-ACF7-46F26E9782B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238201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3BD0B-C001-41DC-951F-985988C795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81FE0-9A4D-4121-851E-2BB88012D2F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139111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5C55A-1EA7-40E0-83FF-17B240F005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E4605-F9A8-4AF8-8165-9BBEC8A0EC0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596407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8CFE6-2D6D-4D06-9F85-69763BE17C9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EE27C-3F52-4B14-B6B0-2DAB7423868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052421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8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76C24-9622-4E1C-9207-EE8EB6EEA1A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693AD-3DDD-47CF-9718-1BEFC94164C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568851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DF60B-0F9E-40C9-846C-A22DFA1FC22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81512-3C83-42C8-AB26-95A1D86C1D0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184867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60C01-C157-4D15-880C-5A5B77DFB1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836BF-F1FC-4511-BFA4-8E420F227A7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383506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3DD35-D057-4B10-A033-561FE02E99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C07CF-92E3-447F-8E8E-77D9A867F59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689892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22859-0D2E-4366-BB54-DC38DEC2AA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CFD61-016D-4974-A21B-AF22829C3FE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313215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2C72A-B3BA-4317-AB75-02FAB777665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3C67D-A965-47EC-860B-411034B6116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82879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D3B29-4353-4C63-84C0-E083E2667556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8BC7C-00B5-44F8-9356-A3912A47FD52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7549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192FD-9478-4D5F-9C76-B0207D5F94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902EF-86BA-407E-8A4A-AB62D75DB04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195030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29DFB-89ED-4DB6-A0D7-3F2C21C7016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6D2CF-2992-4F5E-A74D-5C0737606A6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529717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1C9BB-4555-4D25-A171-DFA0C16498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67872-BACF-4AF9-A391-6EAF43FFB22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680030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68799-981A-4030-B887-158D2C0346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A46EE-2529-42EC-9463-FBF952C9FA2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448348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4EE42-F0AD-4A7A-803C-1D36F28492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5E21F-AC01-435D-B4B5-B728302DC77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11000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F252E-D67F-491F-ADFD-2CE411DB74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EA8CA-E9CF-4495-8966-C59357AF3E1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881062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14474-73EB-4D72-99A4-0B6EE13ED59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16BE9-D7DB-442C-A9AE-634BEF9BD47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829064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E0086-4206-4D31-B9B3-B4FF706847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C57A3-D5BE-4973-904E-636F143F40D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862672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4458D-A6C1-4D31-805A-AACFA54742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4524A-A48A-4502-84A2-FAB7F794229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48086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B2099-923D-4CEC-BFF8-09F08A432CE2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4C609-A8C0-48D1-B245-693BA8832EF2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064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318597-A7B9-48CE-B374-FEEBA66FAFBA}" type="datetimeFigureOut">
              <a:rPr 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D600E5-F344-4CDB-8F9C-64D372885FA8}" type="slidenum">
              <a:rPr 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95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BC547A-DBC1-4771-93B7-BD9D15CD5C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4BA5F-CD4D-468E-AD66-ECE8F3B3C113}" type="slidenum">
              <a:rPr lang="en-US" altLang="vi-V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6611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BC547A-DBC1-4771-93B7-BD9D15CD5C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4BA5F-CD4D-468E-AD66-ECE8F3B3C113}" type="slidenum">
              <a:rPr lang="en-US" altLang="vi-V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53073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318597-A7B9-48CE-B374-FEEBA66FAFBA}" type="datetimeFigureOut">
              <a:rPr 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D600E5-F344-4CDB-8F9C-64D372885FA8}" type="slidenum">
              <a:rPr 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399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318597-A7B9-48CE-B374-FEEBA66FAFBA}" type="datetimeFigureOut">
              <a:rPr 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D600E5-F344-4CDB-8F9C-64D372885FA8}" type="slidenum">
              <a:rPr 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189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318597-A7B9-48CE-B374-FEEBA66FAFBA}" type="datetimeFigureOut">
              <a:rPr 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18/10/2021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D600E5-F344-4CDB-8F9C-64D372885FA8}" type="slidenum">
              <a:rPr 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167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BC547A-DBC1-4771-93B7-BD9D15CD5C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24BA5F-CD4D-468E-AD66-ECE8F3B3C113}" type="slidenum">
              <a:rPr lang="en-US" altLang="vi-V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6093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ED025C-B4BD-4E9C-B32B-D42E3C36C2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91775D-D987-476E-BA6C-E2D10E4383AA}" type="slidenum">
              <a:rPr lang="en-US" altLang="vi-VN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32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14.gif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84625" y="2697549"/>
            <a:ext cx="57953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KỂ CHUYỆN LỚP 4</a:t>
            </a:r>
          </a:p>
        </p:txBody>
      </p:sp>
      <p:pic>
        <p:nvPicPr>
          <p:cNvPr id="5" name="Dieuemmuon-NguyenHienAnh_7vf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3869" y="52288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" y="89942"/>
            <a:ext cx="6535711" cy="575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55659" y="181724"/>
            <a:ext cx="553636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7030A0"/>
                </a:solidFill>
              </a:rPr>
              <a:t>- Trong đêm linh thiêng ấy, tác giả đã làm gì?</a:t>
            </a:r>
          </a:p>
          <a:p>
            <a:r>
              <a:rPr lang="vi-VN" sz="3200" dirty="0">
                <a:solidFill>
                  <a:srgbClr val="7030A0"/>
                </a:solidFill>
              </a:rPr>
              <a:t>- Trên đường đi tác giả gặp ai? Người đó có những nét gì khiến tác giả ghi nhớ?</a:t>
            </a:r>
          </a:p>
          <a:p>
            <a:r>
              <a:rPr lang="vi-VN" sz="3200" dirty="0">
                <a:solidFill>
                  <a:srgbClr val="7030A0"/>
                </a:solidFill>
              </a:rPr>
              <a:t>- Với hình dáng và hoàn cảnh của chị Ngàn tác giả đã dự đoán chị Ngàn ước điều gì?</a:t>
            </a:r>
          </a:p>
          <a:p>
            <a:r>
              <a:rPr lang="vi-VN" sz="3200" dirty="0">
                <a:solidFill>
                  <a:srgbClr val="7030A0"/>
                </a:solidFill>
              </a:rPr>
              <a:t>- Dưới ánh trăng gương mặt của chị Ngàn như thế nào?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029945"/>
            <a:ext cx="87853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600" i="1" dirty="0" err="1"/>
              <a:t>Chị</a:t>
            </a:r>
            <a:r>
              <a:rPr lang="en-US" sz="3600" i="1" dirty="0"/>
              <a:t> </a:t>
            </a:r>
            <a:r>
              <a:rPr lang="en-US" sz="3600" i="1" dirty="0" err="1"/>
              <a:t>Ngàn</a:t>
            </a:r>
            <a:r>
              <a:rPr lang="en-US" sz="3600" i="1" dirty="0"/>
              <a:t> </a:t>
            </a:r>
            <a:r>
              <a:rPr lang="en-US" sz="3600" i="1" dirty="0" err="1"/>
              <a:t>là</a:t>
            </a:r>
            <a:r>
              <a:rPr lang="en-US" sz="3600" i="1" dirty="0"/>
              <a:t> </a:t>
            </a:r>
            <a:r>
              <a:rPr lang="en-US" sz="3600" i="1" dirty="0" err="1"/>
              <a:t>một</a:t>
            </a:r>
            <a:r>
              <a:rPr lang="en-US" sz="3600" i="1" dirty="0"/>
              <a:t> </a:t>
            </a:r>
            <a:r>
              <a:rPr lang="en-US" sz="3600" i="1" dirty="0" err="1"/>
              <a:t>cô</a:t>
            </a:r>
            <a:r>
              <a:rPr lang="en-US" sz="3600" i="1" dirty="0"/>
              <a:t> </a:t>
            </a:r>
            <a:r>
              <a:rPr lang="en-US" sz="3600" i="1" dirty="0" err="1"/>
              <a:t>gái</a:t>
            </a:r>
            <a:r>
              <a:rPr lang="en-US" sz="3600" i="1" dirty="0"/>
              <a:t> </a:t>
            </a:r>
            <a:r>
              <a:rPr lang="en-US" sz="3600" i="1" dirty="0" err="1"/>
              <a:t>mù</a:t>
            </a:r>
            <a:r>
              <a:rPr lang="en-US" sz="3600" i="1" dirty="0"/>
              <a:t> </a:t>
            </a:r>
            <a:r>
              <a:rPr lang="en-US" sz="3600" i="1" dirty="0" err="1"/>
              <a:t>cũng</a:t>
            </a:r>
            <a:r>
              <a:rPr lang="en-US" sz="3600" i="1" dirty="0"/>
              <a:t> </a:t>
            </a:r>
            <a:r>
              <a:rPr lang="en-US" sz="3600" i="1" dirty="0" err="1"/>
              <a:t>đến</a:t>
            </a:r>
            <a:r>
              <a:rPr lang="en-US" sz="3600" i="1" dirty="0"/>
              <a:t> </a:t>
            </a:r>
            <a:r>
              <a:rPr lang="en-US" sz="3600" i="1" dirty="0" err="1"/>
              <a:t>hồ</a:t>
            </a:r>
            <a:r>
              <a:rPr lang="en-US" sz="3600" i="1" dirty="0"/>
              <a:t>.</a:t>
            </a:r>
            <a:endParaRPr lang="vi-VN" sz="3600" i="1" dirty="0"/>
          </a:p>
        </p:txBody>
      </p:sp>
    </p:spTree>
    <p:extLst>
      <p:ext uri="{BB962C8B-B14F-4D97-AF65-F5344CB8AC3E}">
        <p14:creationId xmlns:p14="http://schemas.microsoft.com/office/powerpoint/2010/main" val="2801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921"/>
            <a:ext cx="6205928" cy="569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-49839" y="5949990"/>
            <a:ext cx="100817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600" i="1" dirty="0" err="1"/>
              <a:t>Nghe</a:t>
            </a:r>
            <a:r>
              <a:rPr lang="en-US" sz="3600" i="1" dirty="0"/>
              <a:t> </a:t>
            </a:r>
            <a:r>
              <a:rPr lang="en-US" sz="3600" i="1" dirty="0" err="1"/>
              <a:t>chị</a:t>
            </a:r>
            <a:r>
              <a:rPr lang="en-US" sz="3600" i="1" dirty="0"/>
              <a:t> </a:t>
            </a:r>
            <a:r>
              <a:rPr lang="en-US" sz="3600" i="1" dirty="0" err="1"/>
              <a:t>Ngàn</a:t>
            </a:r>
            <a:r>
              <a:rPr lang="en-US" sz="3600" i="1" dirty="0"/>
              <a:t> </a:t>
            </a:r>
            <a:r>
              <a:rPr lang="en-US" sz="3600" i="1" dirty="0" err="1"/>
              <a:t>khẩn</a:t>
            </a:r>
            <a:r>
              <a:rPr lang="en-US" sz="3600" i="1" dirty="0"/>
              <a:t> </a:t>
            </a:r>
            <a:r>
              <a:rPr lang="en-US" sz="3600" i="1" dirty="0" err="1"/>
              <a:t>cầu</a:t>
            </a:r>
            <a:r>
              <a:rPr lang="en-US" sz="3600" i="1" dirty="0"/>
              <a:t>, </a:t>
            </a:r>
            <a:r>
              <a:rPr lang="en-US" sz="3600" i="1" dirty="0" err="1"/>
              <a:t>tôi</a:t>
            </a:r>
            <a:r>
              <a:rPr lang="en-US" sz="3600" i="1" dirty="0"/>
              <a:t> </a:t>
            </a:r>
            <a:r>
              <a:rPr lang="en-US" sz="3600" i="1" dirty="0" err="1"/>
              <a:t>ngạc</a:t>
            </a:r>
            <a:r>
              <a:rPr lang="en-US" sz="3600" i="1" dirty="0"/>
              <a:t> </a:t>
            </a:r>
            <a:r>
              <a:rPr lang="en-US" sz="3600" i="1" dirty="0" err="1"/>
              <a:t>nhiên</a:t>
            </a:r>
            <a:r>
              <a:rPr lang="en-US" sz="3600" i="1" dirty="0"/>
              <a:t> </a:t>
            </a:r>
            <a:r>
              <a:rPr lang="en-US" sz="3600" i="1" dirty="0" err="1"/>
              <a:t>quá</a:t>
            </a:r>
            <a:r>
              <a:rPr lang="en-US" sz="3600" i="1" dirty="0"/>
              <a:t>.</a:t>
            </a:r>
            <a:endParaRPr lang="vi-VN" sz="3600" i="1" dirty="0"/>
          </a:p>
        </p:txBody>
      </p:sp>
      <p:sp>
        <p:nvSpPr>
          <p:cNvPr id="2" name="Rectangle 1"/>
          <p:cNvSpPr/>
          <p:nvPr/>
        </p:nvSpPr>
        <p:spPr>
          <a:xfrm>
            <a:off x="6150955" y="739311"/>
            <a:ext cx="604107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7030A0"/>
                </a:solidFill>
              </a:rPr>
              <a:t>- Không khí ở hồ Hàm Nguyệt như thế nào?</a:t>
            </a:r>
          </a:p>
          <a:p>
            <a:r>
              <a:rPr lang="vi-VN" sz="3600" dirty="0">
                <a:solidFill>
                  <a:srgbClr val="7030A0"/>
                </a:solidFill>
              </a:rPr>
              <a:t>- Chị Ngàn đã làm gì trước khi nói điều ước?</a:t>
            </a:r>
          </a:p>
          <a:p>
            <a:r>
              <a:rPr lang="vi-VN" sz="3600" dirty="0">
                <a:solidFill>
                  <a:srgbClr val="7030A0"/>
                </a:solidFill>
              </a:rPr>
              <a:t>- Chị Ngàn đã cầu khẩn điều gì?</a:t>
            </a:r>
          </a:p>
          <a:p>
            <a:r>
              <a:rPr lang="vi-VN" sz="3600" dirty="0">
                <a:solidFill>
                  <a:srgbClr val="7030A0"/>
                </a:solidFill>
              </a:rPr>
              <a:t>- Thái độ của tác giả như thế nào khi nghe chị Ngàn cầu khẩn?</a:t>
            </a:r>
          </a:p>
        </p:txBody>
      </p:sp>
    </p:spTree>
    <p:extLst>
      <p:ext uri="{BB962C8B-B14F-4D97-AF65-F5344CB8AC3E}">
        <p14:creationId xmlns:p14="http://schemas.microsoft.com/office/powerpoint/2010/main" val="275705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6" y="119961"/>
            <a:ext cx="5876145" cy="568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219855" y="5970435"/>
            <a:ext cx="58761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i="1" dirty="0" err="1"/>
              <a:t>Chị</a:t>
            </a:r>
            <a:r>
              <a:rPr lang="en-US" sz="3200" i="1" dirty="0"/>
              <a:t> </a:t>
            </a:r>
            <a:r>
              <a:rPr lang="en-US" sz="3200" i="1" dirty="0" err="1"/>
              <a:t>Ngàn</a:t>
            </a:r>
            <a:r>
              <a:rPr lang="en-US" sz="3200" i="1" dirty="0"/>
              <a:t> </a:t>
            </a:r>
            <a:r>
              <a:rPr lang="en-US" sz="3200" i="1" dirty="0" err="1"/>
              <a:t>ơi</a:t>
            </a:r>
            <a:r>
              <a:rPr lang="en-US" sz="3200" i="1" dirty="0"/>
              <a:t>, </a:t>
            </a:r>
            <a:r>
              <a:rPr lang="en-US" sz="3200" i="1" dirty="0" err="1"/>
              <a:t>em</a:t>
            </a:r>
            <a:r>
              <a:rPr lang="en-US" sz="3200" i="1" dirty="0"/>
              <a:t> </a:t>
            </a:r>
            <a:r>
              <a:rPr lang="en-US" sz="3200" i="1" dirty="0" err="1"/>
              <a:t>hiểu</a:t>
            </a:r>
            <a:r>
              <a:rPr lang="en-US" sz="3200" i="1" dirty="0"/>
              <a:t> </a:t>
            </a:r>
            <a:r>
              <a:rPr lang="en-US" sz="3200" i="1" dirty="0" err="1"/>
              <a:t>ra</a:t>
            </a:r>
            <a:r>
              <a:rPr lang="en-US" sz="3200" i="1" dirty="0"/>
              <a:t> </a:t>
            </a:r>
            <a:r>
              <a:rPr lang="en-US" sz="3200" i="1" dirty="0" err="1"/>
              <a:t>rồi</a:t>
            </a:r>
            <a:r>
              <a:rPr lang="en-US" sz="3200" i="1" dirty="0"/>
              <a:t>.</a:t>
            </a:r>
            <a:endParaRPr lang="vi-VN" sz="3200" i="1" dirty="0"/>
          </a:p>
        </p:txBody>
      </p:sp>
      <p:sp>
        <p:nvSpPr>
          <p:cNvPr id="2" name="Rectangle 1"/>
          <p:cNvSpPr/>
          <p:nvPr/>
        </p:nvSpPr>
        <p:spPr>
          <a:xfrm>
            <a:off x="5261549" y="1443841"/>
            <a:ext cx="69304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vi-VN" sz="2400" dirty="0">
                <a:solidFill>
                  <a:srgbClr val="7030A0"/>
                </a:solidFill>
              </a:rPr>
              <a:t>- </a:t>
            </a:r>
            <a:r>
              <a:rPr lang="vi-VN" sz="3600" dirty="0">
                <a:solidFill>
                  <a:srgbClr val="7030A0"/>
                </a:solidFill>
              </a:rPr>
              <a:t>Chị Ngàn đã nói gì với tác giả?</a:t>
            </a:r>
          </a:p>
          <a:p>
            <a:endParaRPr lang="vi-VN" sz="3600" dirty="0">
              <a:solidFill>
                <a:srgbClr val="7030A0"/>
              </a:solidFill>
            </a:endParaRPr>
          </a:p>
          <a:p>
            <a:pPr lvl="2"/>
            <a:r>
              <a:rPr lang="vi-VN" sz="3600" dirty="0">
                <a:solidFill>
                  <a:srgbClr val="7030A0"/>
                </a:solidFill>
              </a:rPr>
              <a:t>- Tác giả hiểu ra điều gì khi nghe chị Ngàn nói?</a:t>
            </a:r>
          </a:p>
        </p:txBody>
      </p:sp>
    </p:spTree>
    <p:extLst>
      <p:ext uri="{BB962C8B-B14F-4D97-AF65-F5344CB8AC3E}">
        <p14:creationId xmlns:p14="http://schemas.microsoft.com/office/powerpoint/2010/main" val="289006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12429"/>
            <a:ext cx="9661940" cy="674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loud 10"/>
          <p:cNvSpPr/>
          <p:nvPr/>
        </p:nvSpPr>
        <p:spPr>
          <a:xfrm>
            <a:off x="9884993" y="112427"/>
            <a:ext cx="2307007" cy="388973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i="1" dirty="0">
                <a:solidFill>
                  <a:srgbClr val="FF0000"/>
                </a:solidFill>
              </a:rPr>
              <a:t>Thảo luận nhóm 2</a:t>
            </a:r>
          </a:p>
        </p:txBody>
      </p:sp>
      <p:pic>
        <p:nvPicPr>
          <p:cNvPr id="4" name="AGirlFromWonderland-V.A-274257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4353" y="56230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3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99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076" y="1006715"/>
            <a:ext cx="11577136" cy="3731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44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Tiêu</a:t>
            </a:r>
            <a:r>
              <a:rPr lang="en-US" sz="4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44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chí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:</a:t>
            </a:r>
          </a:p>
          <a:p>
            <a:pPr marL="742950" indent="-74295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Nội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dung</a:t>
            </a:r>
          </a:p>
          <a:p>
            <a:pPr marL="742950" indent="-74295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Sáng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tạo</a:t>
            </a:r>
            <a:endParaRPr lang="en-US" sz="4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  <a:p>
            <a:pPr marL="742950" indent="-74295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Biểu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cảm</a:t>
            </a:r>
            <a:endParaRPr lang="en-US" sz="3600" b="1" dirty="0">
              <a:solidFill>
                <a:schemeClr val="tx2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318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4436" y="1261667"/>
            <a:ext cx="11330517" cy="266382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2800" b="1" dirty="0">
                <a:solidFill>
                  <a:srgbClr val="C00000"/>
                </a:solidFill>
              </a:rPr>
              <a:t>2. </a:t>
            </a:r>
            <a:r>
              <a:rPr lang="en-US" sz="2800" b="1" dirty="0" err="1">
                <a:solidFill>
                  <a:srgbClr val="C00000"/>
                </a:solidFill>
              </a:rPr>
              <a:t>Kể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lại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toàn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bộ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câu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chuyện</a:t>
            </a:r>
            <a:r>
              <a:rPr lang="en-US" sz="2800" b="1" dirty="0">
                <a:solidFill>
                  <a:srgbClr val="C00000"/>
                </a:solidFill>
              </a:rPr>
              <a:t>.</a:t>
            </a:r>
            <a:endParaRPr lang="tr-TR" sz="2800" b="1" dirty="0">
              <a:solidFill>
                <a:srgbClr val="C00000"/>
              </a:solidFill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81523"/>
            <a:ext cx="12191999" cy="49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GirlFromWonderland-V.A-274257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4353" y="56230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1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9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92765" y="2104128"/>
            <a:ext cx="11806544" cy="3313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</a:rPr>
              <a:t>3. </a:t>
            </a:r>
            <a:r>
              <a:rPr lang="en-US" sz="3600" b="1" dirty="0" err="1">
                <a:solidFill>
                  <a:srgbClr val="C00000"/>
                </a:solidFill>
              </a:rPr>
              <a:t>Trao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đổi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với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các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bạn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về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nội</a:t>
            </a:r>
            <a:r>
              <a:rPr lang="en-US" sz="3600" b="1" dirty="0">
                <a:solidFill>
                  <a:srgbClr val="C00000"/>
                </a:solidFill>
              </a:rPr>
              <a:t> dung </a:t>
            </a:r>
            <a:r>
              <a:rPr lang="en-US" sz="3600" b="1" dirty="0" err="1">
                <a:solidFill>
                  <a:srgbClr val="C00000"/>
                </a:solidFill>
              </a:rPr>
              <a:t>câu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chuyện</a:t>
            </a:r>
            <a:r>
              <a:rPr lang="en-US" sz="3600" b="1" dirty="0">
                <a:solidFill>
                  <a:srgbClr val="C00000"/>
                </a:solidFill>
              </a:rPr>
              <a:t>:</a:t>
            </a:r>
          </a:p>
          <a:p>
            <a:pPr marL="914400" lvl="1" indent="-514350">
              <a:lnSpc>
                <a:spcPct val="150000"/>
              </a:lnSpc>
              <a:buAutoNum type="alphaLcPeriod"/>
            </a:pPr>
            <a:r>
              <a:rPr lang="en-US" sz="3600" dirty="0" err="1">
                <a:solidFill>
                  <a:srgbClr val="002060"/>
                </a:solidFill>
              </a:rPr>
              <a:t>Cô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gái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mù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trong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câu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chuyện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cầu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nguyện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điều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gì</a:t>
            </a:r>
            <a:r>
              <a:rPr lang="en-US" sz="3600" dirty="0">
                <a:solidFill>
                  <a:srgbClr val="002060"/>
                </a:solidFill>
              </a:rPr>
              <a:t>?</a:t>
            </a:r>
          </a:p>
          <a:p>
            <a:pPr marL="914400" lvl="1" indent="-514350">
              <a:lnSpc>
                <a:spcPct val="150000"/>
              </a:lnSpc>
              <a:buAutoNum type="alphaLcPeriod"/>
            </a:pPr>
            <a:r>
              <a:rPr lang="en-US" sz="3600" dirty="0" err="1">
                <a:solidFill>
                  <a:srgbClr val="002060"/>
                </a:solidFill>
              </a:rPr>
              <a:t>Hành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động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của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cô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gái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thấy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cô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người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thế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nào</a:t>
            </a:r>
            <a:r>
              <a:rPr lang="en-US" sz="3600" dirty="0">
                <a:solidFill>
                  <a:srgbClr val="002060"/>
                </a:solidFill>
              </a:rPr>
              <a:t>?</a:t>
            </a:r>
          </a:p>
          <a:p>
            <a:pPr marL="914400" lvl="1" indent="-514350">
              <a:lnSpc>
                <a:spcPct val="150000"/>
              </a:lnSpc>
              <a:buAutoNum type="alphaLcPeriod"/>
            </a:pPr>
            <a:r>
              <a:rPr lang="en-US" sz="3600" dirty="0" err="1">
                <a:solidFill>
                  <a:srgbClr val="002060"/>
                </a:solidFill>
              </a:rPr>
              <a:t>Em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hãy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tìm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một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kết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cục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vui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câu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chuyện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trên</a:t>
            </a:r>
            <a:r>
              <a:rPr lang="en-US" sz="3600" dirty="0">
                <a:solidFill>
                  <a:srgbClr val="002060"/>
                </a:solidFill>
              </a:rPr>
              <a:t>?</a:t>
            </a:r>
            <a:endParaRPr lang="tr-TR" sz="3600" dirty="0">
              <a:solidFill>
                <a:srgbClr val="002060"/>
              </a:solidFill>
            </a:endParaRPr>
          </a:p>
        </p:txBody>
      </p:sp>
      <p:sp>
        <p:nvSpPr>
          <p:cNvPr id="3" name="Cloud 2"/>
          <p:cNvSpPr/>
          <p:nvPr/>
        </p:nvSpPr>
        <p:spPr>
          <a:xfrm>
            <a:off x="3737113" y="527862"/>
            <a:ext cx="3375763" cy="1738259"/>
          </a:xfrm>
          <a:prstGeom prst="cloud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i="1" dirty="0">
                <a:solidFill>
                  <a:srgbClr val="FFFF00"/>
                </a:solidFill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375563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4465" y="1591864"/>
            <a:ext cx="1040317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1" u="sng" dirty="0">
                <a:solidFill>
                  <a:srgbClr val="7030A0"/>
                </a:solidFill>
              </a:rPr>
              <a:t>Ý </a:t>
            </a:r>
            <a:r>
              <a:rPr lang="en-US" sz="3200" b="1" i="1" u="sng" dirty="0" err="1">
                <a:solidFill>
                  <a:srgbClr val="7030A0"/>
                </a:solidFill>
              </a:rPr>
              <a:t>nghĩa</a:t>
            </a:r>
            <a:r>
              <a:rPr lang="en-US" sz="3200" b="1" i="1" u="sng" dirty="0">
                <a:solidFill>
                  <a:srgbClr val="7030A0"/>
                </a:solidFill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	</a:t>
            </a:r>
            <a:r>
              <a:rPr lang="en-US" sz="3600" b="1" dirty="0" err="1">
                <a:solidFill>
                  <a:srgbClr val="FF0000"/>
                </a:solidFill>
              </a:rPr>
              <a:t>Những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điều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ước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cao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đẹp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mang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lại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niềm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vui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niềm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hạnh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phúc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chính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chúng</a:t>
            </a:r>
            <a:r>
              <a:rPr lang="en-US" sz="3600" b="1" dirty="0">
                <a:solidFill>
                  <a:srgbClr val="FF0000"/>
                </a:solidFill>
              </a:rPr>
              <a:t> ta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mọi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người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916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817" y="4135821"/>
            <a:ext cx="6858000" cy="116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83788" y="1495461"/>
            <a:ext cx="12192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CÔ CHÚC CÁC EM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SỨC KHỎE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, CHĂM NGOAN, HỌC GIỎI!!!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3" name="Dieuemmuon-NguyenHienAnh_7vf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89483" y="35262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0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tbull - Timber ft. Ke$ha (Jizzy Remix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7062" y="2785585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82744" y="2101348"/>
            <a:ext cx="3941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>
                <a:solidFill>
                  <a:srgbClr val="FF0000"/>
                </a:solidFill>
                <a:cs typeface="Iskoola Pota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7073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22944" y="793375"/>
            <a:ext cx="6508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7030A0"/>
                </a:solidFill>
              </a:rPr>
              <a:t>KHỞI ĐỘNG:</a:t>
            </a:r>
            <a:endParaRPr lang="vi-VN" sz="2800" b="1" u="sng" dirty="0">
              <a:solidFill>
                <a:srgbClr val="7030A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48125" y="1485906"/>
            <a:ext cx="8562527" cy="415290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itchFamily="34" charset="0"/>
              <a:buNone/>
            </a:pPr>
            <a:endParaRPr lang="en-US" sz="2800" i="1" dirty="0"/>
          </a:p>
          <a:p>
            <a:pPr marL="45720" indent="0">
              <a:buFont typeface="Arial" pitchFamily="34" charset="0"/>
              <a:buNone/>
            </a:pPr>
            <a:endParaRPr lang="en-US" sz="2800" i="1" dirty="0"/>
          </a:p>
          <a:p>
            <a:pPr marL="45720" indent="0">
              <a:buFont typeface="Arial" pitchFamily="34" charset="0"/>
              <a:buNone/>
            </a:pPr>
            <a:r>
              <a:rPr lang="en-US" sz="2800" b="1" dirty="0" err="1">
                <a:solidFill>
                  <a:srgbClr val="C00000"/>
                </a:solidFill>
              </a:rPr>
              <a:t>Hãy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nói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lên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ước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mơ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sau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này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em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sau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này</a:t>
            </a:r>
            <a:r>
              <a:rPr lang="en-US" sz="2800" b="1" dirty="0">
                <a:solidFill>
                  <a:srgbClr val="C00000"/>
                </a:solidFill>
              </a:rPr>
              <a:t>? </a:t>
            </a:r>
            <a:r>
              <a:rPr lang="en-US" sz="2800" b="1" dirty="0" err="1">
                <a:solidFill>
                  <a:srgbClr val="C00000"/>
                </a:solidFill>
              </a:rPr>
              <a:t>Vì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sao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em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chọn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ước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mơ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đó</a:t>
            </a:r>
            <a:r>
              <a:rPr lang="en-US" sz="2800" b="1" dirty="0">
                <a:solidFill>
                  <a:srgbClr val="C00000"/>
                </a:solidFill>
              </a:rPr>
              <a:t>?</a:t>
            </a:r>
            <a:endParaRPr lang="vi-VN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46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ctrTitle" idx="4294967295"/>
          </p:nvPr>
        </p:nvSpPr>
        <p:spPr>
          <a:xfrm>
            <a:off x="16962" y="2349543"/>
            <a:ext cx="7169151" cy="1470025"/>
          </a:xfrm>
        </p:spPr>
        <p:txBody>
          <a:bodyPr/>
          <a:lstStyle/>
          <a:p>
            <a:pPr eaLnBrk="1" hangingPunct="1"/>
            <a:r>
              <a:rPr lang="en-US" sz="3600" b="1" dirty="0" err="1">
                <a:solidFill>
                  <a:srgbClr val="FFFF00"/>
                </a:solidFill>
              </a:rPr>
              <a:t>Kể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chuyện</a:t>
            </a:r>
            <a:br>
              <a:rPr lang="en-US" sz="3600" b="1" dirty="0">
                <a:solidFill>
                  <a:srgbClr val="FFFF00"/>
                </a:solidFill>
              </a:rPr>
            </a:br>
            <a:br>
              <a:rPr lang="en-US" sz="3600" b="1" dirty="0">
                <a:solidFill>
                  <a:srgbClr val="FFFF00"/>
                </a:solidFill>
              </a:rPr>
            </a:br>
            <a:r>
              <a:rPr lang="en-US" sz="4000" b="1" dirty="0">
                <a:solidFill>
                  <a:srgbClr val="FFFF00"/>
                </a:solidFill>
              </a:rPr>
              <a:t>LỜI ƯỚC DƯỚI TRĂNG</a:t>
            </a:r>
            <a:endParaRPr lang="vi-VN" sz="4000" b="1" dirty="0">
              <a:solidFill>
                <a:srgbClr val="FFFF00"/>
              </a:solidFill>
            </a:endParaRPr>
          </a:p>
        </p:txBody>
      </p:sp>
      <p:pic>
        <p:nvPicPr>
          <p:cNvPr id="3" name="AGirlFromWonderland-V.A-274257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4353" y="56230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3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9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522" y="304200"/>
            <a:ext cx="12059478" cy="60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 flipH="1">
            <a:off x="4240922" y="6069700"/>
            <a:ext cx="283772" cy="283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254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14539"/>
            <a:ext cx="11647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600" b="1" dirty="0" err="1">
                <a:solidFill>
                  <a:srgbClr val="C00000"/>
                </a:solidFill>
              </a:rPr>
              <a:t>Dựa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vào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lời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kể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của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cô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giáo</a:t>
            </a:r>
            <a:r>
              <a:rPr lang="en-US" sz="3600" b="1" dirty="0">
                <a:solidFill>
                  <a:srgbClr val="C00000"/>
                </a:solidFill>
              </a:rPr>
              <a:t> (</a:t>
            </a:r>
            <a:r>
              <a:rPr lang="en-US" sz="3600" b="1" dirty="0" err="1">
                <a:solidFill>
                  <a:srgbClr val="C00000"/>
                </a:solidFill>
              </a:rPr>
              <a:t>thầy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giáo</a:t>
            </a:r>
            <a:r>
              <a:rPr lang="en-US" sz="3600" b="1" dirty="0">
                <a:solidFill>
                  <a:srgbClr val="C00000"/>
                </a:solidFill>
              </a:rPr>
              <a:t>) </a:t>
            </a:r>
            <a:r>
              <a:rPr lang="en-US" sz="3600" b="1" dirty="0" err="1">
                <a:solidFill>
                  <a:srgbClr val="C00000"/>
                </a:solidFill>
              </a:rPr>
              <a:t>và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các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tranh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vẽ</a:t>
            </a:r>
            <a:r>
              <a:rPr lang="en-US" sz="3600" b="1">
                <a:solidFill>
                  <a:srgbClr val="C00000"/>
                </a:solidFill>
              </a:rPr>
              <a:t>. Kể </a:t>
            </a:r>
            <a:r>
              <a:rPr lang="en-US" sz="3600" b="1" dirty="0" err="1">
                <a:solidFill>
                  <a:srgbClr val="C00000"/>
                </a:solidFill>
              </a:rPr>
              <a:t>lại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từng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đoạn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câu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chuyện</a:t>
            </a:r>
            <a:r>
              <a:rPr lang="en-US" sz="3600" b="1" dirty="0">
                <a:solidFill>
                  <a:srgbClr val="C00000"/>
                </a:solidFill>
              </a:rPr>
              <a:t>:</a:t>
            </a:r>
            <a:endParaRPr lang="vi-VN" sz="3600" b="1" dirty="0">
              <a:solidFill>
                <a:srgbClr val="C00000"/>
              </a:solidFill>
            </a:endParaRP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490130"/>
            <a:ext cx="12192000" cy="525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8238703" y="592328"/>
            <a:ext cx="2008884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02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" y="0"/>
            <a:ext cx="6415791" cy="5807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471819" y="1220692"/>
            <a:ext cx="572020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7030A0"/>
                </a:solidFill>
              </a:rPr>
              <a:t>- </a:t>
            </a:r>
            <a:r>
              <a:rPr lang="vi-VN" sz="3600" dirty="0">
                <a:solidFill>
                  <a:srgbClr val="7030A0"/>
                </a:solidFill>
              </a:rPr>
              <a:t>Quê ngoại tác giả có phong tục gì?</a:t>
            </a:r>
          </a:p>
          <a:p>
            <a:endParaRPr lang="vi-VN" sz="2000" b="1" dirty="0">
              <a:solidFill>
                <a:srgbClr val="7030A0"/>
              </a:solidFill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-27597" y="5769468"/>
            <a:ext cx="1221957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600" i="1" dirty="0" err="1"/>
              <a:t>Đêm</a:t>
            </a:r>
            <a:r>
              <a:rPr lang="en-US" sz="3600" i="1" dirty="0"/>
              <a:t> </a:t>
            </a:r>
            <a:r>
              <a:rPr lang="en-US" sz="3600" i="1" dirty="0" err="1"/>
              <a:t>rằm</a:t>
            </a:r>
            <a:r>
              <a:rPr lang="en-US" sz="3600" i="1" dirty="0"/>
              <a:t> </a:t>
            </a:r>
            <a:r>
              <a:rPr lang="en-US" sz="3600" i="1" dirty="0" err="1"/>
              <a:t>tháng</a:t>
            </a:r>
            <a:r>
              <a:rPr lang="en-US" sz="3600" i="1" dirty="0"/>
              <a:t> </a:t>
            </a:r>
            <a:r>
              <a:rPr lang="en-US" sz="3600" i="1" dirty="0" err="1"/>
              <a:t>Giêng</a:t>
            </a:r>
            <a:r>
              <a:rPr lang="en-US" sz="3600" i="1" dirty="0"/>
              <a:t>, </a:t>
            </a:r>
            <a:r>
              <a:rPr lang="en-US" sz="3600" i="1" dirty="0" err="1"/>
              <a:t>các</a:t>
            </a:r>
            <a:r>
              <a:rPr lang="en-US" sz="3600" i="1" dirty="0"/>
              <a:t> </a:t>
            </a:r>
            <a:r>
              <a:rPr lang="en-US" sz="3600" i="1" dirty="0" err="1"/>
              <a:t>cô</a:t>
            </a:r>
            <a:r>
              <a:rPr lang="en-US" sz="3600" i="1" dirty="0"/>
              <a:t> </a:t>
            </a:r>
            <a:r>
              <a:rPr lang="en-US" sz="3600" i="1" dirty="0" err="1"/>
              <a:t>gái</a:t>
            </a:r>
            <a:r>
              <a:rPr lang="en-US" sz="3600" i="1" dirty="0"/>
              <a:t> </a:t>
            </a:r>
            <a:r>
              <a:rPr lang="en-US" sz="3600" i="1" dirty="0" err="1"/>
              <a:t>tròn</a:t>
            </a:r>
            <a:r>
              <a:rPr lang="en-US" sz="3600" i="1" dirty="0"/>
              <a:t> 15 </a:t>
            </a:r>
            <a:r>
              <a:rPr lang="en-US" sz="3600" i="1" dirty="0" err="1"/>
              <a:t>tuổi</a:t>
            </a:r>
            <a:r>
              <a:rPr lang="en-US" sz="3600" i="1" dirty="0"/>
              <a:t> </a:t>
            </a:r>
            <a:r>
              <a:rPr lang="en-US" sz="3600" i="1" dirty="0" err="1"/>
              <a:t>đến</a:t>
            </a:r>
            <a:r>
              <a:rPr lang="en-US" sz="3600" i="1" dirty="0"/>
              <a:t> </a:t>
            </a:r>
            <a:r>
              <a:rPr lang="en-US" sz="3600" i="1" dirty="0" err="1"/>
              <a:t>bên</a:t>
            </a:r>
            <a:r>
              <a:rPr lang="en-US" sz="3600" i="1" dirty="0"/>
              <a:t> </a:t>
            </a:r>
            <a:r>
              <a:rPr lang="en-US" sz="3600" i="1" dirty="0" err="1"/>
              <a:t>hồ</a:t>
            </a:r>
            <a:r>
              <a:rPr lang="en-US" sz="3600" i="1" dirty="0"/>
              <a:t> </a:t>
            </a:r>
            <a:r>
              <a:rPr lang="en-US" sz="3600" i="1" dirty="0" err="1"/>
              <a:t>cầu</a:t>
            </a:r>
            <a:r>
              <a:rPr lang="en-US" sz="3600" i="1" dirty="0"/>
              <a:t> </a:t>
            </a:r>
            <a:r>
              <a:rPr lang="en-US" sz="3600" i="1" dirty="0" err="1"/>
              <a:t>phúc</a:t>
            </a:r>
            <a:r>
              <a:rPr lang="en-US" sz="3600" i="1" dirty="0"/>
              <a:t>.</a:t>
            </a:r>
            <a:endParaRPr lang="vi-VN" sz="3600" i="1" dirty="0"/>
          </a:p>
        </p:txBody>
      </p:sp>
    </p:spTree>
    <p:extLst>
      <p:ext uri="{BB962C8B-B14F-4D97-AF65-F5344CB8AC3E}">
        <p14:creationId xmlns:p14="http://schemas.microsoft.com/office/powerpoint/2010/main" val="286742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5900"/>
            <a:ext cx="5486400" cy="5372100"/>
          </a:xfrm>
        </p:spPr>
        <p:txBody>
          <a:bodyPr>
            <a:normAutofit/>
          </a:bodyPr>
          <a:lstStyle/>
          <a:p>
            <a:endParaRPr lang="en-US" sz="2400" dirty="0">
              <a:solidFill>
                <a:srgbClr val="C00000"/>
              </a:solidFill>
            </a:endParaRPr>
          </a:p>
          <a:p>
            <a:pPr marL="45720" indent="0">
              <a:buNone/>
            </a:pP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72"/>
            <a:ext cx="12192000" cy="670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50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" y="209860"/>
            <a:ext cx="6415791" cy="550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471820" y="1220684"/>
            <a:ext cx="572015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7030A0"/>
                </a:solidFill>
              </a:rPr>
              <a:t>- Quê ngoại tác giả có phong tục gì?</a:t>
            </a:r>
          </a:p>
          <a:p>
            <a:endParaRPr lang="vi-VN" sz="3200" dirty="0">
              <a:solidFill>
                <a:srgbClr val="7030A0"/>
              </a:solidFill>
            </a:endParaRPr>
          </a:p>
          <a:p>
            <a:r>
              <a:rPr lang="vi-VN" sz="3200" dirty="0">
                <a:solidFill>
                  <a:srgbClr val="7030A0"/>
                </a:solidFill>
              </a:rPr>
              <a:t>- Những lời nguyện ước đó có gì lạ?</a:t>
            </a:r>
          </a:p>
          <a:p>
            <a:endParaRPr lang="vi-VN" sz="3600" dirty="0">
              <a:solidFill>
                <a:srgbClr val="7030A0"/>
              </a:solidFill>
            </a:endParaRPr>
          </a:p>
          <a:p>
            <a:endParaRPr lang="vi-VN" sz="2000" b="1" dirty="0">
              <a:solidFill>
                <a:srgbClr val="7030A0"/>
              </a:solidFill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-27597" y="5724498"/>
            <a:ext cx="1221957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600" i="1" dirty="0" err="1"/>
              <a:t>Đêm</a:t>
            </a:r>
            <a:r>
              <a:rPr lang="en-US" sz="3600" i="1" dirty="0"/>
              <a:t> </a:t>
            </a:r>
            <a:r>
              <a:rPr lang="en-US" sz="3600" i="1" dirty="0" err="1"/>
              <a:t>rằm</a:t>
            </a:r>
            <a:r>
              <a:rPr lang="en-US" sz="3600" i="1" dirty="0"/>
              <a:t> </a:t>
            </a:r>
            <a:r>
              <a:rPr lang="en-US" sz="3600" i="1" dirty="0" err="1"/>
              <a:t>tháng</a:t>
            </a:r>
            <a:r>
              <a:rPr lang="en-US" sz="3600" i="1" dirty="0"/>
              <a:t> </a:t>
            </a:r>
            <a:r>
              <a:rPr lang="en-US" sz="3600" i="1" dirty="0" err="1"/>
              <a:t>Giêng</a:t>
            </a:r>
            <a:r>
              <a:rPr lang="en-US" sz="3600" i="1" dirty="0"/>
              <a:t>, </a:t>
            </a:r>
            <a:r>
              <a:rPr lang="en-US" sz="3600" i="1" dirty="0" err="1"/>
              <a:t>các</a:t>
            </a:r>
            <a:r>
              <a:rPr lang="en-US" sz="3600" i="1" dirty="0"/>
              <a:t> </a:t>
            </a:r>
            <a:r>
              <a:rPr lang="en-US" sz="3600" i="1" dirty="0" err="1"/>
              <a:t>cô</a:t>
            </a:r>
            <a:r>
              <a:rPr lang="en-US" sz="3600" i="1" dirty="0"/>
              <a:t> </a:t>
            </a:r>
            <a:r>
              <a:rPr lang="en-US" sz="3600" i="1" dirty="0" err="1"/>
              <a:t>gái</a:t>
            </a:r>
            <a:r>
              <a:rPr lang="en-US" sz="3600" i="1" dirty="0"/>
              <a:t> </a:t>
            </a:r>
            <a:r>
              <a:rPr lang="en-US" sz="3600" i="1" dirty="0" err="1"/>
              <a:t>tròn</a:t>
            </a:r>
            <a:r>
              <a:rPr lang="en-US" sz="3600" i="1" dirty="0"/>
              <a:t> 15 </a:t>
            </a:r>
            <a:r>
              <a:rPr lang="en-US" sz="3600" i="1" dirty="0" err="1"/>
              <a:t>tuổi</a:t>
            </a:r>
            <a:r>
              <a:rPr lang="en-US" sz="3600" i="1" dirty="0"/>
              <a:t> </a:t>
            </a:r>
            <a:r>
              <a:rPr lang="en-US" sz="3600" i="1" dirty="0" err="1"/>
              <a:t>đến</a:t>
            </a:r>
            <a:r>
              <a:rPr lang="en-US" sz="3600" i="1" dirty="0"/>
              <a:t> </a:t>
            </a:r>
            <a:r>
              <a:rPr lang="en-US" sz="3600" i="1" dirty="0" err="1"/>
              <a:t>bên</a:t>
            </a:r>
            <a:r>
              <a:rPr lang="en-US" sz="3600" i="1" dirty="0"/>
              <a:t> </a:t>
            </a:r>
            <a:r>
              <a:rPr lang="en-US" sz="3600" i="1" dirty="0" err="1"/>
              <a:t>hồ</a:t>
            </a:r>
            <a:r>
              <a:rPr lang="en-US" sz="3600" i="1" dirty="0"/>
              <a:t> </a:t>
            </a:r>
            <a:r>
              <a:rPr lang="en-US" sz="3600" i="1" dirty="0" err="1"/>
              <a:t>cầu</a:t>
            </a:r>
            <a:r>
              <a:rPr lang="en-US" sz="3600" i="1" dirty="0"/>
              <a:t> </a:t>
            </a:r>
            <a:r>
              <a:rPr lang="en-US" sz="3600" i="1" dirty="0" err="1"/>
              <a:t>phúc</a:t>
            </a:r>
            <a:r>
              <a:rPr lang="en-US" sz="3600" i="1" dirty="0"/>
              <a:t>.</a:t>
            </a:r>
            <a:endParaRPr lang="vi-VN" sz="3600" i="1" dirty="0"/>
          </a:p>
        </p:txBody>
      </p:sp>
    </p:spTree>
    <p:extLst>
      <p:ext uri="{BB962C8B-B14F-4D97-AF65-F5344CB8AC3E}">
        <p14:creationId xmlns:p14="http://schemas.microsoft.com/office/powerpoint/2010/main" val="235713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D5F340F01F94FA2FD29A5E6DC872E" ma:contentTypeVersion="0" ma:contentTypeDescription="Create a new document." ma:contentTypeScope="" ma:versionID="f583bd66513a361a730282b6a794e3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41151cf538834e171094e4faaf2d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977055-D136-4AE0-81F6-E90DC9E453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AB40F26-51DC-457F-99F9-DB9BDBFC79B1}">
  <ds:schemaRefs>
    <ds:schemaRef ds:uri="http://purl.org/dc/elements/1.1/"/>
    <ds:schemaRef ds:uri="http://purl.org/dc/dcmitype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923BCF9-7141-435E-98C3-8D139CF519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0</TotalTime>
  <Words>409</Words>
  <Application>Microsoft Office PowerPoint</Application>
  <PresentationFormat>Widescreen</PresentationFormat>
  <Paragraphs>43</Paragraphs>
  <Slides>18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Calibri</vt:lpstr>
      <vt:lpstr>Cambria</vt:lpstr>
      <vt:lpstr>Courier New</vt:lpstr>
      <vt:lpstr>Default Design</vt:lpstr>
      <vt:lpstr>2_Office Theme</vt:lpstr>
      <vt:lpstr>1_Office Theme</vt:lpstr>
      <vt:lpstr>1_Default Design</vt:lpstr>
      <vt:lpstr>2_Default Design</vt:lpstr>
      <vt:lpstr>3_Default Design</vt:lpstr>
      <vt:lpstr>Office Theme</vt:lpstr>
      <vt:lpstr>3_Office Theme</vt:lpstr>
      <vt:lpstr>PowerPoint Presentation</vt:lpstr>
      <vt:lpstr>PowerPoint Presentation</vt:lpstr>
      <vt:lpstr>PowerPoint Presentation</vt:lpstr>
      <vt:lpstr>Kể chuyện  LỜI ƯỚC DƯỚI TRĂNG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2013-07-30T15:42:55Z</dcterms:created>
  <dcterms:modified xsi:type="dcterms:W3CDTF">2021-10-18T10:53:59Z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</Properties>
</file>