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2" r:id="rId2"/>
    <p:sldId id="259" r:id="rId3"/>
    <p:sldId id="271" r:id="rId4"/>
    <p:sldId id="258" r:id="rId5"/>
    <p:sldId id="260" r:id="rId6"/>
    <p:sldId id="272" r:id="rId7"/>
    <p:sldId id="261" r:id="rId8"/>
    <p:sldId id="262" r:id="rId9"/>
    <p:sldId id="273" r:id="rId10"/>
    <p:sldId id="263" r:id="rId11"/>
    <p:sldId id="265" r:id="rId12"/>
    <p:sldId id="266" r:id="rId13"/>
    <p:sldId id="283" r:id="rId14"/>
    <p:sldId id="284" r:id="rId15"/>
    <p:sldId id="285" r:id="rId16"/>
    <p:sldId id="267" r:id="rId17"/>
    <p:sldId id="274" r:id="rId18"/>
    <p:sldId id="278" r:id="rId19"/>
    <p:sldId id="268" r:id="rId20"/>
    <p:sldId id="279" r:id="rId21"/>
    <p:sldId id="269" r:id="rId22"/>
    <p:sldId id="280" r:id="rId23"/>
    <p:sldId id="270" r:id="rId24"/>
    <p:sldId id="287" r:id="rId25"/>
    <p:sldId id="289" r:id="rId26"/>
    <p:sldId id="281" r:id="rId27"/>
  </p:sldIdLst>
  <p:sldSz cx="12192000" cy="6858000"/>
  <p:notesSz cx="6858000" cy="9144000"/>
  <p:embeddedFontLst>
    <p:embeddedFont>
      <p:font typeface="UTM Thanh Nhac TL" pitchFamily="18" charset="0"/>
      <p:regular r:id="rId28"/>
    </p:embeddedFont>
    <p:embeddedFont>
      <p:font typeface="UTM Cookies" pitchFamily="18" charset="0"/>
      <p:regular r:id="rId29"/>
    </p:embeddedFont>
    <p:embeddedFont>
      <p:font typeface="UTM American Sans" pitchFamily="18" charset="0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Calibri Light" pitchFamily="34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99"/>
    <a:srgbClr val="13A589"/>
    <a:srgbClr val="FF0066"/>
    <a:srgbClr val="9933FF"/>
    <a:srgbClr val="216C34"/>
    <a:srgbClr val="7A8E26"/>
    <a:srgbClr val="4970A0"/>
    <a:srgbClr val="19242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2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4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4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3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1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8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5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5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1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3184F-5FCE-4EFB-83C0-4494E3CFB3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2365242">
            <a:off x="-63259" y="6534864"/>
            <a:ext cx="52770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cap="none" spc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UTM American Sans" panose="02040603050506020204" pitchFamily="18" charset="0"/>
              </a:rPr>
              <a:t>KTUTS</a:t>
            </a:r>
            <a:endParaRPr lang="en-US" sz="2400" b="1" cap="none" spc="0">
              <a:ln w="0"/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UTM American Sans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-541326"/>
            <a:ext cx="838200" cy="6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9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4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59.png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40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293" y="5776221"/>
            <a:ext cx="2947219" cy="1325563"/>
          </a:xfrm>
        </p:spPr>
        <p:txBody>
          <a:bodyPr/>
          <a:lstStyle/>
          <a:p>
            <a:r>
              <a:rPr lang="en-US">
                <a:solidFill>
                  <a:srgbClr val="4970A0"/>
                </a:solidFill>
                <a:latin typeface="UTM Thanh Nhac TL" panose="02040603050506020204" pitchFamily="18" charset="0"/>
              </a:rPr>
              <a:t>TOÁN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203" y="278734"/>
            <a:ext cx="7763797" cy="81433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600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Biểu thức có chứa hai chữ</a:t>
            </a:r>
          </a:p>
        </p:txBody>
      </p:sp>
    </p:spTree>
    <p:extLst>
      <p:ext uri="{BB962C8B-B14F-4D97-AF65-F5344CB8AC3E}">
        <p14:creationId xmlns:p14="http://schemas.microsoft.com/office/powerpoint/2010/main" val="18599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t="-12000" r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87" y="-25874"/>
            <a:ext cx="6241142" cy="624114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37694"/>
              </p:ext>
            </p:extLst>
          </p:nvPr>
        </p:nvGraphicFramePr>
        <p:xfrm>
          <a:off x="566057" y="1204421"/>
          <a:ext cx="8519886" cy="52940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39962">
                  <a:extLst>
                    <a:ext uri="{9D8B030D-6E8A-4147-A177-3AD203B41FA5}">
                      <a16:colId xmlns="" xmlns:a16="http://schemas.microsoft.com/office/drawing/2014/main" val="93924562"/>
                    </a:ext>
                  </a:extLst>
                </a:gridCol>
                <a:gridCol w="2839962">
                  <a:extLst>
                    <a:ext uri="{9D8B030D-6E8A-4147-A177-3AD203B41FA5}">
                      <a16:colId xmlns="" xmlns:a16="http://schemas.microsoft.com/office/drawing/2014/main" val="929185272"/>
                    </a:ext>
                  </a:extLst>
                </a:gridCol>
                <a:gridCol w="2839962">
                  <a:extLst>
                    <a:ext uri="{9D8B030D-6E8A-4147-A177-3AD203B41FA5}">
                      <a16:colId xmlns="" xmlns:a16="http://schemas.microsoft.com/office/drawing/2014/main" val="2761081105"/>
                    </a:ext>
                  </a:extLst>
                </a:gridCol>
              </a:tblGrid>
              <a:tr h="1618954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0740514"/>
                  </a:ext>
                </a:extLst>
              </a:tr>
              <a:tr h="3675131"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6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- 30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32376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10353" y="198515"/>
            <a:ext cx="7439858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Điền số thích hợp vào chỗ trống:</a:t>
            </a:r>
            <a:endParaRPr lang="en-US" sz="4000" b="1" cap="none" spc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8946" y="3851462"/>
            <a:ext cx="9541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900964" y="3851463"/>
            <a:ext cx="13388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79" y="4557910"/>
            <a:ext cx="1940596" cy="19405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96" y="4400541"/>
            <a:ext cx="2281312" cy="22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4000" r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3419" y="3927898"/>
            <a:ext cx="1728664" cy="244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73" y="1983708"/>
            <a:ext cx="1374356" cy="1944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8208" flipH="1">
            <a:off x="5152984" y="2813978"/>
            <a:ext cx="2801188" cy="2801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00" y="1090438"/>
            <a:ext cx="2338562" cy="2338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760" y="6022138"/>
            <a:ext cx="852646" cy="852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37" y="2955803"/>
            <a:ext cx="866854" cy="866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16" y="1231610"/>
            <a:ext cx="4574684" cy="45746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53" y="4589802"/>
            <a:ext cx="1102192" cy="110219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230582" y="239657"/>
            <a:ext cx="6773467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99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3162" y="25382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3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8577" y="27287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2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76570" y="246034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163996"/>
              </p:ext>
            </p:extLst>
          </p:nvPr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=""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231" y="291923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3+2 con cá</a:t>
            </a:r>
          </a:p>
        </p:txBody>
      </p:sp>
    </p:spTree>
    <p:extLst>
      <p:ext uri="{BB962C8B-B14F-4D97-AF65-F5344CB8AC3E}">
        <p14:creationId xmlns:p14="http://schemas.microsoft.com/office/powerpoint/2010/main" val="356759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6010" y="22619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4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1427" y="22619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0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19419" y="356256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=""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37439" y="36349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1920" y="35968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24739" y="359686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246" y="318156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4+0 con cá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</p:spTree>
    <p:extLst>
      <p:ext uri="{BB962C8B-B14F-4D97-AF65-F5344CB8AC3E}">
        <p14:creationId xmlns:p14="http://schemas.microsoft.com/office/powerpoint/2010/main" val="2064819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060" y="20795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0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1427" y="22619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1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20705" y="207953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=""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49238" y="43854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3719" y="43473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36538" y="4347345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0705" y="240997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0+1 con cá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64315" y="49489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38796" y="49108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91027" y="49108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7439" y="36349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11920" y="35968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24739" y="359686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</p:spTree>
    <p:extLst>
      <p:ext uri="{BB962C8B-B14F-4D97-AF65-F5344CB8AC3E}">
        <p14:creationId xmlns:p14="http://schemas.microsoft.com/office/powerpoint/2010/main" val="1740850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  <p:bldP spid="11" grpId="1"/>
      <p:bldP spid="18" grpId="1"/>
      <p:bldP spid="19" grpId="1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060" y="30971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a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9880" y="15386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b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0012" y="30971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26261"/>
              </p:ext>
            </p:extLst>
          </p:nvPr>
        </p:nvGraphicFramePr>
        <p:xfrm>
          <a:off x="380642" y="1293983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=""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70076" y="563716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7725" y="559906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36538" y="5599061"/>
            <a:ext cx="1656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+ 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8344" y="48243"/>
            <a:ext cx="11033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a + b con cá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7439" y="29347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1920" y="28966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24739" y="2896677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37439" y="3717884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09517" y="367978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22336" y="367978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66719" y="51126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41200" y="50745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93431" y="50745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49238" y="45009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23719" y="44628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36538" y="4462891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+ 1</a:t>
            </a:r>
          </a:p>
        </p:txBody>
      </p:sp>
    </p:spTree>
    <p:extLst>
      <p:ext uri="{BB962C8B-B14F-4D97-AF65-F5344CB8AC3E}">
        <p14:creationId xmlns:p14="http://schemas.microsoft.com/office/powerpoint/2010/main" val="3839962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0"/>
            <a:ext cx="12172950" cy="6196580"/>
          </a:xfrm>
          <a:solidFill>
            <a:schemeClr val="bg1">
              <a:alpha val="58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b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3 và b = 2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3 + 2 = 5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5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4 và b = 0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4 + 0 = 4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0 và b = 1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0 + 1 = 1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4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08557" y="0"/>
            <a:ext cx="10251940" cy="1021556"/>
          </a:xfrm>
          <a:prstGeom prst="round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là </a:t>
            </a:r>
            <a:r>
              <a:rPr 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có chứa hai chữ</a:t>
            </a:r>
            <a:endParaRPr lang="en-US" sz="5400" b="0" cap="none" spc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4335" y="5349449"/>
            <a:ext cx="11200385" cy="14642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lần thay chữ bằng số ta tính được một giá trị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a + b</a:t>
            </a:r>
            <a:endParaRPr lang="en-US" sz="4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93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t="-13000" r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4255" y="3559680"/>
            <a:ext cx="1728664" cy="244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46" y="3483265"/>
            <a:ext cx="1821524" cy="2576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0338" flipH="1">
            <a:off x="269945" y="3591461"/>
            <a:ext cx="2801188" cy="2801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3822774"/>
            <a:ext cx="2338562" cy="2338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30" y="4978433"/>
            <a:ext cx="852646" cy="852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040" y="4825140"/>
            <a:ext cx="866854" cy="866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3" t="2421" r="23578"/>
          <a:stretch/>
        </p:blipFill>
        <p:spPr>
          <a:xfrm>
            <a:off x="7298461" y="1119247"/>
            <a:ext cx="2214322" cy="4880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808" y="4825140"/>
            <a:ext cx="1102192" cy="110219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203381" y="395653"/>
            <a:ext cx="5911495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thôi! Câu được nhiều cá rồi!</a:t>
            </a:r>
          </a:p>
        </p:txBody>
      </p:sp>
    </p:spTree>
    <p:extLst>
      <p:ext uri="{BB962C8B-B14F-4D97-AF65-F5344CB8AC3E}">
        <p14:creationId xmlns:p14="http://schemas.microsoft.com/office/powerpoint/2010/main" val="342374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7924" y="1879937"/>
            <a:ext cx="3845926" cy="544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97" y="1600200"/>
            <a:ext cx="3918222" cy="55427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07981" y="640874"/>
            <a:ext cx="4283519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bà nấu ăn mỗi ngày!</a:t>
            </a:r>
          </a:p>
        </p:txBody>
      </p:sp>
    </p:spTree>
    <p:extLst>
      <p:ext uri="{BB962C8B-B14F-4D97-AF65-F5344CB8AC3E}">
        <p14:creationId xmlns:p14="http://schemas.microsoft.com/office/powerpoint/2010/main" val="33802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063" y="166985"/>
            <a:ext cx="823508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 u="sng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4000" b="1" cap="none" spc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 + d nếu:</a:t>
            </a:r>
          </a:p>
          <a:p>
            <a:pPr marL="1371600" lvl="1" indent="-914400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10 và d = 25;</a:t>
            </a:r>
          </a:p>
          <a:p>
            <a:pPr marL="1371600" lvl="1" indent="-914400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15cm và d = 45cm</a:t>
            </a:r>
            <a:endParaRPr lang="en-US" sz="40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57200" y="4841662"/>
            <a:ext cx="12877800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6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Nếu c = 10 và d = 25 thì c + d = 10 + 25 = 35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87" y="1428749"/>
            <a:ext cx="4438651" cy="4438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24940" b="24426"/>
          <a:stretch/>
        </p:blipFill>
        <p:spPr>
          <a:xfrm>
            <a:off x="7175750" y="1428749"/>
            <a:ext cx="4677388" cy="25527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541478" y="2337490"/>
            <a:ext cx="2768351" cy="1172811"/>
          </a:xfrm>
          <a:prstGeom prst="ellipse">
            <a:avLst/>
          </a:prstGeom>
          <a:solidFill>
            <a:srgbClr val="192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34" y="3260212"/>
            <a:ext cx="2216346" cy="22163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07" y="289722"/>
            <a:ext cx="2283182" cy="2283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97" y="2701910"/>
            <a:ext cx="2294652" cy="2294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55" y="2433493"/>
            <a:ext cx="1738286" cy="12331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90" y="690804"/>
            <a:ext cx="4562734" cy="456273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7200" y="5850850"/>
            <a:ext cx="12877800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6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Nếu c = 15cm và d = 45cm thì c + d = 15cm + 45cm = 60cm</a:t>
            </a:r>
          </a:p>
        </p:txBody>
      </p:sp>
    </p:spTree>
    <p:extLst>
      <p:ext uri="{BB962C8B-B14F-4D97-AF65-F5344CB8AC3E}">
        <p14:creationId xmlns:p14="http://schemas.microsoft.com/office/powerpoint/2010/main" val="263849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5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50"/>
                            </p:stCondLst>
                            <p:childTnLst>
                              <p:par>
                                <p:cTn id="3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5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"/>
                            </p:stCondLst>
                            <p:childTnLst>
                              <p:par>
                                <p:cTn id="6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5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50"/>
                            </p:stCondLst>
                            <p:childTnLst>
                              <p:par>
                                <p:cTn id="7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8" grpId="1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9000"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699" y="785719"/>
            <a:ext cx="4377765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7300" y="785719"/>
            <a:ext cx="4978400" cy="517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 niệm ở đây và sẽ tặng cho ba mẹ bất ngờ. </a:t>
            </a:r>
          </a:p>
          <a:p>
            <a:pPr algn="just">
              <a:lnSpc>
                <a:spcPct val="150000"/>
              </a:lnSpc>
            </a:pP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bạn ấy đồng ý chia sẻ vài trang nhật ký của mình đến các em! Nào cùng khám phá nhé!</a:t>
            </a:r>
          </a:p>
        </p:txBody>
      </p:sp>
    </p:spTree>
    <p:extLst>
      <p:ext uri="{BB962C8B-B14F-4D97-AF65-F5344CB8AC3E}">
        <p14:creationId xmlns:p14="http://schemas.microsoft.com/office/powerpoint/2010/main" val="3054770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0324" y="1784687"/>
            <a:ext cx="3845926" cy="544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7" y="1504950"/>
            <a:ext cx="3918222" cy="55427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24212" y="1446992"/>
            <a:ext cx="5236019" cy="675390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chăm sóc cây</a:t>
            </a:r>
          </a:p>
        </p:txBody>
      </p:sp>
    </p:spTree>
    <p:extLst>
      <p:ext uri="{BB962C8B-B14F-4D97-AF65-F5344CB8AC3E}">
        <p14:creationId xmlns:p14="http://schemas.microsoft.com/office/powerpoint/2010/main" val="34615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963400" cy="4435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 – b </a:t>
            </a:r>
            <a:r>
              <a:rPr lang="en-US" sz="32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– b </a:t>
            </a:r>
            <a:r>
              <a:rPr lang="en-US" sz="32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indent="-914400" algn="ctr">
              <a:lnSpc>
                <a:spcPct val="150000"/>
              </a:lnSpc>
              <a:buAutoNum type="alphaLcParenR"/>
            </a:pPr>
            <a:r>
              <a:rPr lang="en-US" sz="3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 32 </a:t>
            </a:r>
            <a:r>
              <a:rPr lang="en-US" sz="32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= 20</a:t>
            </a:r>
          </a:p>
          <a:p>
            <a:pPr marL="914400" indent="-914400" algn="ctr">
              <a:lnSpc>
                <a:spcPct val="150000"/>
              </a:lnSpc>
              <a:buAutoNum type="alphaLcParenR"/>
            </a:pPr>
            <a:r>
              <a:rPr lang="en-US" sz="3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 45 </a:t>
            </a:r>
            <a:r>
              <a:rPr lang="en-US" sz="32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= </a:t>
            </a:r>
            <a:r>
              <a:rPr lang="en-US" sz="3200" b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pPr marL="914400" indent="-914400" algn="ctr">
              <a:lnSpc>
                <a:spcPct val="150000"/>
              </a:lnSpc>
              <a:buAutoNum type="alphaLcParenR"/>
            </a:pPr>
            <a:r>
              <a:rPr lang="en-US" sz="3200" b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 18m </a:t>
            </a:r>
            <a:r>
              <a:rPr lang="en-US" sz="3200" b="1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= 10m</a:t>
            </a:r>
            <a:endParaRPr lang="en-US" sz="3200" b="1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983511"/>
            <a:ext cx="11049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= 32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= 20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- b = 32 - 20 = 12.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43155" r="9464"/>
          <a:stretch/>
        </p:blipFill>
        <p:spPr>
          <a:xfrm>
            <a:off x="8436473" y="2676888"/>
            <a:ext cx="4019550" cy="1994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9" y="1820623"/>
            <a:ext cx="2487384" cy="19691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525" y="847274"/>
            <a:ext cx="1823446" cy="18234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4728274"/>
            <a:ext cx="1287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= 45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= 36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- b = 45 - 36 = 9.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490413"/>
            <a:ext cx="1287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= </a:t>
            </a:r>
            <a:r>
              <a:rPr lang="en-US" sz="4000" b="1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18m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= </a:t>
            </a:r>
            <a:r>
              <a:rPr lang="en-US" sz="4000" b="1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10m </a:t>
            </a:r>
            <a:r>
              <a:rPr lang="en-US" sz="40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- b = </a:t>
            </a:r>
            <a:r>
              <a:rPr lang="en-US" sz="4000" b="1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18m-10m = 8m.</a:t>
            </a:r>
            <a:endParaRPr lang="en-US" sz="4000" b="1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4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63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5E-6 -1.11111E-6 L 0.20782 -0.00278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35000" r="-1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4865" y="3213894"/>
            <a:ext cx="2710164" cy="3833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74" y="2839072"/>
            <a:ext cx="2975126" cy="42086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46880" y="1640114"/>
            <a:ext cx="6711039" cy="1198958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cả nhà thu hoạch rau củ quả gửi cho vùng dịch.</a:t>
            </a:r>
          </a:p>
        </p:txBody>
      </p:sp>
    </p:spTree>
    <p:extLst>
      <p:ext uri="{BB962C8B-B14F-4D97-AF65-F5344CB8AC3E}">
        <p14:creationId xmlns:p14="http://schemas.microsoft.com/office/powerpoint/2010/main" val="35698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4000" t="-35000" r="-1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336378" y="5275166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6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229844"/>
              </p:ext>
            </p:extLst>
          </p:nvPr>
        </p:nvGraphicFramePr>
        <p:xfrm>
          <a:off x="925126" y="1259886"/>
          <a:ext cx="9504334" cy="523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332">
                  <a:extLst>
                    <a:ext uri="{9D8B030D-6E8A-4147-A177-3AD203B41FA5}">
                      <a16:colId xmlns="" xmlns:a16="http://schemas.microsoft.com/office/drawing/2014/main" val="533774623"/>
                    </a:ext>
                  </a:extLst>
                </a:gridCol>
                <a:gridCol w="1971562">
                  <a:extLst>
                    <a:ext uri="{9D8B030D-6E8A-4147-A177-3AD203B41FA5}">
                      <a16:colId xmlns="" xmlns:a16="http://schemas.microsoft.com/office/drawing/2014/main" val="1203924667"/>
                    </a:ext>
                  </a:extLst>
                </a:gridCol>
                <a:gridCol w="2133166">
                  <a:extLst>
                    <a:ext uri="{9D8B030D-6E8A-4147-A177-3AD203B41FA5}">
                      <a16:colId xmlns="" xmlns:a16="http://schemas.microsoft.com/office/drawing/2014/main" val="92874228"/>
                    </a:ext>
                  </a:extLst>
                </a:gridCol>
                <a:gridCol w="1777637">
                  <a:extLst>
                    <a:ext uri="{9D8B030D-6E8A-4147-A177-3AD203B41FA5}">
                      <a16:colId xmlns="" xmlns:a16="http://schemas.microsoft.com/office/drawing/2014/main" val="4125973517"/>
                    </a:ext>
                  </a:extLst>
                </a:gridCol>
                <a:gridCol w="1777637"/>
              </a:tblGrid>
              <a:tr h="918786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196711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6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727945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x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72359775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: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94981601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9089469" y="3879699"/>
            <a:ext cx="1338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6000" b="1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6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1963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 x b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: b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ctr"/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0842" y="2967335"/>
            <a:ext cx="210314" cy="1538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57850" y="2536447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4267" y="2459503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19964" y="3954588"/>
            <a:ext cx="12963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64136" y="3891530"/>
            <a:ext cx="1338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52456" y="5329682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5418" y="5329681"/>
            <a:ext cx="9541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72" y="5056852"/>
            <a:ext cx="1724175" cy="14859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37" y="4878784"/>
            <a:ext cx="1800000" cy="180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284" y="3475166"/>
            <a:ext cx="1800000" cy="180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74" y="3681985"/>
            <a:ext cx="1411090" cy="14110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81" y="3431846"/>
            <a:ext cx="1800000" cy="1800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308579" y="5271602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6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73" y="4789148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0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4000" t="-35000" r="-1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946882"/>
              </p:ext>
            </p:extLst>
          </p:nvPr>
        </p:nvGraphicFramePr>
        <p:xfrm>
          <a:off x="826997" y="949940"/>
          <a:ext cx="10538004" cy="523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332">
                  <a:extLst>
                    <a:ext uri="{9D8B030D-6E8A-4147-A177-3AD203B41FA5}">
                      <a16:colId xmlns="" xmlns:a16="http://schemas.microsoft.com/office/drawing/2014/main" val="533774623"/>
                    </a:ext>
                  </a:extLst>
                </a:gridCol>
                <a:gridCol w="1971562">
                  <a:extLst>
                    <a:ext uri="{9D8B030D-6E8A-4147-A177-3AD203B41FA5}">
                      <a16:colId xmlns="" xmlns:a16="http://schemas.microsoft.com/office/drawing/2014/main" val="1203924667"/>
                    </a:ext>
                  </a:extLst>
                </a:gridCol>
                <a:gridCol w="2133166">
                  <a:extLst>
                    <a:ext uri="{9D8B030D-6E8A-4147-A177-3AD203B41FA5}">
                      <a16:colId xmlns="" xmlns:a16="http://schemas.microsoft.com/office/drawing/2014/main" val="92874228"/>
                    </a:ext>
                  </a:extLst>
                </a:gridCol>
                <a:gridCol w="2283066">
                  <a:extLst>
                    <a:ext uri="{9D8B030D-6E8A-4147-A177-3AD203B41FA5}">
                      <a16:colId xmlns="" xmlns:a16="http://schemas.microsoft.com/office/drawing/2014/main" val="4125973517"/>
                    </a:ext>
                  </a:extLst>
                </a:gridCol>
                <a:gridCol w="2305878"/>
              </a:tblGrid>
              <a:tr h="918786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</a:t>
                      </a:r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24687</a:t>
                      </a:r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54036</a:t>
                      </a:r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196711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60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en-US" sz="60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63805</a:t>
                      </a:r>
                      <a:endParaRPr lang="en-US" sz="60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31894</a:t>
                      </a:r>
                      <a:endParaRPr lang="en-US" sz="60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727945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6000" b="1" dirty="0" smtClean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6000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72359775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+ a</a:t>
                      </a:r>
                      <a:endParaRPr lang="en-US" sz="6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949816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1963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0842" y="2967335"/>
            <a:ext cx="210314" cy="1538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86985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4000" t="-35000" r="-1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577885"/>
              </p:ext>
            </p:extLst>
          </p:nvPr>
        </p:nvGraphicFramePr>
        <p:xfrm>
          <a:off x="826997" y="805611"/>
          <a:ext cx="10538004" cy="523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332">
                  <a:extLst>
                    <a:ext uri="{9D8B030D-6E8A-4147-A177-3AD203B41FA5}">
                      <a16:colId xmlns="" xmlns:a16="http://schemas.microsoft.com/office/drawing/2014/main" val="533774623"/>
                    </a:ext>
                  </a:extLst>
                </a:gridCol>
                <a:gridCol w="1971562">
                  <a:extLst>
                    <a:ext uri="{9D8B030D-6E8A-4147-A177-3AD203B41FA5}">
                      <a16:colId xmlns="" xmlns:a16="http://schemas.microsoft.com/office/drawing/2014/main" val="1203924667"/>
                    </a:ext>
                  </a:extLst>
                </a:gridCol>
                <a:gridCol w="2133166">
                  <a:extLst>
                    <a:ext uri="{9D8B030D-6E8A-4147-A177-3AD203B41FA5}">
                      <a16:colId xmlns="" xmlns:a16="http://schemas.microsoft.com/office/drawing/2014/main" val="92874228"/>
                    </a:ext>
                  </a:extLst>
                </a:gridCol>
                <a:gridCol w="2283066">
                  <a:extLst>
                    <a:ext uri="{9D8B030D-6E8A-4147-A177-3AD203B41FA5}">
                      <a16:colId xmlns="" xmlns:a16="http://schemas.microsoft.com/office/drawing/2014/main" val="4125973517"/>
                    </a:ext>
                  </a:extLst>
                </a:gridCol>
                <a:gridCol w="2305878"/>
              </a:tblGrid>
              <a:tr h="918786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</a:t>
                      </a:r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24687</a:t>
                      </a:r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54036</a:t>
                      </a:r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196711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60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en-US" sz="60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63805</a:t>
                      </a:r>
                      <a:endParaRPr lang="en-US" sz="60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31894</a:t>
                      </a:r>
                      <a:endParaRPr lang="en-US" sz="60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727945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6000" b="1" dirty="0" smtClean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6000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72359775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+ a</a:t>
                      </a:r>
                      <a:endParaRPr lang="en-US" sz="6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94981601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8992928" y="3431846"/>
            <a:ext cx="21082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85930</a:t>
            </a:r>
            <a:endParaRPr lang="en-US" sz="60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1963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0842" y="2967335"/>
            <a:ext cx="210314" cy="1538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80915" y="3459541"/>
            <a:ext cx="1338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en-US" sz="60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1555" y="3425424"/>
            <a:ext cx="17235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60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3152" y="3459541"/>
            <a:ext cx="21082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88492</a:t>
            </a:r>
            <a:endParaRPr lang="en-US" sz="60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80915" y="4821849"/>
            <a:ext cx="1338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en-US" sz="6000" b="1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71435" y="4807785"/>
            <a:ext cx="17235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6000" b="1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47646" y="4755600"/>
            <a:ext cx="21082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88492</a:t>
            </a:r>
            <a:endParaRPr lang="en-US" sz="6000" b="1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92071" y="4741752"/>
            <a:ext cx="21082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85930</a:t>
            </a:r>
            <a:endParaRPr lang="en-US" sz="6000" b="1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50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7" grpId="0"/>
      <p:bldP spid="18" grpId="0"/>
      <p:bldP spid="24" grpId="0"/>
      <p:bldP spid="29" grpId="0"/>
      <p:bldP spid="3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86814" y="3056071"/>
            <a:ext cx="255213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271666">
            <a:off x="3605479" y="2131363"/>
            <a:ext cx="2548283" cy="26001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20" y="4698610"/>
            <a:ext cx="1421163" cy="2010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16" y="2283316"/>
            <a:ext cx="4574684" cy="4574684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3575" y="4740814"/>
            <a:ext cx="1444368" cy="2043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6" y="3231400"/>
            <a:ext cx="3193378" cy="319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3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0842" y="190500"/>
            <a:ext cx="84898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</a:p>
          <a:p>
            <a:pPr algn="ctr"/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gôi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86155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2" y="2652378"/>
            <a:ext cx="2972972" cy="4205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402" y="2174766"/>
            <a:ext cx="3310598" cy="4683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53"/>
            <a:ext cx="2266716" cy="2266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978">
            <a:off x="608923" y="665568"/>
            <a:ext cx="1048870" cy="1048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2833" y="93274"/>
            <a:ext cx="70551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1903828" y="1361564"/>
            <a:ext cx="3069005" cy="1518316"/>
          </a:xfrm>
          <a:prstGeom prst="wedgeEllipseCallou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nhớ cá hề quá!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742528" y="1085926"/>
            <a:ext cx="3069005" cy="1518316"/>
          </a:xfrm>
          <a:prstGeom prst="wedgeEllipseCallout">
            <a:avLst>
              <a:gd name="adj1" fmla="val 43101"/>
              <a:gd name="adj2" fmla="val 4869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đừng buồn nữa!</a:t>
            </a:r>
          </a:p>
        </p:txBody>
      </p:sp>
    </p:spTree>
    <p:extLst>
      <p:ext uri="{BB962C8B-B14F-4D97-AF65-F5344CB8AC3E}">
        <p14:creationId xmlns:p14="http://schemas.microsoft.com/office/powerpoint/2010/main" val="19095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" y="2712724"/>
            <a:ext cx="2972391" cy="420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44" y="2384062"/>
            <a:ext cx="3308312" cy="4680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332145" y="476250"/>
            <a:ext cx="4593022" cy="2236474"/>
          </a:xfrm>
          <a:prstGeom prst="wedgeEllipseCallout">
            <a:avLst>
              <a:gd name="adj1" fmla="val -33261"/>
              <a:gd name="adj2" fmla="val 52578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đi câu cá nhé! Em sẽ có bạn cá mới thôi! 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87659" y="895350"/>
            <a:ext cx="5579366" cy="1817374"/>
          </a:xfrm>
          <a:prstGeom prst="wedgeEllipseCallout">
            <a:avLst>
              <a:gd name="adj1" fmla="val -24414"/>
              <a:gd name="adj2" fmla="val 65868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thật không ạ? Em đồng ý! Thích quá!</a:t>
            </a:r>
          </a:p>
        </p:txBody>
      </p:sp>
    </p:spTree>
    <p:extLst>
      <p:ext uri="{BB962C8B-B14F-4D97-AF65-F5344CB8AC3E}">
        <p14:creationId xmlns:p14="http://schemas.microsoft.com/office/powerpoint/2010/main" val="116775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49" y="2727056"/>
            <a:ext cx="2972391" cy="420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44" y="2251856"/>
            <a:ext cx="3308312" cy="4680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13182" y="209550"/>
            <a:ext cx="6773467" cy="1817374"/>
          </a:xfrm>
          <a:prstGeom prst="wedgeEllipseCallout">
            <a:avLst>
              <a:gd name="adj1" fmla="val -790"/>
              <a:gd name="adj2" fmla="val 5957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sẽ cho các cháu mượn cần câu nếu trả lời đúng câu hỏi của ông!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2705" y="1588774"/>
            <a:ext cx="504140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18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32278 0.003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t="-13000" r="-1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47227" y="424592"/>
            <a:ext cx="73869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b="1" cap="none" spc="0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4586" y="3579322"/>
            <a:ext cx="829166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hiệu cộng với số trừ,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số bị trừ thì đúng.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2616" y="5171832"/>
            <a:ext cx="917363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tổng trừ đi một số hạng,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số hạng còn lại thì đúng.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89" y="1647778"/>
            <a:ext cx="5041402" cy="50414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72616" y="1986812"/>
            <a:ext cx="773363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số bị trừ trừ số trừ,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hiệu thì đúng.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33" y="960003"/>
            <a:ext cx="3186596" cy="3186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16" y="3492161"/>
            <a:ext cx="1440000" cy="14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27" y="5051996"/>
            <a:ext cx="1440000" cy="14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27" y="1866976"/>
            <a:ext cx="1440000" cy="14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825" y="2058001"/>
            <a:ext cx="990600" cy="99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0" y="5381561"/>
            <a:ext cx="990600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379" y="3506015"/>
            <a:ext cx="1412292" cy="14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t="-14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7936" y="519077"/>
            <a:ext cx="10443693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phép tính </a:t>
            </a:r>
            <a:r>
              <a:rPr lang="en-US" sz="5400" b="1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5908 – 693 </a:t>
            </a:r>
            <a:r>
              <a:rPr lang="en-US" sz="5400" b="0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130" y="1468768"/>
            <a:ext cx="5041402" cy="50414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4778" y="2399389"/>
            <a:ext cx="317266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5215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2540" y="1468768"/>
            <a:ext cx="504140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23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9003" y="690714"/>
            <a:ext cx="6241142" cy="624114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21" y="2584090"/>
            <a:ext cx="3075857" cy="43477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44" y="2251856"/>
            <a:ext cx="3308312" cy="4680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005560" y="0"/>
            <a:ext cx="6773467" cy="1817374"/>
          </a:xfrm>
          <a:prstGeom prst="wedgeEllipseCallout">
            <a:avLst>
              <a:gd name="adj1" fmla="val -33977"/>
              <a:gd name="adj2" fmla="val 5937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đúng câu hỏi của cậu sẽ có xô và có cậu đi câu cùng!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505" y="1748031"/>
            <a:ext cx="5041402" cy="5041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4" y="1808689"/>
            <a:ext cx="4627721" cy="49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8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45833E-6 2.96296E-6 L 0.40182 0.00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91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</TotalTime>
  <Words>911</Words>
  <Application>Microsoft Office PowerPoint</Application>
  <PresentationFormat>Custom</PresentationFormat>
  <Paragraphs>197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UTM Thanh Nhac TL</vt:lpstr>
      <vt:lpstr>UTM Cookies</vt:lpstr>
      <vt:lpstr>Times New Roman</vt:lpstr>
      <vt:lpstr>UTM American Sans</vt:lpstr>
      <vt:lpstr>Calibri</vt:lpstr>
      <vt:lpstr>Calibri Light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- Nếu a = 3 và b = 2 thì a + b = 3 + 2 = 5; 5 là một giá trị của biểu thức a + b. - Nếu a = 4 và b = 0 thì a + b = 4 + 0 = 4; 4 là một giá trị của biểu thức a + b. - Nếu a = 0 và b = 1 thì a + b = 0 + 1 = 1; 1 là một giá trị của biểu thức a + b.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Thy Tho</dc:creator>
  <cp:keywords>Thy Tho</cp:keywords>
  <cp:lastModifiedBy>Windows User</cp:lastModifiedBy>
  <cp:revision>56</cp:revision>
  <dcterms:created xsi:type="dcterms:W3CDTF">2021-10-12T14:21:09Z</dcterms:created>
  <dcterms:modified xsi:type="dcterms:W3CDTF">2021-10-17T09:41:15Z</dcterms:modified>
</cp:coreProperties>
</file>