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2"/>
  </p:notesMasterIdLst>
  <p:sldIdLst>
    <p:sldId id="470" r:id="rId5"/>
    <p:sldId id="494" r:id="rId6"/>
    <p:sldId id="352" r:id="rId7"/>
    <p:sldId id="495" r:id="rId8"/>
    <p:sldId id="497" r:id="rId9"/>
    <p:sldId id="498" r:id="rId10"/>
    <p:sldId id="499" r:id="rId11"/>
    <p:sldId id="500" r:id="rId12"/>
    <p:sldId id="471" r:id="rId13"/>
    <p:sldId id="472" r:id="rId14"/>
    <p:sldId id="501" r:id="rId15"/>
    <p:sldId id="474" r:id="rId16"/>
    <p:sldId id="513" r:id="rId17"/>
    <p:sldId id="502" r:id="rId18"/>
    <p:sldId id="503" r:id="rId19"/>
    <p:sldId id="504" r:id="rId20"/>
    <p:sldId id="514" r:id="rId21"/>
    <p:sldId id="505" r:id="rId22"/>
    <p:sldId id="496" r:id="rId23"/>
    <p:sldId id="506" r:id="rId24"/>
    <p:sldId id="507" r:id="rId25"/>
    <p:sldId id="508" r:id="rId26"/>
    <p:sldId id="509" r:id="rId27"/>
    <p:sldId id="510" r:id="rId28"/>
    <p:sldId id="511" r:id="rId29"/>
    <p:sldId id="512" r:id="rId30"/>
    <p:sldId id="353" r:id="rId31"/>
  </p:sldIdLst>
  <p:sldSz cx="12190413" cy="6859588"/>
  <p:notesSz cx="6858000" cy="9144000"/>
  <p:embeddedFontLst>
    <p:embeddedFont>
      <p:font typeface="Open Sans Extrabold" panose="020B0906030804020204" pitchFamily="34" charset="0"/>
      <p:bold r:id="rId33"/>
      <p:boldItalic r:id="rId34"/>
    </p:embeddedFont>
    <p:embeddedFont>
      <p:font typeface="Calibri" panose="020F0502020204030204" pitchFamily="34" charset="0"/>
      <p:regular r:id="rId35"/>
      <p:bold r:id="rId36"/>
      <p:italic r:id="rId37"/>
      <p:boldItalic r:id="rId38"/>
    </p:embeddedFont>
    <p:embeddedFont>
      <p:font typeface="微软雅黑" panose="020B0503020204020204" pitchFamily="34" charset="-122"/>
      <p:regular r:id="rId39"/>
      <p:bold r:id="rId40"/>
    </p:embeddedFont>
    <p:embeddedFont>
      <p:font typeface="Impact" panose="020B0806030902050204" pitchFamily="34" charset="0"/>
      <p:regular r:id="rId41"/>
    </p:embeddedFont>
    <p:embeddedFont>
      <p:font typeface="等线 Light" panose="020B0604020202020204" charset="-122"/>
      <p:regular r:id="rId42"/>
    </p:embeddedFont>
    <p:embeddedFont>
      <p:font typeface="等线" panose="020B0604020202020204" charset="-122"/>
      <p:regular r:id="rId43"/>
      <p:bold r:id="rId44"/>
    </p:embeddedFont>
    <p:embeddedFont>
      <p:font typeface="华文新魏" panose="020B0604020202020204" charset="-122"/>
      <p:regular r:id="rId45"/>
    </p:embeddedFont>
    <p:embeddedFont>
      <p:font typeface="宋体" panose="02010600030101010101" pitchFamily="2" charset="-122"/>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67" autoAdjust="0"/>
    <p:restoredTop sz="97778" autoAdjust="0"/>
  </p:normalViewPr>
  <p:slideViewPr>
    <p:cSldViewPr snapToGrid="0" showGuides="1">
      <p:cViewPr varScale="1">
        <p:scale>
          <a:sx n="65" d="100"/>
          <a:sy n="65" d="100"/>
        </p:scale>
        <p:origin x="48" y="10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2021/10/2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46450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02/10/2021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02/10/2021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02/10/2021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02/10/2021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02/10/2021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02/10/2021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2021/10/2</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02/10/2021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8.png"/><Relationship Id="rId4" Type="http://schemas.openxmlformats.org/officeDocument/2006/relationships/tags" Target="../tags/tag3.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5.wdp"/><Relationship Id="rId11" Type="http://schemas.openxmlformats.org/officeDocument/2006/relationships/image" Target="../media/image23.pn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0.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jpe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530878"/>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37696" y="1501060"/>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1"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1"/>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dirty="0">
                <a:solidFill>
                  <a:srgbClr val="002060"/>
                </a:solidFill>
                <a:latin typeface="Arial" panose="020B0604020202020204" pitchFamily="34" charset="0"/>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a:solidFill>
                  <a:srgbClr val="002060"/>
                </a:solidFill>
                <a:latin typeface="Arial" panose="020B0604020202020204" pitchFamily="34" charset="0"/>
                <a:cs typeface="Arial" panose="020B0604020202020204" pitchFamily="34" charset="0"/>
              </a:rPr>
              <a:t>Có chú bé mồ côi tên là Chôm nhận thóc về, dốc công chăm sóc mà thóc vẫn chẳng nảy mầm. </a:t>
            </a:r>
          </a:p>
          <a:p>
            <a:pPr indent="457200" algn="just"/>
            <a:r>
              <a:rPr lang="vi-VN" sz="2000" dirty="0">
                <a:solidFill>
                  <a:srgbClr val="002060"/>
                </a:solidFill>
                <a:latin typeface="Arial" panose="020B0604020202020204" pitchFamily="34" charset="0"/>
                <a:cs typeface="Arial" panose="020B0604020202020204" pitchFamily="34" charset="0"/>
              </a:rPr>
              <a:t>Đến 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dirty="0">
                <a:solidFill>
                  <a:srgbClr val="002060"/>
                </a:solidFill>
                <a:latin typeface="Arial" panose="020B0604020202020204" pitchFamily="34" charset="0"/>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a:solidFill>
                  <a:srgbClr val="002060"/>
                </a:solidFill>
                <a:latin typeface="Arial" panose="020B0604020202020204" pitchFamily="34" charset="0"/>
                <a:cs typeface="Arial" panose="020B0604020202020204" pitchFamily="34" charset="0"/>
              </a:rPr>
              <a:t>Rồi vua dõng </a:t>
            </a:r>
            <a:r>
              <a:rPr lang="vi-VN" sz="2000" dirty="0" smtClean="0">
                <a:solidFill>
                  <a:srgbClr val="002060"/>
                </a:solidFill>
                <a:latin typeface="Arial" panose="020B0604020202020204" pitchFamily="34" charset="0"/>
                <a:cs typeface="Arial" panose="020B0604020202020204" pitchFamily="34" charset="0"/>
              </a:rPr>
              <a:t>dạ</a:t>
            </a:r>
            <a:r>
              <a:rPr lang="en-US" sz="2000" dirty="0" smtClean="0">
                <a:solidFill>
                  <a:srgbClr val="002060"/>
                </a:solidFill>
                <a:latin typeface="Arial" panose="020B0604020202020204" pitchFamily="34" charset="0"/>
                <a:cs typeface="Arial" panose="020B0604020202020204" pitchFamily="34" charset="0"/>
              </a:rPr>
              <a:t>c</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2</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4</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1</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3</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323" y="1979193"/>
            <a:ext cx="9202994" cy="2308324"/>
          </a:xfrm>
          <a:prstGeom prst="rect">
            <a:avLst/>
          </a:prstGeom>
        </p:spPr>
        <p:txBody>
          <a:bodyPr wrap="square">
            <a:spAutoFit/>
          </a:bodyPr>
          <a:lstStyle/>
          <a:p>
            <a:pPr algn="just"/>
            <a:r>
              <a:rPr lang="vi-VN" sz="3600" dirty="0">
                <a:solidFill>
                  <a:srgbClr val="002060"/>
                </a:solidFill>
                <a:cs typeface="Arial" panose="020B0604020202020204" pitchFamily="34" charset="0"/>
              </a:rPr>
              <a:t>Vua ra lệnh phát cho mỗi người dân một thúng thóc về gieo trồng và giao hẹn: ai thu được nhiều thóc nhất sẽ được truyền ngôi, ai không có thóc nộp sẽ bị trừng phạt.</a:t>
            </a:r>
            <a:endParaRPr lang="vi-VN" sz="3600" dirty="0">
              <a:solidFill>
                <a:srgbClr val="002060"/>
              </a:solidFill>
              <a:cs typeface="Arial" panose="020B0604020202020204" pitchFamily="34" charset="0"/>
            </a:endParaRPr>
          </a:p>
        </p:txBody>
      </p:sp>
      <p:sp>
        <p:nvSpPr>
          <p:cNvPr id="3" name="TextBox 2"/>
          <p:cNvSpPr txBox="1"/>
          <p:nvPr/>
        </p:nvSpPr>
        <p:spPr>
          <a:xfrm>
            <a:off x="1622323" y="943897"/>
            <a:ext cx="2256503" cy="769441"/>
          </a:xfrm>
          <a:prstGeom prst="rect">
            <a:avLst/>
          </a:prstGeom>
          <a:noFill/>
        </p:spPr>
        <p:txBody>
          <a:bodyPr wrap="square" rtlCol="0">
            <a:spAutoFit/>
          </a:bodyPr>
          <a:lstStyle/>
          <a:p>
            <a:r>
              <a:rPr lang="en-US" sz="4400" dirty="0" err="1" smtClean="0">
                <a:solidFill>
                  <a:srgbClr val="FF0000"/>
                </a:solidFill>
              </a:rPr>
              <a:t>Câu</a:t>
            </a:r>
            <a:r>
              <a:rPr lang="en-US" sz="4400" dirty="0" smtClean="0">
                <a:solidFill>
                  <a:srgbClr val="FF0000"/>
                </a:solidFill>
              </a:rPr>
              <a:t> </a:t>
            </a:r>
            <a:r>
              <a:rPr lang="en-US" sz="4400" dirty="0" err="1" smtClean="0">
                <a:solidFill>
                  <a:srgbClr val="FF0000"/>
                </a:solidFill>
              </a:rPr>
              <a:t>dài</a:t>
            </a:r>
            <a:r>
              <a:rPr lang="en-US" sz="4400" dirty="0" smtClean="0">
                <a:solidFill>
                  <a:srgbClr val="FF0000"/>
                </a:solidFill>
              </a:rPr>
              <a:t>: </a:t>
            </a:r>
            <a:endParaRPr lang="en-US" sz="4400" dirty="0">
              <a:solidFill>
                <a:srgbClr val="FF0000"/>
              </a:solidFill>
            </a:endParaRPr>
          </a:p>
        </p:txBody>
      </p:sp>
      <p:cxnSp>
        <p:nvCxnSpPr>
          <p:cNvPr id="5" name="Straight Connector 4"/>
          <p:cNvCxnSpPr/>
          <p:nvPr/>
        </p:nvCxnSpPr>
        <p:spPr>
          <a:xfrm flipH="1">
            <a:off x="6784258" y="2639961"/>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223820" y="3133355"/>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948516" y="3794123"/>
            <a:ext cx="73742" cy="4933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2896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
        <p:nvSpPr>
          <p:cNvPr id="3" name="Rectangle 2"/>
          <p:cNvSpPr/>
          <p:nvPr/>
        </p:nvSpPr>
        <p:spPr>
          <a:xfrm>
            <a:off x="2143127" y="4630171"/>
            <a:ext cx="1300356" cy="584775"/>
          </a:xfrm>
          <a:prstGeom prst="rect">
            <a:avLst/>
          </a:prstGeom>
        </p:spPr>
        <p:txBody>
          <a:bodyPr wrap="none">
            <a:spAutoFit/>
          </a:bodyPr>
          <a:lstStyle/>
          <a:p>
            <a:r>
              <a:rPr lang="vi-VN" sz="3200" b="1" dirty="0">
                <a:solidFill>
                  <a:srgbClr val="FF0000"/>
                </a:solidFill>
                <a:cs typeface="Arial" panose="020B0604020202020204" pitchFamily="34" charset="0"/>
              </a:rPr>
              <a:t>Bệ hạ</a:t>
            </a:r>
            <a:endParaRPr lang="en-US" sz="3200" b="1" dirty="0">
              <a:solidFill>
                <a:srgbClr val="FF0000"/>
              </a:solidFill>
            </a:endParaRPr>
          </a:p>
        </p:txBody>
      </p:sp>
      <p:sp>
        <p:nvSpPr>
          <p:cNvPr id="10" name="Rectangle 9"/>
          <p:cNvSpPr/>
          <p:nvPr/>
        </p:nvSpPr>
        <p:spPr>
          <a:xfrm>
            <a:off x="3563855" y="4630170"/>
            <a:ext cx="4547399" cy="584775"/>
          </a:xfrm>
          <a:prstGeom prst="rect">
            <a:avLst/>
          </a:prstGeom>
        </p:spPr>
        <p:txBody>
          <a:bodyPr wrap="none">
            <a:spAutoFit/>
          </a:bodyPr>
          <a:lstStyle/>
          <a:p>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từ</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gọi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vua</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với</a:t>
            </a:r>
            <a:r>
              <a:rPr lang="en-US" sz="3200" b="1" dirty="0" smtClean="0">
                <a:solidFill>
                  <a:srgbClr val="0070C0"/>
                </a:solidFill>
                <a:cs typeface="Arial" panose="020B0604020202020204" pitchFamily="34" charset="0"/>
              </a:rPr>
              <a:t> ý </a:t>
            </a:r>
            <a:r>
              <a:rPr lang="en-US" sz="3200" b="1" dirty="0" err="1" smtClean="0">
                <a:solidFill>
                  <a:srgbClr val="0070C0"/>
                </a:solidFill>
                <a:cs typeface="Arial" panose="020B0604020202020204" pitchFamily="34" charset="0"/>
              </a:rPr>
              <a:t>tôn</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kính</a:t>
            </a:r>
            <a:endParaRPr lang="en-US" sz="3200" b="1" dirty="0">
              <a:solidFill>
                <a:srgbClr val="0070C0"/>
              </a:solidFill>
            </a:endParaRPr>
          </a:p>
        </p:txBody>
      </p:sp>
    </p:spTree>
    <p:extLst>
      <p:ext uri="{BB962C8B-B14F-4D97-AF65-F5344CB8AC3E}">
        <p14:creationId xmlns:p14="http://schemas.microsoft.com/office/powerpoint/2010/main" val="36324074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
        <p:nvSpPr>
          <p:cNvPr id="21" name="Rectangle 20"/>
          <p:cNvSpPr/>
          <p:nvPr/>
        </p:nvSpPr>
        <p:spPr>
          <a:xfrm>
            <a:off x="442233" y="4755351"/>
            <a:ext cx="1544012" cy="584775"/>
          </a:xfrm>
          <a:prstGeom prst="rect">
            <a:avLst/>
          </a:prstGeom>
        </p:spPr>
        <p:txBody>
          <a:bodyPr wrap="none">
            <a:spAutoFit/>
          </a:bodyPr>
          <a:lstStyle/>
          <a:p>
            <a:r>
              <a:rPr lang="en-US" sz="3200" b="1" dirty="0" err="1">
                <a:solidFill>
                  <a:srgbClr val="FF0000"/>
                </a:solidFill>
                <a:cs typeface="Arial" panose="020B0604020202020204" pitchFamily="34" charset="0"/>
              </a:rPr>
              <a:t>s</a:t>
            </a:r>
            <a:r>
              <a:rPr lang="en-US" sz="3200" b="1" dirty="0" err="1" smtClean="0">
                <a:solidFill>
                  <a:srgbClr val="FF0000"/>
                </a:solidFill>
                <a:cs typeface="Arial" panose="020B0604020202020204" pitchFamily="34" charset="0"/>
              </a:rPr>
              <a:t>ững</a:t>
            </a:r>
            <a:r>
              <a:rPr lang="en-US" sz="3200" b="1" dirty="0" smtClean="0">
                <a:solidFill>
                  <a:srgbClr val="FF0000"/>
                </a:solidFill>
                <a:cs typeface="Arial" panose="020B0604020202020204" pitchFamily="34" charset="0"/>
              </a:rPr>
              <a:t> </a:t>
            </a:r>
            <a:r>
              <a:rPr lang="en-US" sz="3200" b="1" dirty="0" err="1" smtClean="0">
                <a:solidFill>
                  <a:srgbClr val="FF0000"/>
                </a:solidFill>
                <a:cs typeface="Arial" panose="020B0604020202020204" pitchFamily="34" charset="0"/>
              </a:rPr>
              <a:t>sờ</a:t>
            </a:r>
            <a:endParaRPr lang="en-US" sz="3200" b="1" dirty="0">
              <a:solidFill>
                <a:srgbClr val="FF0000"/>
              </a:solidFill>
            </a:endParaRPr>
          </a:p>
        </p:txBody>
      </p:sp>
      <p:sp>
        <p:nvSpPr>
          <p:cNvPr id="26" name="Rectangle 25"/>
          <p:cNvSpPr/>
          <p:nvPr/>
        </p:nvSpPr>
        <p:spPr>
          <a:xfrm>
            <a:off x="1947053" y="4756410"/>
            <a:ext cx="3695037" cy="1569660"/>
          </a:xfrm>
          <a:prstGeom prst="rect">
            <a:avLst/>
          </a:prstGeom>
        </p:spPr>
        <p:txBody>
          <a:bodyPr wrap="square">
            <a:spAutoFit/>
          </a:bodyPr>
          <a:lstStyle/>
          <a:p>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lặng</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người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đi</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vì</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kinh</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ngạc</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hoặc</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quá</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xúc</a:t>
            </a:r>
            <a:r>
              <a:rPr lang="en-US" sz="3200" b="1" dirty="0" smtClean="0">
                <a:solidFill>
                  <a:srgbClr val="0070C0"/>
                </a:solidFill>
                <a:cs typeface="Arial" panose="020B0604020202020204" pitchFamily="34" charset="0"/>
              </a:rPr>
              <a:t> </a:t>
            </a:r>
            <a:r>
              <a:rPr lang="en-US" sz="3200" b="1" dirty="0" err="1" smtClean="0">
                <a:solidFill>
                  <a:srgbClr val="0070C0"/>
                </a:solidFill>
                <a:cs typeface="Arial" panose="020B0604020202020204" pitchFamily="34" charset="0"/>
              </a:rPr>
              <a:t>động</a:t>
            </a:r>
            <a:r>
              <a:rPr lang="en-US" sz="3200" b="1" dirty="0" smtClean="0">
                <a:solidFill>
                  <a:srgbClr val="0070C0"/>
                </a:solidFill>
                <a:cs typeface="Arial" panose="020B0604020202020204" pitchFamily="34" charset="0"/>
              </a:rPr>
              <a:t>.</a:t>
            </a:r>
            <a:endParaRPr lang="en-US" sz="3200" b="1" dirty="0">
              <a:solidFill>
                <a:srgbClr val="0070C0"/>
              </a:solidFill>
            </a:endParaRPr>
          </a:p>
        </p:txBody>
      </p:sp>
    </p:spTree>
    <p:extLst>
      <p:ext uri="{BB962C8B-B14F-4D97-AF65-F5344CB8AC3E}">
        <p14:creationId xmlns:p14="http://schemas.microsoft.com/office/powerpoint/2010/main" val="2436102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a:t>
            </a:r>
            <a:r>
              <a:rPr lang="vi-VN" sz="3200" dirty="0" smtClean="0">
                <a:solidFill>
                  <a:srgbClr val="002060"/>
                </a:solidFill>
                <a:cs typeface="Arial" panose="020B0604020202020204" pitchFamily="34" charset="0"/>
              </a:rPr>
              <a:t>dạ</a:t>
            </a:r>
            <a:r>
              <a:rPr lang="en-US" sz="3200" dirty="0" smtClean="0">
                <a:solidFill>
                  <a:srgbClr val="002060"/>
                </a:solidFill>
                <a:latin typeface="Arial" panose="020B0604020202020204" pitchFamily="34" charset="0"/>
                <a:cs typeface="Arial" panose="020B0604020202020204" pitchFamily="34" charset="0"/>
              </a:rPr>
              <a:t>c</a:t>
            </a:r>
            <a:r>
              <a:rPr lang="vi-VN" sz="3200" dirty="0" smtClean="0">
                <a:solidFill>
                  <a:srgbClr val="002060"/>
                </a:solidFill>
                <a:cs typeface="Arial" panose="020B0604020202020204" pitchFamily="34" charset="0"/>
              </a:rPr>
              <a:t> </a:t>
            </a:r>
            <a:r>
              <a:rPr lang="vi-VN" sz="3200" dirty="0">
                <a:solidFill>
                  <a:srgbClr val="002060"/>
                </a:solidFill>
                <a:cs typeface="Arial" panose="020B0604020202020204" pitchFamily="34" charset="0"/>
              </a:rPr>
              <a:t>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206569" y="4496907"/>
            <a:ext cx="6152875" cy="830997"/>
          </a:xfrm>
          <a:prstGeom prst="rect">
            <a:avLst/>
          </a:prstGeom>
        </p:spPr>
        <p:txBody>
          <a:bodyPr wrap="square">
            <a:spAutoFit/>
          </a:bodyPr>
          <a:lstStyle/>
          <a:p>
            <a:pPr algn="just"/>
            <a:r>
              <a:rPr lang="en-US"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đọc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thêm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phần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smtClean="0">
                <a:solidFill>
                  <a:srgbClr val="002060"/>
                </a:solidFill>
                <a:latin typeface="Arial" panose="020B0604020202020204" pitchFamily="34" charset="0"/>
                <a:cs typeface="Arial" panose="020B0604020202020204" pitchFamily="34" charset="0"/>
              </a:rPr>
              <a:t>thích</a:t>
            </a:r>
            <a:r>
              <a:rPr lang="en-US" sz="2400" b="1" i="1" dirty="0" smtClean="0">
                <a:solidFill>
                  <a:srgbClr val="00206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dõng</a:t>
            </a:r>
            <a:r>
              <a:rPr lang="en-US" sz="2400" b="1" i="1" dirty="0" smtClean="0">
                <a:solidFill>
                  <a:srgbClr val="FF000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dạc</a:t>
            </a:r>
            <a:r>
              <a:rPr lang="en-US" sz="2400" b="1" i="1" dirty="0" smtClean="0">
                <a:solidFill>
                  <a:srgbClr val="FF0000"/>
                </a:solidFill>
                <a:latin typeface="Arial" panose="020B0604020202020204" pitchFamily="34" charset="0"/>
                <a:cs typeface="Arial" panose="020B0604020202020204" pitchFamily="34" charset="0"/>
              </a:rPr>
              <a:t>, </a:t>
            </a:r>
            <a:r>
              <a:rPr lang="en-US" sz="2400" b="1" i="1" dirty="0" err="1" smtClean="0">
                <a:solidFill>
                  <a:srgbClr val="FF0000"/>
                </a:solidFill>
                <a:latin typeface="Arial" panose="020B0604020202020204" pitchFamily="34" charset="0"/>
                <a:cs typeface="Arial" panose="020B0604020202020204" pitchFamily="34" charset="0"/>
              </a:rPr>
              <a:t>hiền</a:t>
            </a:r>
            <a:r>
              <a:rPr lang="en-US" sz="2400" b="1" i="1" dirty="0" smtClean="0">
                <a:solidFill>
                  <a:srgbClr val="FF0000"/>
                </a:solidFill>
                <a:latin typeface="Arial" panose="020B0604020202020204" pitchFamily="34" charset="0"/>
                <a:cs typeface="Arial" panose="020B0604020202020204" pitchFamily="34" charset="0"/>
              </a:rPr>
              <a:t> minh  </a:t>
            </a:r>
            <a:endParaRPr lang="en-US" sz="2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dirty="0">
                <a:solidFill>
                  <a:srgbClr val="002060"/>
                </a:solidFill>
                <a:latin typeface="Arial" panose="020B0604020202020204" pitchFamily="34" charset="0"/>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dirty="0">
                <a:solidFill>
                  <a:srgbClr val="002060"/>
                </a:solidFill>
                <a:latin typeface="Arial" panose="020B0604020202020204" pitchFamily="34" charset="0"/>
                <a:cs typeface="Arial" panose="020B0604020202020204" pitchFamily="34" charset="0"/>
              </a:rPr>
              <a:t>Có chú bé mồ côi tên là Chôm nhận thóc về, dốc công chăm sóc mà thóc vẫn chẳng nảy mầm. </a:t>
            </a:r>
          </a:p>
          <a:p>
            <a:pPr indent="457200" algn="just"/>
            <a:r>
              <a:rPr lang="vi-VN" sz="2000" dirty="0">
                <a:solidFill>
                  <a:srgbClr val="002060"/>
                </a:solidFill>
                <a:latin typeface="Arial" panose="020B0604020202020204" pitchFamily="34" charset="0"/>
                <a:cs typeface="Arial" panose="020B0604020202020204" pitchFamily="34" charset="0"/>
              </a:rPr>
              <a:t>Đến 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dirty="0">
                <a:solidFill>
                  <a:srgbClr val="002060"/>
                </a:solidFill>
                <a:latin typeface="Arial" panose="020B0604020202020204" pitchFamily="34" charset="0"/>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dirty="0">
                <a:solidFill>
                  <a:srgbClr val="002060"/>
                </a:solidFill>
                <a:latin typeface="Arial" panose="020B0604020202020204" pitchFamily="34" charset="0"/>
                <a:cs typeface="Arial" panose="020B0604020202020204" pitchFamily="34" charset="0"/>
              </a:rPr>
              <a:t>Rồi vua dõng </a:t>
            </a:r>
            <a:r>
              <a:rPr lang="vi-VN" sz="2000" dirty="0" smtClean="0">
                <a:solidFill>
                  <a:srgbClr val="002060"/>
                </a:solidFill>
                <a:latin typeface="Arial" panose="020B0604020202020204" pitchFamily="34" charset="0"/>
                <a:cs typeface="Arial" panose="020B0604020202020204" pitchFamily="34" charset="0"/>
              </a:rPr>
              <a:t>dạ</a:t>
            </a:r>
            <a:r>
              <a:rPr lang="en-US" sz="2000" dirty="0" smtClean="0">
                <a:solidFill>
                  <a:srgbClr val="002060"/>
                </a:solidFill>
                <a:latin typeface="Arial" panose="020B0604020202020204" pitchFamily="34" charset="0"/>
                <a:cs typeface="Arial" panose="020B0604020202020204" pitchFamily="34" charset="0"/>
              </a:rPr>
              <a:t>c</a:t>
            </a:r>
            <a:r>
              <a:rPr lang="vi-VN" sz="2000" dirty="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572171"/>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757432"/>
            <a:chOff x="266700" y="317666"/>
            <a:chExt cx="12190413" cy="757432"/>
          </a:xfrm>
        </p:grpSpPr>
        <p:sp>
          <p:nvSpPr>
            <p:cNvPr id="43" name="Copyright Notice"/>
            <p:cNvSpPr>
              <a:spLocks/>
            </p:cNvSpPr>
            <p:nvPr/>
          </p:nvSpPr>
          <p:spPr bwMode="auto">
            <a:xfrm>
              <a:off x="2227079" y="317666"/>
              <a:ext cx="8627458" cy="74254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cap="small" dirty="0">
                  <a:solidFill>
                    <a:srgbClr val="EB7374"/>
                  </a:solidFill>
                  <a:latin typeface="UTM Arruba KT" panose="02040603050506020204" pitchFamily="18" charset="0"/>
                  <a:ea typeface="微软雅黑" panose="020B0503020204020204" pitchFamily="34" charset="-122"/>
                </a:rPr>
                <a:t>KHO TÀNG TRUYỆN CỔ TÍCH</a:t>
              </a:r>
              <a:endParaRPr lang="en-US" sz="4400" cap="small" dirty="0">
                <a:solidFill>
                  <a:srgbClr val="EB7374"/>
                </a:solidFill>
                <a:latin typeface="UTM Arruba KT" panose="02040603050506020204" pitchFamily="18" charset="0"/>
                <a:ea typeface="微软雅黑" panose="020B0503020204020204" pitchFamily="34" charset="-122"/>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236087" y="1542193"/>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id="{28CCAE6C-7271-4F05-BBBD-4485C1570DFC}"/>
              </a:ext>
            </a:extLst>
          </p:cNvPr>
          <p:cNvGrpSpPr/>
          <p:nvPr/>
        </p:nvGrpSpPr>
        <p:grpSpPr>
          <a:xfrm>
            <a:off x="485529" y="2096357"/>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smtClean="0">
                  <a:solidFill>
                    <a:srgbClr val="002060"/>
                  </a:solidFill>
                  <a:cs typeface="Arial" panose="020B0604020202020204" pitchFamily="34" charset="0"/>
                </a:rPr>
                <a:t>Câu </a:t>
              </a:r>
              <a:r>
                <a:rPr lang="vi-VN" sz="6000" b="1" dirty="0">
                  <a:solidFill>
                    <a:srgbClr val="002060"/>
                  </a:solidFill>
                  <a:cs typeface="Arial" panose="020B0604020202020204" pitchFamily="34" charset="0"/>
                </a:rPr>
                <a:t>chuyện ca ngợi cậu bé Chôm trung thực, dũng cảm dám nói lên sự thật</a:t>
              </a:r>
              <a:r>
                <a:rPr lang="vi-VN" sz="6000" b="1" dirty="0" smtClean="0">
                  <a:solidFill>
                    <a:srgbClr val="002060"/>
                  </a:solidFill>
                  <a:cs typeface="Arial" panose="020B0604020202020204" pitchFamily="34" charset="0"/>
                </a:rPr>
                <a:t>.</a:t>
              </a:r>
              <a:endParaRPr lang="vi-VN" sz="6000" b="1" dirty="0">
                <a:solidFill>
                  <a:srgbClr val="002060"/>
                </a:solidFill>
                <a:cs typeface="Arial" panose="020B0604020202020204" pitchFamily="34" charset="0"/>
              </a:endParaRP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cxnSp>
        <p:nvCxnSpPr>
          <p:cNvPr id="5" name="Straight Connector 4"/>
          <p:cNvCxnSpPr/>
          <p:nvPr/>
        </p:nvCxnSpPr>
        <p:spPr>
          <a:xfrm>
            <a:off x="7256788" y="1651819"/>
            <a:ext cx="5014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59343" y="1651819"/>
            <a:ext cx="10696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713703" y="2182761"/>
            <a:ext cx="2480620" cy="49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113639" y="2182761"/>
            <a:ext cx="1635045" cy="4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605548" y="2644877"/>
            <a:ext cx="1635045" cy="4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283678" y="3613354"/>
            <a:ext cx="1172928" cy="9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58233" y="4134464"/>
            <a:ext cx="1172928" cy="9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43898" y="4630994"/>
            <a:ext cx="1769805" cy="294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283678" y="4144298"/>
            <a:ext cx="140541" cy="5161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6822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sp>
        <p:nvSpPr>
          <p:cNvPr id="3" name="TextBox 2"/>
          <p:cNvSpPr txBox="1"/>
          <p:nvPr/>
        </p:nvSpPr>
        <p:spPr>
          <a:xfrm>
            <a:off x="3451123" y="2197510"/>
            <a:ext cx="5751871" cy="1754326"/>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CHÚC CÁC CON HỌC TỐT!</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14" y="193845"/>
            <a:ext cx="7128776" cy="5354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7601790" y="2086024"/>
            <a:ext cx="4987648" cy="1569660"/>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Bức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vẽ</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cảnh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gì</a:t>
            </a:r>
            <a:r>
              <a:rPr lang="en-US" sz="3200" b="1" dirty="0" smtClean="0">
                <a:solidFill>
                  <a:srgbClr val="FF0000"/>
                </a:solidFill>
                <a:latin typeface="Times New Roman" panose="02020603050405020304" pitchFamily="18" charset="0"/>
                <a:cs typeface="Times New Roman" panose="02020603050405020304" pitchFamily="18" charset="0"/>
              </a:rPr>
              <a:t>?</a:t>
            </a:r>
          </a:p>
          <a:p>
            <a:r>
              <a:rPr lang="en-US" sz="3200" b="1" dirty="0" err="1" smtClean="0">
                <a:solidFill>
                  <a:srgbClr val="FF0000"/>
                </a:solidFill>
                <a:latin typeface="Times New Roman" panose="02020603050405020304" pitchFamily="18" charset="0"/>
                <a:cs typeface="Times New Roman" panose="02020603050405020304" pitchFamily="18" charset="0"/>
              </a:rPr>
              <a:t>Cảnh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gặp</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đâu</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6466</TotalTime>
  <Words>1441</Words>
  <Application>Microsoft Office PowerPoint</Application>
  <PresentationFormat>Custom</PresentationFormat>
  <Paragraphs>131</Paragraphs>
  <Slides>27</Slides>
  <Notes>26</Notes>
  <HiddenSlides>0</HiddenSlides>
  <MMClips>2</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27</vt:i4>
      </vt:variant>
    </vt:vector>
  </HeadingPairs>
  <TitlesOfParts>
    <vt:vector size="50" baseType="lpstr">
      <vt:lpstr>UTM Aquarelle</vt:lpstr>
      <vt:lpstr>Open Sans Extrabold</vt:lpstr>
      <vt:lpstr>Calibri</vt:lpstr>
      <vt:lpstr>微软雅黑</vt:lpstr>
      <vt:lpstr>UTM Aptima</vt:lpstr>
      <vt:lpstr>ITC Avant Garde Std Bk</vt:lpstr>
      <vt:lpstr>Impact</vt:lpstr>
      <vt:lpstr>UTM Arruba KT</vt:lpstr>
      <vt:lpstr>等线 Light</vt:lpstr>
      <vt:lpstr>UTM Showcard</vt:lpstr>
      <vt:lpstr>Signika</vt:lpstr>
      <vt:lpstr>迷你简汉真广标</vt:lpstr>
      <vt:lpstr>LiHei Pro</vt:lpstr>
      <vt:lpstr>等线</vt:lpstr>
      <vt:lpstr>Times New Roman</vt:lpstr>
      <vt:lpstr>华文新魏</vt:lpstr>
      <vt:lpstr>宋体</vt:lpstr>
      <vt:lpstr>Arial</vt:lpstr>
      <vt:lpstr>华康海报体W12(P)</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MTC</cp:lastModifiedBy>
  <cp:revision>3453</cp:revision>
  <dcterms:created xsi:type="dcterms:W3CDTF">2015-12-01T09:06:39Z</dcterms:created>
  <dcterms:modified xsi:type="dcterms:W3CDTF">2021-10-02T13:27:36Z</dcterms:modified>
</cp:coreProperties>
</file>